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3"/>
    <p:sldId id="258" r:id="rId4"/>
    <p:sldId id="259" r:id="rId5"/>
    <p:sldId id="318" r:id="rId6"/>
    <p:sldId id="319" r:id="rId7"/>
    <p:sldId id="260" r:id="rId8"/>
    <p:sldId id="261" r:id="rId9"/>
    <p:sldId id="289" r:id="rId10"/>
    <p:sldId id="293" r:id="rId11"/>
    <p:sldId id="287" r:id="rId12"/>
    <p:sldId id="288" r:id="rId13"/>
    <p:sldId id="290" r:id="rId15"/>
    <p:sldId id="291" r:id="rId16"/>
    <p:sldId id="295" r:id="rId17"/>
    <p:sldId id="292" r:id="rId18"/>
    <p:sldId id="296" r:id="rId19"/>
    <p:sldId id="297" r:id="rId20"/>
    <p:sldId id="298" r:id="rId21"/>
    <p:sldId id="299" r:id="rId22"/>
    <p:sldId id="300" r:id="rId23"/>
    <p:sldId id="301" r:id="rId24"/>
    <p:sldId id="303" r:id="rId25"/>
    <p:sldId id="304" r:id="rId26"/>
    <p:sldId id="305" r:id="rId27"/>
    <p:sldId id="328" r:id="rId28"/>
    <p:sldId id="329" r:id="rId29"/>
    <p:sldId id="330" r:id="rId30"/>
    <p:sldId id="315" r:id="rId31"/>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9pPr>
  </p:defaultTextStyle>
  <p:extLst>
    <p:ext uri="{521415D9-36F7-43E2-AB2F-B90AF26B5E84}">
      <p14:sectionLst xmlns:p14="http://schemas.microsoft.com/office/powerpoint/2010/main">
        <p14:section name="默认节" id="{b511c8d6-af22-4fea-bab9-96d7d0128637}">
          <p14:sldIdLst>
            <p14:sldId id="318"/>
            <p14:sldId id="319"/>
            <p14:sldId id="260"/>
            <p14:sldId id="261"/>
            <p14:sldId id="289"/>
            <p14:sldId id="293"/>
            <p14:sldId id="287"/>
            <p14:sldId id="288"/>
            <p14:sldId id="290"/>
            <p14:sldId id="291"/>
            <p14:sldId id="295"/>
            <p14:sldId id="292"/>
            <p14:sldId id="296"/>
            <p14:sldId id="297"/>
            <p14:sldId id="298"/>
            <p14:sldId id="299"/>
            <p14:sldId id="300"/>
            <p14:sldId id="301"/>
            <p14:sldId id="303"/>
            <p14:sldId id="304"/>
            <p14:sldId id="258"/>
            <p14:sldId id="259"/>
            <p14:sldId id="256"/>
          </p14:sldIdLst>
        </p14:section>
        <p14:section name="无标题节" id="{3c9335ad-2b52-40e7-93ad-fceda8fd4fdc}">
          <p14:sldIdLst>
            <p14:sldId id="305"/>
            <p14:sldId id="328"/>
            <p14:sldId id="329"/>
            <p14:sldId id="330"/>
            <p14:sldId id="31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4" d="100"/>
          <a:sy n="84" d="100"/>
        </p:scale>
        <p:origin x="-1140" y="-78"/>
      </p:cViewPr>
      <p:guideLst>
        <p:guide orient="horz" pos="2120"/>
        <p:guide pos="2848"/>
      </p:guideLst>
    </p:cSldViewPr>
  </p:slideViewPr>
  <p:notesTextViewPr>
    <p:cViewPr>
      <p:scale>
        <a:sx n="100" d="100"/>
        <a:sy n="100" d="100"/>
      </p:scale>
      <p:origin x="0" y="0"/>
    </p:cViewPr>
  </p:notesTextViewPr>
  <p:sorterViewPr showFormatting="0">
    <p:cViewPr>
      <p:scale>
        <a:sx n="66" d="100"/>
        <a:sy n="66" d="100"/>
      </p:scale>
      <p:origin x="0" y="69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26T10:43:13.827" idx="1">
    <p:pos x="5348" y="2283"/>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1-26T10:43:13.827" idx="2">
    <p:pos x="5348" y="2283"/>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7-01-26T10:43:13.827" idx="3">
    <p:pos x="5348" y="2283"/>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ln>
            <a:solidFill>
              <a:srgbClr val="000000">
                <a:alpha val="100000"/>
              </a:srgbClr>
            </a:solidFill>
            <a:miter lim="800000"/>
          </a:ln>
        </p:spPr>
      </p:sp>
      <p:sp>
        <p:nvSpPr>
          <p:cNvPr id="3174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ea typeface="宋体" panose="02010600030101010101" pitchFamily="2" charset="-122"/>
            </a:endParaRPr>
          </a:p>
        </p:txBody>
      </p:sp>
      <p:sp>
        <p:nvSpPr>
          <p:cNvPr id="3174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a:solidFill>
              <a:srgbClr val="000000">
                <a:alpha val="100000"/>
              </a:srgbClr>
            </a:solidFill>
            <a:miter lim="800000"/>
          </a:ln>
        </p:spPr>
      </p:sp>
      <p:sp>
        <p:nvSpPr>
          <p:cNvPr id="32771"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ea typeface="宋体" panose="02010600030101010101" pitchFamily="2" charset="-122"/>
            </a:endParaRPr>
          </a:p>
        </p:txBody>
      </p:sp>
      <p:sp>
        <p:nvSpPr>
          <p:cNvPr id="3277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a:solidFill>
              <a:srgbClr val="000000">
                <a:alpha val="100000"/>
              </a:srgbClr>
            </a:solidFill>
            <a:miter lim="800000"/>
          </a:ln>
        </p:spPr>
      </p:sp>
      <p:sp>
        <p:nvSpPr>
          <p:cNvPr id="3379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ea typeface="宋体" panose="02010600030101010101" pitchFamily="2" charset="-122"/>
            </a:endParaRPr>
          </a:p>
        </p:txBody>
      </p:sp>
      <p:sp>
        <p:nvSpPr>
          <p:cNvPr id="3379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pic>
        <p:nvPicPr>
          <p:cNvPr id="137" name="Picture 129" descr="b_1"/>
          <p:cNvPicPr>
            <a:picLocks noChangeAspect="1"/>
          </p:cNvPicPr>
          <p:nvPr userDrawn="1"/>
        </p:nvPicPr>
        <p:blipFill>
          <a:blip r:embed="rId3" cstate="print"/>
          <a:stretch>
            <a:fillRect/>
          </a:stretch>
        </p:blipFill>
        <p:spPr>
          <a:xfrm>
            <a:off x="10204450" y="1968500"/>
            <a:ext cx="1079500" cy="469900"/>
          </a:xfrm>
          <a:prstGeom prst="rect">
            <a:avLst/>
          </a:prstGeom>
          <a:noFill/>
          <a:ln w="9525">
            <a:noFill/>
          </a:ln>
        </p:spPr>
      </p:pic>
      <p:pic>
        <p:nvPicPr>
          <p:cNvPr id="136" name="Picture 128" descr="a1"/>
          <p:cNvPicPr>
            <a:picLocks noChangeAspect="1"/>
          </p:cNvPicPr>
          <p:nvPr userDrawn="1"/>
        </p:nvPicPr>
        <p:blipFill>
          <a:blip r:embed="rId4" cstate="print"/>
          <a:stretch>
            <a:fillRect/>
          </a:stretch>
        </p:blipFill>
        <p:spPr>
          <a:xfrm>
            <a:off x="9359900" y="95250"/>
            <a:ext cx="1803400" cy="2070100"/>
          </a:xfrm>
          <a:prstGeom prst="rect">
            <a:avLst/>
          </a:prstGeom>
          <a:noFill/>
          <a:ln w="9525">
            <a:noFill/>
          </a:ln>
        </p:spPr>
      </p:pic>
      <p:pic>
        <p:nvPicPr>
          <p:cNvPr id="135" name="Picture 11" descr="artplus_nature_naturalcity42_d"/>
          <p:cNvPicPr>
            <a:picLocks noChangeAspect="1"/>
          </p:cNvPicPr>
          <p:nvPr/>
        </p:nvPicPr>
        <p:blipFill>
          <a:blip r:embed="rId5" cstate="print"/>
          <a:stretch>
            <a:fillRect/>
          </a:stretch>
        </p:blipFill>
        <p:spPr>
          <a:xfrm>
            <a:off x="5626100" y="2862263"/>
            <a:ext cx="623888" cy="579437"/>
          </a:xfrm>
          <a:prstGeom prst="rect">
            <a:avLst/>
          </a:prstGeom>
          <a:noFill/>
          <a:ln w="9525">
            <a:noFill/>
          </a:ln>
        </p:spPr>
      </p:pic>
      <p:pic>
        <p:nvPicPr>
          <p:cNvPr id="134" name="Picture 8" descr="artplus_nature_naturalcity42_e"/>
          <p:cNvPicPr>
            <a:picLocks noChangeAspect="1"/>
          </p:cNvPicPr>
          <p:nvPr/>
        </p:nvPicPr>
        <p:blipFill>
          <a:blip r:embed="rId6" cstate="print"/>
          <a:stretch>
            <a:fillRect/>
          </a:stretch>
        </p:blipFill>
        <p:spPr>
          <a:xfrm>
            <a:off x="5943600" y="1993900"/>
            <a:ext cx="1546225" cy="1663700"/>
          </a:xfrm>
          <a:prstGeom prst="rect">
            <a:avLst/>
          </a:prstGeom>
          <a:noFill/>
          <a:ln w="9525">
            <a:noFill/>
          </a:ln>
        </p:spPr>
      </p:pic>
      <p:pic>
        <p:nvPicPr>
          <p:cNvPr id="133" name="Picture 9" descr="artplus_nature_naturalcity42_b"/>
          <p:cNvPicPr>
            <a:picLocks noChangeAspect="1"/>
          </p:cNvPicPr>
          <p:nvPr/>
        </p:nvPicPr>
        <p:blipFill>
          <a:blip r:embed="rId7" cstate="print"/>
          <a:stretch>
            <a:fillRect/>
          </a:stretch>
        </p:blipFill>
        <p:spPr>
          <a:xfrm>
            <a:off x="5195888" y="3097213"/>
            <a:ext cx="2971800" cy="571500"/>
          </a:xfrm>
          <a:prstGeom prst="rect">
            <a:avLst/>
          </a:prstGeom>
          <a:noFill/>
          <a:ln w="9525">
            <a:noFill/>
          </a:ln>
        </p:spPr>
      </p:pic>
      <p:pic>
        <p:nvPicPr>
          <p:cNvPr id="131" name="Picture 13" descr="artplus_nature_naturalcity42_f"/>
          <p:cNvPicPr>
            <a:picLocks noChangeAspect="1"/>
          </p:cNvPicPr>
          <p:nvPr/>
        </p:nvPicPr>
        <p:blipFill>
          <a:blip r:embed="rId8" cstate="print"/>
          <a:stretch>
            <a:fillRect/>
          </a:stretch>
        </p:blipFill>
        <p:spPr>
          <a:xfrm>
            <a:off x="4994275" y="4594225"/>
            <a:ext cx="4911725" cy="1882775"/>
          </a:xfrm>
          <a:prstGeom prst="rect">
            <a:avLst/>
          </a:prstGeom>
          <a:noFill/>
          <a:ln w="9525">
            <a:noFill/>
          </a:ln>
        </p:spPr>
      </p:pic>
      <p:sp>
        <p:nvSpPr>
          <p:cNvPr id="132" name="Text Box 126"/>
          <p:cNvSpPr txBox="1">
            <a:spLocks noChangeArrowheads="1"/>
          </p:cNvSpPr>
          <p:nvPr/>
        </p:nvSpPr>
        <p:spPr bwMode="auto">
          <a:xfrm>
            <a:off x="8007350" y="152400"/>
            <a:ext cx="984250" cy="396875"/>
          </a:xfrm>
          <a:prstGeom prst="rect">
            <a:avLst/>
          </a:prstGeom>
          <a:noFill/>
          <a:ln w="9525">
            <a:noFill/>
            <a:miter lim="800000"/>
          </a:ln>
          <a:effec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000000"/>
                </a:solidFill>
                <a:effectLst/>
                <a:uLnTx/>
                <a:uFillTx/>
                <a:latin typeface="Verdana" panose="020B0604030504040204" pitchFamily="34" charset="0"/>
                <a:ea typeface="宋体" panose="02010600030101010101" pitchFamily="2" charset="-122"/>
                <a:cs typeface="+mn-cs"/>
              </a:rPr>
              <a:t>LOGO</a:t>
            </a:r>
            <a:endParaRPr kumimoji="0" lang="en-US" altLang="zh-CN" sz="2000" b="1" i="0" u="none" strike="noStrike" kern="1200" cap="none" spc="0" normalizeH="0" baseline="0" noProof="0">
              <a:ln>
                <a:noFill/>
              </a:ln>
              <a:solidFill>
                <a:srgbClr val="000000"/>
              </a:solidFill>
              <a:effectLst/>
              <a:uLnTx/>
              <a:uFillTx/>
              <a:latin typeface="Verdana" panose="020B0604030504040204" pitchFamily="34" charset="0"/>
              <a:ea typeface="宋体" panose="02010600030101010101" pitchFamily="2" charset="-122"/>
              <a:cs typeface="+mn-cs"/>
            </a:endParaRPr>
          </a:p>
        </p:txBody>
      </p:sp>
      <p:pic>
        <p:nvPicPr>
          <p:cNvPr id="130" name="Picture 10" descr="artplus_nature_naturalcity42_c"/>
          <p:cNvPicPr>
            <a:picLocks noChangeAspect="1"/>
          </p:cNvPicPr>
          <p:nvPr/>
        </p:nvPicPr>
        <p:blipFill>
          <a:blip r:embed="rId9" cstate="print"/>
          <a:stretch>
            <a:fillRect/>
          </a:stretch>
        </p:blipFill>
        <p:spPr>
          <a:xfrm>
            <a:off x="9296400" y="2895600"/>
            <a:ext cx="1112838" cy="866775"/>
          </a:xfrm>
          <a:prstGeom prst="rect">
            <a:avLst/>
          </a:prstGeom>
          <a:noFill/>
          <a:ln w="9525">
            <a:noFill/>
          </a:ln>
        </p:spPr>
      </p:pic>
      <p:pic>
        <p:nvPicPr>
          <p:cNvPr id="129" name="Picture 12" descr="artplus_nature_naturalcity42_i"/>
          <p:cNvPicPr>
            <a:picLocks noChangeAspect="1"/>
          </p:cNvPicPr>
          <p:nvPr/>
        </p:nvPicPr>
        <p:blipFill>
          <a:blip r:embed="rId10" cstate="print"/>
          <a:stretch>
            <a:fillRect/>
          </a:stretch>
        </p:blipFill>
        <p:spPr>
          <a:xfrm>
            <a:off x="6956425" y="3352800"/>
            <a:ext cx="1654175" cy="877888"/>
          </a:xfrm>
          <a:prstGeom prst="rect">
            <a:avLst/>
          </a:prstGeom>
          <a:noFill/>
          <a:ln w="9525">
            <a:noFill/>
          </a:ln>
        </p:spPr>
      </p:pic>
      <p:pic>
        <p:nvPicPr>
          <p:cNvPr id="128" name="Picture 7" descr="artplus_nature_naturalcity42_a"/>
          <p:cNvPicPr>
            <a:picLocks noChangeAspect="1"/>
          </p:cNvPicPr>
          <p:nvPr/>
        </p:nvPicPr>
        <p:blipFill>
          <a:blip r:embed="rId11" cstate="print"/>
          <a:stretch>
            <a:fillRect/>
          </a:stretch>
        </p:blipFill>
        <p:spPr>
          <a:xfrm>
            <a:off x="4870450" y="3167063"/>
            <a:ext cx="4425950" cy="2989262"/>
          </a:xfrm>
          <a:prstGeom prst="rect">
            <a:avLst/>
          </a:prstGeom>
          <a:noFill/>
          <a:ln w="9525">
            <a:noFill/>
          </a:ln>
        </p:spPr>
      </p:pic>
      <p:grpSp>
        <p:nvGrpSpPr>
          <p:cNvPr id="19" name="Group 15"/>
          <p:cNvGrpSpPr/>
          <p:nvPr/>
        </p:nvGrpSpPr>
        <p:grpSpPr>
          <a:xfrm>
            <a:off x="152400" y="381000"/>
            <a:ext cx="6838950" cy="3365500"/>
            <a:chOff x="664" y="1951"/>
            <a:chExt cx="4308" cy="2120"/>
          </a:xfrm>
        </p:grpSpPr>
        <p:sp>
          <p:nvSpPr>
            <p:cNvPr id="20" name="Freeform 16"/>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 name="Freeform 17"/>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Freeform 18"/>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Freeform 19"/>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Freeform 20"/>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 name="Freeform 21"/>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 name="Freeform 22"/>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 name="Freeform 23"/>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 name="Freeform 24"/>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Freeform 25"/>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Freeform 26"/>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Freeform 27"/>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Freeform 28"/>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 name="Freeform 29"/>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Freeform 30"/>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Freeform 31"/>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 name="Freeform 32"/>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Freeform 33"/>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8" name="Freeform 34"/>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 name="Freeform 35"/>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 name="Freeform 36"/>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 name="Freeform 37"/>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Freeform 38"/>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Freeform 39"/>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 name="Freeform 40"/>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 name="Freeform 41"/>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6" name="Freeform 42"/>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 name="Freeform 43"/>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 name="Freeform 44"/>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 name="Freeform 45"/>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 name="Freeform 46"/>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 name="Freeform 47"/>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 name="Freeform 48"/>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 name="Freeform 49"/>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4" name="Freeform 50"/>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 name="Freeform 51"/>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6" name="Freeform 52"/>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 name="Freeform 53"/>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8" name="Freeform 54"/>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9" name="Freeform 55"/>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0" name="Freeform 56"/>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 name="Freeform 57"/>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2" name="Freeform 58"/>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3" name="Freeform 59"/>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4" name="Freeform 60"/>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 name="Freeform 61"/>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6" name="Freeform 62"/>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 name="Freeform 63"/>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 name="Freeform 64"/>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9" name="Freeform 65"/>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0" name="Freeform 66"/>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 name="Freeform 67"/>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2" name="Freeform 68"/>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3" name="Freeform 69"/>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4" name="Freeform 70"/>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 name="Freeform 71"/>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6" name="Freeform 72"/>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 name="Freeform 73"/>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8" name="Freeform 74"/>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9" name="Freeform 75"/>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0" name="Freeform 76"/>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 name="Freeform 77"/>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2" name="Freeform 78"/>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3" name="Freeform 79"/>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4" name="Freeform 80"/>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 name="Freeform 81"/>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 name="Freeform 82"/>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 name="Freeform 83"/>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8" name="Freeform 84"/>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9" name="Freeform 85"/>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0" name="Freeform 86"/>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1" name="Freeform 87"/>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 name="Freeform 88"/>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3" name="Freeform 89"/>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4" name="Freeform 90"/>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5" name="Freeform 91"/>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6" name="Freeform 92"/>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7" name="Freeform 93"/>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8" name="Freeform 94"/>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9" name="Freeform 95"/>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0" name="Freeform 96"/>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1" name="Freeform 97"/>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 name="Freeform 98"/>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 name="Freeform 99"/>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Freeform 100"/>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Freeform 101"/>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 name="Freeform 102"/>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 name="Freeform 103"/>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 name="Freeform 104"/>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 name="Freeform 105"/>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 name="Freeform 106"/>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 name="Freeform 107"/>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 name="Freeform 108"/>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 name="Freeform 109"/>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 name="Freeform 110"/>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 name="Freeform 111"/>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 name="Freeform 112"/>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 name="Freeform 113"/>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 name="Freeform 114"/>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 name="Freeform 115"/>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 name="Freeform 116"/>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 name="Freeform 117"/>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 name="Freeform 118"/>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 name="Freeform 119"/>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 name="Freeform 120"/>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 name="Freeform 121"/>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 name="Freeform 122"/>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7" name="Freeform 123"/>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8"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r>
              <a:rPr lang="en-US" altLang="zh-CN"/>
              <a:t>Click to edit Master title style</a:t>
            </a:r>
            <a:endParaRPr lang="en-US" altLang="zh-CN"/>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anose="05000000000000000000" pitchFamily="2" charset="2"/>
              <a:buNone/>
              <a:defRPr sz="1800" b="1" i="1">
                <a:solidFill>
                  <a:schemeClr val="bg1"/>
                </a:solidFill>
              </a:defRPr>
            </a:lvl1pPr>
          </a:lstStyle>
          <a:p>
            <a:r>
              <a:rPr lang="en-US" altLang="zh-CN"/>
              <a:t>Click to edit Master subtitle style</a:t>
            </a:r>
            <a:endParaRPr lang="en-US" altLang="zh-CN"/>
          </a:p>
        </p:txBody>
      </p:sp>
      <p:sp>
        <p:nvSpPr>
          <p:cNvPr id="138" name="Rectangle 4"/>
          <p:cNvSpPr>
            <a:spLocks noGrp="1" noChangeArrowheads="1"/>
          </p:cNvSpPr>
          <p:nvPr>
            <p:ph type="dt" sz="half" idx="2"/>
          </p:nvPr>
        </p:nvSpPr>
        <p:spPr bwMode="auto">
          <a:xfrm>
            <a:off x="304800" y="6477000"/>
            <a:ext cx="2133600" cy="168275"/>
          </a:xfrm>
          <a:prstGeom prst="rect">
            <a:avLst/>
          </a:prstGeom>
          <a:ln>
            <a:miter lim="800000"/>
          </a:ln>
        </p:spPr>
        <p:txBody>
          <a:bodyPr vert="horz" wrap="square" lIns="91440" tIns="45720" rIns="91440" bIns="45720" numCol="1" anchor="t"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endParaRPr kumimoji="0" lang="en-US" altLang="zh-CN" b="0" i="0" kern="1200" cap="none" spc="0" normalizeH="0" baseline="0" noProof="0">
              <a:latin typeface="Arial" panose="020B0604020202020204" pitchFamily="34" charset="0"/>
              <a:ea typeface="宋体" panose="02010600030101010101" pitchFamily="2" charset="-122"/>
              <a:cs typeface="+mn-cs"/>
            </a:endParaRPr>
          </a:p>
        </p:txBody>
      </p:sp>
      <p:sp>
        <p:nvSpPr>
          <p:cNvPr id="139" name="Rectangle 5"/>
          <p:cNvSpPr>
            <a:spLocks noGrp="1" noChangeArrowheads="1"/>
          </p:cNvSpPr>
          <p:nvPr>
            <p:ph type="ftr" sz="quarter" idx="3"/>
          </p:nvPr>
        </p:nvSpPr>
        <p:spPr bwMode="auto">
          <a:xfrm>
            <a:off x="6705600" y="6477000"/>
            <a:ext cx="2286000" cy="168275"/>
          </a:xfrm>
          <a:prstGeom prst="rect">
            <a:avLst/>
          </a:prstGeom>
          <a:ln>
            <a:miter lim="800000"/>
          </a:ln>
        </p:spPr>
        <p:txBody>
          <a:bodyPr vert="horz" wrap="square" lIns="91440" tIns="45720" rIns="91440" bIns="45720" numCol="1" anchor="t" anchorCtr="0" compatLnSpc="1"/>
          <a:lstStyle>
            <a:lvl1pPr algn="r">
              <a:defRPr/>
            </a:lvl1pPr>
          </a:lstStyle>
          <a:p>
            <a:pPr marL="0" marR="0" indent="0" defTabSz="914400" rtl="0" eaLnBrk="1" fontAlgn="base" latinLnBrk="0" hangingPunct="1">
              <a:lnSpc>
                <a:spcPct val="100000"/>
              </a:lnSpc>
              <a:spcBef>
                <a:spcPct val="0"/>
              </a:spcBef>
              <a:spcAft>
                <a:spcPct val="0"/>
              </a:spcAft>
              <a:buClrTx/>
              <a:buSzTx/>
              <a:buFontTx/>
              <a:buNone/>
              <a:defRPr/>
            </a:pPr>
            <a:r>
              <a:rPr kumimoji="0" lang="en-US" altLang="zh-CN" b="0" i="0" kern="1200" cap="none" spc="0" normalizeH="0" baseline="0" noProof="0">
                <a:latin typeface="Arial" panose="020B0604020202020204" pitchFamily="34" charset="0"/>
                <a:ea typeface="宋体" panose="02010600030101010101" pitchFamily="2" charset="-122"/>
                <a:cs typeface="+mn-cs"/>
              </a:rPr>
              <a:t>www.themegallery.com</a:t>
            </a:r>
            <a:endParaRPr kumimoji="0" lang="en-US" altLang="zh-CN" b="0" i="0" kern="1200" cap="none" spc="0" normalizeH="0" baseline="0" noProof="0">
              <a:latin typeface="Arial" panose="020B0604020202020204" pitchFamily="34" charset="0"/>
              <a:ea typeface="宋体" panose="02010600030101010101" pitchFamily="2" charset="-122"/>
              <a:cs typeface="+mn-cs"/>
            </a:endParaRPr>
          </a:p>
        </p:txBody>
      </p:sp>
      <p:sp>
        <p:nvSpPr>
          <p:cNvPr id="140" name="Rectangle 6"/>
          <p:cNvSpPr>
            <a:spLocks noGrp="1" noChangeArrowheads="1"/>
          </p:cNvSpPr>
          <p:nvPr>
            <p:ph type="sldNum" sz="quarter" idx="4"/>
          </p:nvPr>
        </p:nvSpPr>
        <p:spPr bwMode="auto">
          <a:xfrm>
            <a:off x="3657600" y="6477000"/>
            <a:ext cx="2133600" cy="168275"/>
          </a:xfrm>
          <a:prstGeom prst="rect">
            <a:avLst/>
          </a:prstGeom>
          <a:ln>
            <a:miter lim="800000"/>
          </a:ln>
        </p:spPr>
        <p:txBody>
          <a:bodyPr vert="horz" wrap="square" lIns="91440" tIns="45720" rIns="91440" bIns="45720" numCol="1" anchor="t" anchorCtr="0" compatLnSpc="1"/>
          <a:lstStyle/>
          <a:p>
            <a:pPr algn="ctr" eaLnBrk="1" hangingPunct="1"/>
            <a:fld id="{9A0DB2DC-4C9A-4742-B13C-FB6460FD3503}" type="slidenum">
              <a:rPr lang="en-US" altLang="zh-CN" sz="1200" dirty="0">
                <a:solidFill>
                  <a:schemeClr val="bg1"/>
                </a:solidFill>
                <a:ea typeface="宋体" panose="02010600030101010101" pitchFamily="2" charset="-122"/>
              </a:rPr>
            </a:fld>
            <a:endParaRPr lang="en-US" altLang="zh-CN" sz="1200" dirty="0">
              <a:solidFill>
                <a:schemeClr val="bg1"/>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2000"/>
                                        <p:tgtEl>
                                          <p:spTgt spid="128"/>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fade">
                                      <p:cBhvr>
                                        <p:cTn id="14" dur="1000"/>
                                        <p:tgtEl>
                                          <p:spTgt spid="133"/>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35"/>
                                        </p:tgtEl>
                                        <p:attrNameLst>
                                          <p:attrName>style.visibility</p:attrName>
                                        </p:attrNameLst>
                                      </p:cBhvr>
                                      <p:to>
                                        <p:strVal val="visible"/>
                                      </p:to>
                                    </p:set>
                                    <p:animEffect transition="in" filter="wipe(down)">
                                      <p:cBhvr>
                                        <p:cTn id="18" dur="500"/>
                                        <p:tgtEl>
                                          <p:spTgt spid="135"/>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wipe(down)">
                                      <p:cBhvr>
                                        <p:cTn id="22" dur="500"/>
                                        <p:tgtEl>
                                          <p:spTgt spid="134"/>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130"/>
                                        </p:tgtEl>
                                        <p:attrNameLst>
                                          <p:attrName>ppt_x</p:attrName>
                                          <p:attrName>ppt_y</p:attrName>
                                        </p:attrNameLst>
                                      </p:cBhvr>
                                      <p:rCtr x="-10500" y="2400"/>
                                    </p:animMotion>
                                  </p:childTnLst>
                                </p:cTn>
                              </p:par>
                              <p:par>
                                <p:cTn id="26" presetID="10" presetClass="entr" presetSubtype="0" fill="hold" nodeType="with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fade">
                                      <p:cBhvr>
                                        <p:cTn id="28" dur="1000"/>
                                        <p:tgtEl>
                                          <p:spTgt spid="130"/>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wipe(down)">
                                      <p:cBhvr>
                                        <p:cTn id="32" dur="500"/>
                                        <p:tgtEl>
                                          <p:spTgt spid="129"/>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wipe(down)">
                                      <p:cBhvr>
                                        <p:cTn id="36" dur="1000"/>
                                        <p:tgtEl>
                                          <p:spTgt spid="131"/>
                                        </p:tgtEl>
                                      </p:cBhvr>
                                    </p:animEffect>
                                  </p:childTnLst>
                                </p:cTn>
                              </p:par>
                              <p:par>
                                <p:cTn id="37" presetID="10" presetClass="entr" presetSubtype="0" fill="hold" nodeType="withEffect">
                                  <p:stCondLst>
                                    <p:cond delay="8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childTnLst>
                                </p:cTn>
                              </p:par>
                            </p:childTnLst>
                          </p:cTn>
                        </p:par>
                        <p:par>
                          <p:cTn id="40" fill="hold">
                            <p:stCondLst>
                              <p:cond delay="75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136"/>
                                        </p:tgtEl>
                                        <p:attrNameLst>
                                          <p:attrName>ppt_x</p:attrName>
                                          <p:attrName>ppt_y</p:attrName>
                                        </p:attrNameLst>
                                      </p:cBhvr>
                                      <p:rCtr x="-475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137"/>
                                        </p:tgtEl>
                                        <p:attrNameLst>
                                          <p:attrName>ppt_x</p:attrName>
                                          <p:attrName>ppt_y</p:attrName>
                                        </p:attrNameLst>
                                      </p:cBhvr>
                                      <p:rCtr x="-43300" y="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en-US" altLang="zh-CN" sz="1200" dirty="0">
                <a:solidFill>
                  <a:schemeClr val="bg1"/>
                </a:solidFill>
                <a:ea typeface="宋体" panose="02010600030101010101" pitchFamily="2" charset="-122"/>
              </a:rPr>
            </a:fld>
            <a:endParaRPr lang="en-US" altLang="zh-CN" sz="1200" dirty="0">
              <a:solidFill>
                <a:schemeClr val="bg1"/>
              </a:solidFill>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6096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en-US" altLang="zh-CN" sz="1200" dirty="0">
                <a:solidFill>
                  <a:schemeClr val="bg1"/>
                </a:solidFill>
                <a:ea typeface="宋体" panose="02010600030101010101" pitchFamily="2" charset="-122"/>
              </a:rPr>
            </a:fld>
            <a:endParaRPr lang="en-US" altLang="zh-CN" sz="1200" dirty="0">
              <a:solidFill>
                <a:schemeClr val="bg1"/>
              </a:solidFill>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8683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95400"/>
            <a:ext cx="8229600" cy="50292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v"/>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en-US" altLang="zh-CN" sz="1200" dirty="0">
                <a:solidFill>
                  <a:schemeClr val="bg1"/>
                </a:solidFill>
                <a:ea typeface="宋体" panose="02010600030101010101" pitchFamily="2" charset="-122"/>
              </a:rPr>
            </a:fld>
            <a:endParaRPr lang="en-US" altLang="zh-CN" sz="1200" dirty="0">
              <a:solidFill>
                <a:schemeClr val="bg1"/>
              </a:solidFill>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en-US" altLang="zh-CN" sz="1200" dirty="0">
                <a:solidFill>
                  <a:schemeClr val="bg1"/>
                </a:solidFill>
                <a:ea typeface="宋体" panose="02010600030101010101" pitchFamily="2" charset="-122"/>
              </a:rPr>
            </a:fld>
            <a:endParaRPr lang="en-US" altLang="zh-CN" sz="1200" dirty="0">
              <a:solidFill>
                <a:schemeClr val="bg1"/>
              </a:solidFill>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en-US" altLang="zh-CN" sz="1200" dirty="0">
                <a:solidFill>
                  <a:schemeClr val="bg1"/>
                </a:solidFill>
                <a:ea typeface="宋体" panose="02010600030101010101" pitchFamily="2" charset="-122"/>
              </a:rPr>
            </a:fld>
            <a:endParaRPr lang="en-US" altLang="zh-CN" sz="1200" dirty="0">
              <a:solidFill>
                <a:schemeClr val="bg1"/>
              </a:solidFill>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en-US" altLang="zh-CN" sz="1200" dirty="0">
                <a:solidFill>
                  <a:schemeClr val="bg1"/>
                </a:solidFill>
                <a:ea typeface="宋体" panose="02010600030101010101" pitchFamily="2" charset="-122"/>
              </a:rPr>
            </a:fld>
            <a:endParaRPr lang="en-US" altLang="zh-CN" sz="1200" dirty="0">
              <a:solidFill>
                <a:schemeClr val="bg1"/>
              </a:solidFill>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hangingPunct="1"/>
            <a:fld id="{9A0DB2DC-4C9A-4742-B13C-FB6460FD3503}" type="slidenum">
              <a:rPr lang="en-US" altLang="zh-CN" sz="1200" dirty="0">
                <a:solidFill>
                  <a:schemeClr val="bg1"/>
                </a:solidFill>
                <a:ea typeface="宋体" panose="02010600030101010101" pitchFamily="2" charset="-122"/>
              </a:rPr>
            </a:fld>
            <a:endParaRPr lang="en-US" altLang="zh-CN" sz="1200" dirty="0">
              <a:solidFill>
                <a:schemeClr val="bg1"/>
              </a:solidFill>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hangingPunct="1"/>
            <a:fld id="{9A0DB2DC-4C9A-4742-B13C-FB6460FD3503}" type="slidenum">
              <a:rPr lang="en-US" altLang="zh-CN" sz="1200" dirty="0">
                <a:solidFill>
                  <a:schemeClr val="bg1"/>
                </a:solidFill>
                <a:ea typeface="宋体" panose="02010600030101010101" pitchFamily="2" charset="-122"/>
              </a:rPr>
            </a:fld>
            <a:endParaRPr lang="en-US" altLang="zh-CN" sz="1200" dirty="0">
              <a:solidFill>
                <a:schemeClr val="bg1"/>
              </a:solidFill>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hangingPunct="1"/>
            <a:fld id="{9A0DB2DC-4C9A-4742-B13C-FB6460FD3503}" type="slidenum">
              <a:rPr lang="en-US" altLang="zh-CN" sz="1200" dirty="0">
                <a:solidFill>
                  <a:schemeClr val="bg1"/>
                </a:solidFill>
                <a:ea typeface="宋体" panose="02010600030101010101" pitchFamily="2" charset="-122"/>
              </a:rPr>
            </a:fld>
            <a:endParaRPr lang="en-US" altLang="zh-CN" sz="1200" dirty="0">
              <a:solidFill>
                <a:schemeClr val="bg1"/>
              </a:solidFill>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en-US" altLang="zh-CN" sz="1200" dirty="0">
                <a:solidFill>
                  <a:schemeClr val="bg1"/>
                </a:solidFill>
                <a:ea typeface="宋体" panose="02010600030101010101" pitchFamily="2" charset="-122"/>
              </a:rPr>
            </a:fld>
            <a:endParaRPr lang="en-US" altLang="zh-CN" sz="1200" dirty="0">
              <a:solidFill>
                <a:schemeClr val="bg1"/>
              </a:solidFill>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en-US" altLang="zh-CN" sz="1200" dirty="0">
                <a:solidFill>
                  <a:schemeClr val="bg1"/>
                </a:solidFill>
                <a:ea typeface="宋体" panose="02010600030101010101" pitchFamily="2" charset="-122"/>
              </a:rPr>
            </a:fld>
            <a:endParaRPr lang="en-US" altLang="zh-CN" sz="1200" dirty="0">
              <a:solidFill>
                <a:schemeClr val="bg1"/>
              </a:solidFill>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2.png"/><Relationship Id="rId21" Type="http://schemas.openxmlformats.org/officeDocument/2006/relationships/image" Target="../media/image3.png"/><Relationship Id="rId20" Type="http://schemas.openxmlformats.org/officeDocument/2006/relationships/image" Target="../media/image18.png"/><Relationship Id="rId2" Type="http://schemas.openxmlformats.org/officeDocument/2006/relationships/slideLayout" Target="../slideLayouts/slideLayout2.xml"/><Relationship Id="rId19" Type="http://schemas.openxmlformats.org/officeDocument/2006/relationships/image" Target="../media/image17.png"/><Relationship Id="rId18" Type="http://schemas.openxmlformats.org/officeDocument/2006/relationships/image" Target="../media/image16.png"/><Relationship Id="rId17" Type="http://schemas.openxmlformats.org/officeDocument/2006/relationships/image" Target="../media/image15.png"/><Relationship Id="rId16" Type="http://schemas.openxmlformats.org/officeDocument/2006/relationships/image" Target="../media/image14.png"/><Relationship Id="rId15" Type="http://schemas.openxmlformats.org/officeDocument/2006/relationships/image" Target="../media/image13.png"/><Relationship Id="rId14" Type="http://schemas.openxmlformats.org/officeDocument/2006/relationships/image" Target="../media/image12.png"/><Relationship Id="rId13" Type="http://schemas.openxmlformats.org/officeDocument/2006/relationships/image" Target="../media/image1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p:cNvPicPr>
          <p:nvPr/>
        </p:nvPicPr>
        <p:blipFill>
          <a:blip r:embed="rId13" cstate="print"/>
          <a:srcRect b="38461"/>
          <a:stretch>
            <a:fillRect/>
          </a:stretch>
        </p:blipFill>
        <p:spPr>
          <a:xfrm>
            <a:off x="0" y="6324600"/>
            <a:ext cx="9144000" cy="542925"/>
          </a:xfrm>
          <a:prstGeom prst="rect">
            <a:avLst/>
          </a:prstGeom>
          <a:noFill/>
          <a:ln w="9525">
            <a:noFill/>
          </a:ln>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8" name="Rectangle 3"/>
          <p:cNvSpPr>
            <a:spLocks noGrp="1"/>
          </p:cNvSpPr>
          <p:nvPr>
            <p:ph type="body" idx="1"/>
          </p:nvPr>
        </p:nvSpPr>
        <p:spPr>
          <a:xfrm>
            <a:off x="457200" y="1295400"/>
            <a:ext cx="8229600" cy="5029200"/>
          </a:xfrm>
          <a:prstGeom prst="rect">
            <a:avLst/>
          </a:prstGeom>
          <a:noFill/>
          <a:ln w="9525">
            <a:noFill/>
          </a:ln>
        </p:spPr>
        <p:txBody>
          <a:body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4"/>
          <p:cNvSpPr>
            <a:spLocks noGrp="1" noChangeArrowheads="1"/>
          </p:cNvSpPr>
          <p:nvPr>
            <p:ph type="dt" sz="half" idx="2"/>
          </p:nvPr>
        </p:nvSpPr>
        <p:spPr bwMode="auto">
          <a:xfrm>
            <a:off x="457200" y="6537325"/>
            <a:ext cx="2133600" cy="244475"/>
          </a:xfrm>
          <a:prstGeom prst="rect">
            <a:avLst/>
          </a:prstGeom>
          <a:noFill/>
          <a:ln w="9525">
            <a:noFill/>
            <a:miter lim="800000"/>
          </a:ln>
          <a:effec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ln>
          <a:effec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ln>
          <a:effectLst/>
        </p:spPr>
        <p:txBody>
          <a:bodyPr vert="horz" wrap="square" lIns="91440" tIns="45720" rIns="91440" bIns="45720" numCol="1" anchor="t" anchorCtr="0" compatLnSpc="1"/>
          <a:lstStyle/>
          <a:p>
            <a:pPr lvl="0" algn="r" eaLnBrk="1" hangingPunct="1"/>
            <a:fld id="{9A0DB2DC-4C9A-4742-B13C-FB6460FD3503}" type="slidenum">
              <a:rPr lang="en-US" altLang="zh-CN" sz="1200" dirty="0">
                <a:solidFill>
                  <a:schemeClr val="bg1"/>
                </a:solidFill>
                <a:ea typeface="宋体" panose="02010600030101010101" pitchFamily="2" charset="-122"/>
              </a:rPr>
            </a:fld>
            <a:endParaRPr lang="en-US" altLang="zh-CN" sz="1200" dirty="0">
              <a:solidFill>
                <a:schemeClr val="bg1"/>
              </a:solidFill>
              <a:ea typeface="宋体" panose="02010600030101010101" pitchFamily="2" charset="-122"/>
            </a:endParaRPr>
          </a:p>
        </p:txBody>
      </p:sp>
      <p:pic>
        <p:nvPicPr>
          <p:cNvPr id="1032" name="Picture 9" descr="artplus_nature_naturalcity42_a"/>
          <p:cNvPicPr>
            <a:picLocks noChangeAspect="1"/>
          </p:cNvPicPr>
          <p:nvPr/>
        </p:nvPicPr>
        <p:blipFill>
          <a:blip r:embed="rId14" cstate="print"/>
          <a:stretch>
            <a:fillRect/>
          </a:stretch>
        </p:blipFill>
        <p:spPr>
          <a:xfrm>
            <a:off x="7891463" y="5935663"/>
            <a:ext cx="1235075" cy="833437"/>
          </a:xfrm>
          <a:prstGeom prst="rect">
            <a:avLst/>
          </a:prstGeom>
          <a:noFill/>
          <a:ln w="9525">
            <a:noFill/>
          </a:ln>
        </p:spPr>
      </p:pic>
      <p:pic>
        <p:nvPicPr>
          <p:cNvPr id="1033" name="Picture 10" descr="artplus_nature_naturalcity42_b"/>
          <p:cNvPicPr>
            <a:picLocks noChangeAspect="1"/>
          </p:cNvPicPr>
          <p:nvPr/>
        </p:nvPicPr>
        <p:blipFill>
          <a:blip r:embed="rId15" cstate="print"/>
          <a:stretch>
            <a:fillRect/>
          </a:stretch>
        </p:blipFill>
        <p:spPr>
          <a:xfrm>
            <a:off x="7981950" y="5916613"/>
            <a:ext cx="828675" cy="158750"/>
          </a:xfrm>
          <a:prstGeom prst="rect">
            <a:avLst/>
          </a:prstGeom>
          <a:noFill/>
          <a:ln w="9525">
            <a:noFill/>
          </a:ln>
        </p:spPr>
      </p:pic>
      <p:pic>
        <p:nvPicPr>
          <p:cNvPr id="1034" name="Picture 11" descr="artplus_nature_naturalcity42_e"/>
          <p:cNvPicPr>
            <a:picLocks noChangeAspect="1"/>
          </p:cNvPicPr>
          <p:nvPr/>
        </p:nvPicPr>
        <p:blipFill>
          <a:blip r:embed="rId16" cstate="print"/>
          <a:stretch>
            <a:fillRect/>
          </a:stretch>
        </p:blipFill>
        <p:spPr>
          <a:xfrm>
            <a:off x="8161338" y="5608638"/>
            <a:ext cx="430212" cy="463550"/>
          </a:xfrm>
          <a:prstGeom prst="rect">
            <a:avLst/>
          </a:prstGeom>
          <a:noFill/>
          <a:ln w="9525">
            <a:noFill/>
          </a:ln>
        </p:spPr>
      </p:pic>
      <p:pic>
        <p:nvPicPr>
          <p:cNvPr id="1035" name="Picture 12" descr="artplus_nature_naturalcity42_d"/>
          <p:cNvPicPr>
            <a:picLocks noChangeAspect="1"/>
          </p:cNvPicPr>
          <p:nvPr/>
        </p:nvPicPr>
        <p:blipFill>
          <a:blip r:embed="rId17" cstate="print"/>
          <a:stretch>
            <a:fillRect/>
          </a:stretch>
        </p:blipFill>
        <p:spPr>
          <a:xfrm>
            <a:off x="8102600" y="5849938"/>
            <a:ext cx="173038" cy="161925"/>
          </a:xfrm>
          <a:prstGeom prst="rect">
            <a:avLst/>
          </a:prstGeom>
          <a:noFill/>
          <a:ln w="9525">
            <a:noFill/>
          </a:ln>
        </p:spPr>
      </p:pic>
      <p:pic>
        <p:nvPicPr>
          <p:cNvPr id="1036" name="Picture 13" descr="artplus_nature_naturalcity42_i"/>
          <p:cNvPicPr>
            <a:picLocks noChangeAspect="1"/>
          </p:cNvPicPr>
          <p:nvPr/>
        </p:nvPicPr>
        <p:blipFill>
          <a:blip r:embed="rId18" cstate="print"/>
          <a:stretch>
            <a:fillRect/>
          </a:stretch>
        </p:blipFill>
        <p:spPr>
          <a:xfrm>
            <a:off x="8469313" y="5969000"/>
            <a:ext cx="461962" cy="244475"/>
          </a:xfrm>
          <a:prstGeom prst="rect">
            <a:avLst/>
          </a:prstGeom>
          <a:noFill/>
          <a:ln w="9525">
            <a:noFill/>
          </a:ln>
        </p:spPr>
      </p:pic>
      <p:pic>
        <p:nvPicPr>
          <p:cNvPr id="1037" name="Picture 14" descr="artplus_nature_naturalcity42_c"/>
          <p:cNvPicPr>
            <a:picLocks noChangeAspect="1"/>
          </p:cNvPicPr>
          <p:nvPr/>
        </p:nvPicPr>
        <p:blipFill>
          <a:blip r:embed="rId19" cstate="print"/>
          <a:stretch>
            <a:fillRect/>
          </a:stretch>
        </p:blipFill>
        <p:spPr>
          <a:xfrm>
            <a:off x="8562975" y="5943600"/>
            <a:ext cx="309563" cy="241300"/>
          </a:xfrm>
          <a:prstGeom prst="rect">
            <a:avLst/>
          </a:prstGeom>
          <a:noFill/>
          <a:ln w="9525">
            <a:noFill/>
          </a:ln>
        </p:spPr>
      </p:pic>
      <p:pic>
        <p:nvPicPr>
          <p:cNvPr id="1039" name="Picture 15" descr="artplus_nature_naturalcity42_f"/>
          <p:cNvPicPr>
            <a:picLocks noChangeAspect="1"/>
          </p:cNvPicPr>
          <p:nvPr/>
        </p:nvPicPr>
        <p:blipFill>
          <a:blip r:embed="rId20" cstate="print"/>
          <a:stretch>
            <a:fillRect/>
          </a:stretch>
        </p:blipFill>
        <p:spPr>
          <a:xfrm>
            <a:off x="7926388" y="6334125"/>
            <a:ext cx="1370012" cy="523875"/>
          </a:xfrm>
          <a:prstGeom prst="rect">
            <a:avLst/>
          </a:prstGeom>
          <a:noFill/>
          <a:ln w="9525">
            <a:noFill/>
          </a:ln>
        </p:spPr>
      </p:pic>
      <p:sp>
        <p:nvSpPr>
          <p:cNvPr id="3" name="Rectangle 2"/>
          <p:cNvSpPr>
            <a:spLocks noGrp="1"/>
          </p:cNvSpPr>
          <p:nvPr>
            <p:ph type="title"/>
          </p:nvPr>
        </p:nvSpPr>
        <p:spPr>
          <a:xfrm>
            <a:off x="457200" y="228600"/>
            <a:ext cx="8229600" cy="868363"/>
          </a:xfrm>
          <a:prstGeom prst="rect">
            <a:avLst/>
          </a:prstGeom>
          <a:noFill/>
          <a:ln w="9525">
            <a:noFill/>
          </a:ln>
        </p:spPr>
        <p:txBody>
          <a:bodyPr anchor="ctr"/>
          <a:lstStyle/>
          <a:p>
            <a:pPr lvl="0"/>
            <a:r>
              <a:rPr lang="en-US" altLang="zh-CN" dirty="0"/>
              <a:t>Click to edit Master title style</a:t>
            </a:r>
            <a:endParaRPr lang="en-US" altLang="zh-CN" dirty="0"/>
          </a:p>
        </p:txBody>
      </p:sp>
      <p:pic>
        <p:nvPicPr>
          <p:cNvPr id="1044" name="Picture 20" descr="a1"/>
          <p:cNvPicPr>
            <a:picLocks noChangeAspect="1"/>
          </p:cNvPicPr>
          <p:nvPr userDrawn="1"/>
        </p:nvPicPr>
        <p:blipFill>
          <a:blip r:embed="rId21" cstate="print"/>
          <a:stretch>
            <a:fillRect/>
          </a:stretch>
        </p:blipFill>
        <p:spPr>
          <a:xfrm>
            <a:off x="9625013" y="328613"/>
            <a:ext cx="942975" cy="1082675"/>
          </a:xfrm>
          <a:prstGeom prst="rect">
            <a:avLst/>
          </a:prstGeom>
          <a:noFill/>
          <a:ln w="9525">
            <a:noFill/>
          </a:ln>
        </p:spPr>
      </p:pic>
      <p:pic>
        <p:nvPicPr>
          <p:cNvPr id="1045" name="Picture 21" descr="b_1"/>
          <p:cNvPicPr>
            <a:picLocks noChangeAspect="1"/>
          </p:cNvPicPr>
          <p:nvPr userDrawn="1"/>
        </p:nvPicPr>
        <p:blipFill>
          <a:blip r:embed="rId22" cstate="print"/>
          <a:stretch>
            <a:fillRect/>
          </a:stretch>
        </p:blipFill>
        <p:spPr>
          <a:xfrm>
            <a:off x="-990600" y="1371600"/>
            <a:ext cx="825500" cy="3587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00" y="-5200"/>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00" y="-4800"/>
                                    </p:animMotion>
                                  </p:childTnLst>
                                </p:cTn>
                              </p:par>
                              <p:par>
                                <p:cTn id="14" presetID="22" presetClass="entr" presetSubtype="8" fill="hold" grpId="0" nodeType="withEffect">
                                  <p:stCondLst>
                                    <p:cond delay="9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sldNum="0" hdr="0" ftr="0" dt="0"/>
  <p:txStyles>
    <p:titleStyle>
      <a:lvl1pPr algn="ctr" rtl="0" eaLnBrk="0" fontAlgn="base" hangingPunct="0">
        <a:spcBef>
          <a:spcPct val="0"/>
        </a:spcBef>
        <a:spcAft>
          <a:spcPct val="0"/>
        </a:spcAft>
        <a:defRPr sz="4200" b="1" i="1">
          <a:solidFill>
            <a:schemeClr val="tx1"/>
          </a:solidFill>
          <a:latin typeface="+mj-lt"/>
          <a:ea typeface="+mj-ea"/>
          <a:cs typeface="+mj-cs"/>
        </a:defRPr>
      </a:lvl1pPr>
      <a:lvl2pPr algn="ctr" rtl="0" eaLnBrk="0" fontAlgn="base" hangingPunct="0">
        <a:spcBef>
          <a:spcPct val="0"/>
        </a:spcBef>
        <a:spcAft>
          <a:spcPct val="0"/>
        </a:spcAft>
        <a:defRPr sz="4200" b="1" i="1">
          <a:solidFill>
            <a:schemeClr val="tx1"/>
          </a:solidFill>
          <a:latin typeface="Arial" panose="020B0604020202020204" pitchFamily="34" charset="0"/>
        </a:defRPr>
      </a:lvl2pPr>
      <a:lvl3pPr algn="ctr" rtl="0" eaLnBrk="0" fontAlgn="base" hangingPunct="0">
        <a:spcBef>
          <a:spcPct val="0"/>
        </a:spcBef>
        <a:spcAft>
          <a:spcPct val="0"/>
        </a:spcAft>
        <a:defRPr sz="4200" b="1" i="1">
          <a:solidFill>
            <a:schemeClr val="tx1"/>
          </a:solidFill>
          <a:latin typeface="Arial" panose="020B0604020202020204" pitchFamily="34" charset="0"/>
        </a:defRPr>
      </a:lvl3pPr>
      <a:lvl4pPr algn="ctr" rtl="0" eaLnBrk="0" fontAlgn="base" hangingPunct="0">
        <a:spcBef>
          <a:spcPct val="0"/>
        </a:spcBef>
        <a:spcAft>
          <a:spcPct val="0"/>
        </a:spcAft>
        <a:defRPr sz="4200" b="1" i="1">
          <a:solidFill>
            <a:schemeClr val="tx1"/>
          </a:solidFill>
          <a:latin typeface="Arial" panose="020B0604020202020204" pitchFamily="34" charset="0"/>
        </a:defRPr>
      </a:lvl4pPr>
      <a:lvl5pPr algn="ctr" rtl="0" eaLnBrk="0" fontAlgn="base" hangingPunct="0">
        <a:spcBef>
          <a:spcPct val="0"/>
        </a:spcBef>
        <a:spcAft>
          <a:spcPct val="0"/>
        </a:spcAft>
        <a:defRPr sz="4200" b="1" i="1">
          <a:solidFill>
            <a:schemeClr val="tx1"/>
          </a:solidFill>
          <a:latin typeface="Arial" panose="020B0604020202020204" pitchFamily="34" charset="0"/>
        </a:defRPr>
      </a:lvl5pPr>
      <a:lvl6pPr marL="457200" algn="ctr" rtl="0" fontAlgn="base">
        <a:spcBef>
          <a:spcPct val="0"/>
        </a:spcBef>
        <a:spcAft>
          <a:spcPct val="0"/>
        </a:spcAft>
        <a:defRPr sz="4200" b="1" i="1">
          <a:solidFill>
            <a:schemeClr val="tx1"/>
          </a:solidFill>
          <a:latin typeface="Arial" panose="020B0604020202020204" pitchFamily="34" charset="0"/>
        </a:defRPr>
      </a:lvl6pPr>
      <a:lvl7pPr marL="914400" algn="ctr" rtl="0" fontAlgn="base">
        <a:spcBef>
          <a:spcPct val="0"/>
        </a:spcBef>
        <a:spcAft>
          <a:spcPct val="0"/>
        </a:spcAft>
        <a:defRPr sz="4200" b="1" i="1">
          <a:solidFill>
            <a:schemeClr val="tx1"/>
          </a:solidFill>
          <a:latin typeface="Arial" panose="020B0604020202020204" pitchFamily="34" charset="0"/>
        </a:defRPr>
      </a:lvl7pPr>
      <a:lvl8pPr marL="1371600" algn="ctr" rtl="0" fontAlgn="base">
        <a:spcBef>
          <a:spcPct val="0"/>
        </a:spcBef>
        <a:spcAft>
          <a:spcPct val="0"/>
        </a:spcAft>
        <a:defRPr sz="4200" b="1" i="1">
          <a:solidFill>
            <a:schemeClr val="tx1"/>
          </a:solidFill>
          <a:latin typeface="Arial" panose="020B0604020202020204" pitchFamily="34" charset="0"/>
        </a:defRPr>
      </a:lvl8pPr>
      <a:lvl9pPr marL="1828800" algn="ctr" rtl="0" fontAlgn="base">
        <a:spcBef>
          <a:spcPct val="0"/>
        </a:spcBef>
        <a:spcAft>
          <a:spcPct val="0"/>
        </a:spcAft>
        <a:defRPr sz="4200" b="1" i="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p:cNvSpPr>
          <p:nvPr>
            <p:ph type="ctrTitle"/>
          </p:nvPr>
        </p:nvSpPr>
        <p:spPr>
          <a:xfrm>
            <a:off x="827584" y="1268760"/>
            <a:ext cx="4320480" cy="1584176"/>
          </a:xfrm>
        </p:spPr>
        <p:txBody>
          <a:bodyPr vert="horz" wrap="square" lIns="91440" tIns="45720" rIns="91440" bIns="45720" anchor="ctr"/>
          <a:lstStyle/>
          <a:p>
            <a:pPr eaLnBrk="1" hangingPunct="1"/>
            <a:r>
              <a:rPr lang="zh-CN" altLang="en-US" sz="5400" kern="1200" dirty="0" smtClean="0">
                <a:solidFill>
                  <a:srgbClr val="000000"/>
                </a:solidFill>
                <a:uFillTx/>
                <a:latin typeface="+mj-lt"/>
                <a:ea typeface="宋体" panose="02010600030101010101" pitchFamily="2" charset="-122"/>
                <a:cs typeface="+mj-cs"/>
              </a:rPr>
              <a:t>规划与思考</a:t>
            </a:r>
            <a:endParaRPr lang="zh-CN" altLang="en-US" sz="5400" kern="1200" dirty="0" smtClean="0">
              <a:solidFill>
                <a:srgbClr val="000000"/>
              </a:solidFill>
              <a:uFillTx/>
              <a:latin typeface="+mj-lt"/>
              <a:ea typeface="宋体" panose="02010600030101010101" pitchFamily="2" charset="-122"/>
              <a:cs typeface="+mj-cs"/>
            </a:endParaRPr>
          </a:p>
        </p:txBody>
      </p:sp>
      <p:sp>
        <p:nvSpPr>
          <p:cNvPr id="3076" name="Rectangle 3"/>
          <p:cNvSpPr>
            <a:spLocks noGrp="1"/>
          </p:cNvSpPr>
          <p:nvPr>
            <p:ph type="subTitle" idx="1"/>
          </p:nvPr>
        </p:nvSpPr>
        <p:spPr>
          <a:xfrm>
            <a:off x="1334770" y="5703570"/>
            <a:ext cx="3249930" cy="381000"/>
          </a:xfrm>
        </p:spPr>
        <p:txBody>
          <a:bodyPr vert="horz" wrap="square" lIns="91440" tIns="45720" rIns="91440" bIns="45720" anchor="t"/>
          <a:lstStyle/>
          <a:p>
            <a:pPr eaLnBrk="1" hangingPunct="1">
              <a:buFont typeface="Wingdings" panose="05000000000000000000" pitchFamily="2" charset="2"/>
              <a:buNone/>
            </a:pPr>
            <a:r>
              <a:rPr lang="zh-CN" altLang="en-US" sz="3200" kern="1200" dirty="0" smtClean="0">
                <a:ea typeface="宋体" panose="02010600030101010101" pitchFamily="2" charset="-122"/>
              </a:rPr>
              <a:t>胡昌权</a:t>
            </a:r>
            <a:endParaRPr lang="en-US" altLang="zh-CN" sz="3200" kern="1200" dirty="0">
              <a:latin typeface="+mn-lt"/>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p:nvPr/>
        </p:nvSpPr>
        <p:spPr>
          <a:xfrm flipV="1">
            <a:off x="2368550" y="2057400"/>
            <a:ext cx="381000" cy="381000"/>
          </a:xfrm>
          <a:prstGeom prst="line">
            <a:avLst/>
          </a:prstGeom>
          <a:ln w="12700" cap="rnd" cmpd="sng">
            <a:solidFill>
              <a:srgbClr val="003366"/>
            </a:solidFill>
            <a:prstDash val="sysDot"/>
            <a:headEnd type="none" w="med" len="med"/>
            <a:tailEnd type="none" w="med" len="med"/>
          </a:ln>
        </p:spPr>
      </p:sp>
      <p:sp>
        <p:nvSpPr>
          <p:cNvPr id="10243" name="Line 3"/>
          <p:cNvSpPr/>
          <p:nvPr/>
        </p:nvSpPr>
        <p:spPr>
          <a:xfrm>
            <a:off x="2292350" y="4724400"/>
            <a:ext cx="457200" cy="304800"/>
          </a:xfrm>
          <a:prstGeom prst="line">
            <a:avLst/>
          </a:prstGeom>
          <a:ln w="12700" cap="rnd" cmpd="sng">
            <a:solidFill>
              <a:srgbClr val="003366"/>
            </a:solidFill>
            <a:prstDash val="sysDot"/>
            <a:headEnd type="none" w="med" len="med"/>
            <a:tailEnd type="none" w="med" len="med"/>
          </a:ln>
        </p:spPr>
      </p:sp>
      <p:sp>
        <p:nvSpPr>
          <p:cNvPr id="10244" name="Line 4"/>
          <p:cNvSpPr/>
          <p:nvPr/>
        </p:nvSpPr>
        <p:spPr>
          <a:xfrm>
            <a:off x="2749550" y="2057400"/>
            <a:ext cx="609600" cy="0"/>
          </a:xfrm>
          <a:prstGeom prst="line">
            <a:avLst/>
          </a:prstGeom>
          <a:ln w="12700" cap="rnd" cmpd="sng">
            <a:solidFill>
              <a:srgbClr val="003366"/>
            </a:solidFill>
            <a:prstDash val="sysDot"/>
            <a:headEnd type="none" w="med" len="med"/>
            <a:tailEnd type="none" w="med" len="med"/>
          </a:ln>
        </p:spPr>
      </p:sp>
      <p:sp>
        <p:nvSpPr>
          <p:cNvPr id="10245" name="Line 5"/>
          <p:cNvSpPr/>
          <p:nvPr/>
        </p:nvSpPr>
        <p:spPr>
          <a:xfrm>
            <a:off x="2749550" y="5029200"/>
            <a:ext cx="609600" cy="0"/>
          </a:xfrm>
          <a:prstGeom prst="line">
            <a:avLst/>
          </a:prstGeom>
          <a:ln w="12700" cap="rnd" cmpd="sng">
            <a:solidFill>
              <a:srgbClr val="003366"/>
            </a:solidFill>
            <a:prstDash val="sysDot"/>
            <a:headEnd type="none" w="med" len="med"/>
            <a:tailEnd type="none" w="med" len="med"/>
          </a:ln>
        </p:spPr>
      </p:sp>
      <p:sp>
        <p:nvSpPr>
          <p:cNvPr id="10246" name="Line 6"/>
          <p:cNvSpPr/>
          <p:nvPr/>
        </p:nvSpPr>
        <p:spPr>
          <a:xfrm flipV="1">
            <a:off x="2673350" y="2819400"/>
            <a:ext cx="685800" cy="0"/>
          </a:xfrm>
          <a:prstGeom prst="line">
            <a:avLst/>
          </a:prstGeom>
          <a:ln w="12700" cap="rnd" cmpd="sng">
            <a:solidFill>
              <a:srgbClr val="003366"/>
            </a:solidFill>
            <a:prstDash val="sysDot"/>
            <a:headEnd type="none" w="med" len="med"/>
            <a:tailEnd type="none" w="med" len="med"/>
          </a:ln>
        </p:spPr>
      </p:sp>
      <p:sp>
        <p:nvSpPr>
          <p:cNvPr id="10247" name="Line 7"/>
          <p:cNvSpPr/>
          <p:nvPr/>
        </p:nvSpPr>
        <p:spPr>
          <a:xfrm>
            <a:off x="2749550" y="3581400"/>
            <a:ext cx="609600" cy="0"/>
          </a:xfrm>
          <a:prstGeom prst="line">
            <a:avLst/>
          </a:prstGeom>
          <a:ln w="12700" cap="rnd" cmpd="sng">
            <a:solidFill>
              <a:srgbClr val="003366"/>
            </a:solidFill>
            <a:prstDash val="sysDot"/>
            <a:headEnd type="none" w="med" len="med"/>
            <a:tailEnd type="none" w="med" len="med"/>
          </a:ln>
        </p:spPr>
      </p:sp>
      <p:sp>
        <p:nvSpPr>
          <p:cNvPr id="10248" name="Line 8"/>
          <p:cNvSpPr/>
          <p:nvPr/>
        </p:nvSpPr>
        <p:spPr>
          <a:xfrm flipV="1">
            <a:off x="2673350" y="4267200"/>
            <a:ext cx="685800" cy="0"/>
          </a:xfrm>
          <a:prstGeom prst="line">
            <a:avLst/>
          </a:prstGeom>
          <a:ln w="12700" cap="rnd" cmpd="sng">
            <a:solidFill>
              <a:srgbClr val="003366"/>
            </a:solidFill>
            <a:prstDash val="sysDot"/>
            <a:headEnd type="none" w="med" len="med"/>
            <a:tailEnd type="none" w="med" len="med"/>
          </a:ln>
        </p:spPr>
      </p:sp>
      <p:grpSp>
        <p:nvGrpSpPr>
          <p:cNvPr id="10250" name="Group 10"/>
          <p:cNvGrpSpPr/>
          <p:nvPr/>
        </p:nvGrpSpPr>
        <p:grpSpPr>
          <a:xfrm>
            <a:off x="304800" y="2205038"/>
            <a:ext cx="2673350" cy="2671762"/>
            <a:chOff x="140" y="1419"/>
            <a:chExt cx="1684" cy="1683"/>
          </a:xfrm>
        </p:grpSpPr>
        <p:sp>
          <p:nvSpPr>
            <p:cNvPr id="7179" name="Oval 11"/>
            <p:cNvSpPr>
              <a:spLocks noChangeArrowheads="1"/>
            </p:cNvSpPr>
            <p:nvPr/>
          </p:nvSpPr>
          <p:spPr bwMode="gray">
            <a:xfrm>
              <a:off x="140" y="1419"/>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80" name="Oval 12"/>
            <p:cNvSpPr>
              <a:spLocks noChangeArrowheads="1"/>
            </p:cNvSpPr>
            <p:nvPr/>
          </p:nvSpPr>
          <p:spPr bwMode="gray">
            <a:xfrm>
              <a:off x="251" y="1528"/>
              <a:ext cx="1461"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81" name="Oval 13"/>
            <p:cNvSpPr>
              <a:spLocks noChangeArrowheads="1"/>
            </p:cNvSpPr>
            <p:nvPr/>
          </p:nvSpPr>
          <p:spPr bwMode="gray">
            <a:xfrm>
              <a:off x="258" y="1536"/>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69" name="Oval 14"/>
            <p:cNvSpPr/>
            <p:nvPr/>
          </p:nvSpPr>
          <p:spPr>
            <a:xfrm>
              <a:off x="323" y="1602"/>
              <a:ext cx="1317" cy="1316"/>
            </a:xfrm>
            <a:prstGeom prst="ellipse">
              <a:avLst/>
            </a:prstGeom>
            <a:solidFill>
              <a:srgbClr val="000000"/>
            </a:solidFill>
            <a:ln w="38100">
              <a:noFill/>
            </a:ln>
          </p:spPr>
          <p:txBody>
            <a:bodyPr anchor="ctr">
              <a:spAutoFit/>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10270" name="Oval 15"/>
            <p:cNvSpPr/>
            <p:nvPr/>
          </p:nvSpPr>
          <p:spPr>
            <a:xfrm>
              <a:off x="344" y="1623"/>
              <a:ext cx="1276" cy="1277"/>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0271" name="Oval 16"/>
            <p:cNvSpPr/>
            <p:nvPr/>
          </p:nvSpPr>
          <p:spPr>
            <a:xfrm>
              <a:off x="360" y="1630"/>
              <a:ext cx="1246" cy="1246"/>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0272" name="Oval 17"/>
            <p:cNvSpPr/>
            <p:nvPr/>
          </p:nvSpPr>
          <p:spPr>
            <a:xfrm>
              <a:off x="374" y="1642"/>
              <a:ext cx="1184" cy="1164"/>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0273" name="Oval 18"/>
            <p:cNvSpPr/>
            <p:nvPr/>
          </p:nvSpPr>
          <p:spPr>
            <a:xfrm>
              <a:off x="439" y="1946"/>
              <a:ext cx="1053" cy="945"/>
            </a:xfrm>
            <a:prstGeom prst="ellipse">
              <a:avLst/>
            </a:prstGeom>
            <a:gradFill rotWithShape="1">
              <a:gsLst>
                <a:gs pos="0">
                  <a:srgbClr val="FFFFFF"/>
                </a:gs>
                <a:gs pos="100000">
                  <a:srgbClr val="D6E1E2">
                    <a:alpha val="37999"/>
                  </a:srgbClr>
                </a:gs>
              </a:gsLst>
              <a:lin ang="5400000" scaled="1"/>
              <a:tileRect/>
            </a:gradFill>
            <a:ln w="9525">
              <a:noFill/>
            </a:ln>
          </p:spPr>
          <p:txBody>
            <a:bodyPr wrap="none" anchor="ctr"/>
            <a:lstStyle/>
            <a:p>
              <a:pPr lvl="0" eaLnBrk="1" hangingPunct="1"/>
              <a:r>
                <a:rPr lang="en-US" altLang="zh-CN" dirty="0">
                  <a:latin typeface="Arial" panose="020B0604020202020204" pitchFamily="34" charset="0"/>
                  <a:ea typeface="宋体" panose="02010600030101010101" pitchFamily="2" charset="-122"/>
                </a:rPr>
                <a:t>1959</a:t>
              </a:r>
              <a:r>
                <a:rPr lang="zh-CN" altLang="en-US" dirty="0">
                  <a:latin typeface="Arial" panose="020B0604020202020204" pitchFamily="34" charset="0"/>
                  <a:ea typeface="宋体" panose="02010600030101010101" pitchFamily="2" charset="-122"/>
                </a:rPr>
                <a:t>年规划</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主要内容</a:t>
              </a:r>
              <a:endParaRPr lang="en-US" altLang="zh-CN" dirty="0">
                <a:latin typeface="Arial" panose="020B0604020202020204" pitchFamily="34" charset="0"/>
                <a:ea typeface="宋体" panose="02010600030101010101" pitchFamily="2" charset="-122"/>
              </a:endParaRPr>
            </a:p>
            <a:p>
              <a:pPr lvl="0" eaLnBrk="1" hangingPunct="1"/>
              <a:endParaRPr lang="zh-CN" altLang="en-US" dirty="0">
                <a:latin typeface="Arial" panose="020B0604020202020204" pitchFamily="34" charset="0"/>
                <a:ea typeface="宋体" panose="02010600030101010101" pitchFamily="2" charset="-122"/>
              </a:endParaRPr>
            </a:p>
          </p:txBody>
        </p:sp>
      </p:grpSp>
      <p:sp>
        <p:nvSpPr>
          <p:cNvPr id="7188" name="AutoShape 20"/>
          <p:cNvSpPr>
            <a:spLocks noChangeArrowheads="1"/>
          </p:cNvSpPr>
          <p:nvPr/>
        </p:nvSpPr>
        <p:spPr bwMode="gray">
          <a:xfrm>
            <a:off x="3352800" y="18288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52" name="Rectangle 21"/>
          <p:cNvSpPr/>
          <p:nvPr/>
        </p:nvSpPr>
        <p:spPr>
          <a:xfrm>
            <a:off x="3429000" y="1905000"/>
            <a:ext cx="5257800" cy="369888"/>
          </a:xfrm>
          <a:prstGeom prst="rect">
            <a:avLst/>
          </a:prstGeom>
          <a:noFill/>
          <a:ln w="9525">
            <a:noFill/>
          </a:ln>
        </p:spPr>
        <p:txBody>
          <a:bodyPr>
            <a:spAutoFit/>
          </a:bodyPr>
          <a:lstStyle/>
          <a:p>
            <a:pPr lvl="0" eaLnBrk="0" hangingPunct="0"/>
            <a:r>
              <a:rPr lang="zh-CN" altLang="en-US" dirty="0">
                <a:latin typeface="Arial" panose="020B0604020202020204" pitchFamily="34" charset="0"/>
                <a:ea typeface="宋体" panose="02010600030101010101" pitchFamily="2" charset="-122"/>
              </a:rPr>
              <a:t>三峡等</a:t>
            </a:r>
            <a:r>
              <a:rPr lang="en-US" altLang="zh-CN" dirty="0">
                <a:latin typeface="Arial" panose="020B0604020202020204" pitchFamily="34" charset="0"/>
                <a:ea typeface="宋体" panose="02010600030101010101" pitchFamily="2" charset="-122"/>
              </a:rPr>
              <a:t>70</a:t>
            </a:r>
            <a:r>
              <a:rPr lang="zh-CN" altLang="en-US" dirty="0">
                <a:latin typeface="Arial" panose="020B0604020202020204" pitchFamily="34" charset="0"/>
                <a:ea typeface="宋体" panose="02010600030101010101" pitchFamily="2" charset="-122"/>
              </a:rPr>
              <a:t>座防洪、发电为主的水利枢纽开发计划</a:t>
            </a:r>
            <a:endParaRPr lang="en-US" altLang="zh-CN" dirty="0">
              <a:solidFill>
                <a:srgbClr val="000000"/>
              </a:solidFill>
              <a:latin typeface="Arial" panose="020B0604020202020204" pitchFamily="34" charset="0"/>
              <a:ea typeface="宋体" panose="02010600030101010101" pitchFamily="2" charset="-122"/>
            </a:endParaRPr>
          </a:p>
        </p:txBody>
      </p:sp>
      <p:sp>
        <p:nvSpPr>
          <p:cNvPr id="7190" name="AutoShape 22"/>
          <p:cNvSpPr>
            <a:spLocks noChangeArrowheads="1"/>
          </p:cNvSpPr>
          <p:nvPr/>
        </p:nvSpPr>
        <p:spPr bwMode="gray">
          <a:xfrm>
            <a:off x="3352800" y="2590800"/>
            <a:ext cx="5105400" cy="53340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14</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个地区为重点的灌溉、水土保持水利化计划</a:t>
            </a:r>
            <a:endParaRPr kumimoji="0"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endParaRPr>
          </a:p>
        </p:txBody>
      </p:sp>
      <p:sp>
        <p:nvSpPr>
          <p:cNvPr id="7192" name="AutoShape 24"/>
          <p:cNvSpPr>
            <a:spLocks noChangeArrowheads="1"/>
          </p:cNvSpPr>
          <p:nvPr/>
        </p:nvSpPr>
        <p:spPr bwMode="gray">
          <a:xfrm>
            <a:off x="3276600" y="33528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55" name="Rectangle 25"/>
          <p:cNvSpPr/>
          <p:nvPr/>
        </p:nvSpPr>
        <p:spPr>
          <a:xfrm>
            <a:off x="3581400" y="3397250"/>
            <a:ext cx="5741988" cy="369888"/>
          </a:xfrm>
          <a:prstGeom prst="rect">
            <a:avLst/>
          </a:prstGeom>
          <a:noFill/>
          <a:ln w="9525">
            <a:noFill/>
          </a:ln>
        </p:spPr>
        <p:txBody>
          <a:bodyPr>
            <a:spAutoFit/>
          </a:bodyPr>
          <a:lstStyle/>
          <a:p>
            <a:pPr lvl="0" eaLnBrk="0" hangingPunct="0"/>
            <a:r>
              <a:rPr lang="zh-CN" altLang="en-US" dirty="0">
                <a:latin typeface="Arial" panose="020B0604020202020204" pitchFamily="34" charset="0"/>
                <a:ea typeface="宋体" panose="02010600030101010101" pitchFamily="2" charset="-122"/>
              </a:rPr>
              <a:t>以防洪除涝为主的平原湖泊区综合利用计划</a:t>
            </a:r>
            <a:endParaRPr lang="en-US" altLang="zh-CN" dirty="0">
              <a:solidFill>
                <a:srgbClr val="000000"/>
              </a:solidFill>
              <a:latin typeface="Arial" panose="020B0604020202020204" pitchFamily="34" charset="0"/>
              <a:ea typeface="宋体" panose="02010600030101010101" pitchFamily="2" charset="-122"/>
            </a:endParaRPr>
          </a:p>
        </p:txBody>
      </p:sp>
      <p:sp>
        <p:nvSpPr>
          <p:cNvPr id="7194" name="Oval 26"/>
          <p:cNvSpPr>
            <a:spLocks noChangeArrowheads="1"/>
          </p:cNvSpPr>
          <p:nvPr/>
        </p:nvSpPr>
        <p:spPr bwMode="gray">
          <a:xfrm>
            <a:off x="3263900" y="1946275"/>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95" name="Oval 27"/>
          <p:cNvSpPr>
            <a:spLocks noChangeArrowheads="1"/>
          </p:cNvSpPr>
          <p:nvPr/>
        </p:nvSpPr>
        <p:spPr bwMode="gray">
          <a:xfrm>
            <a:off x="3276600" y="271145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96" name="Oval 28"/>
          <p:cNvSpPr>
            <a:spLocks noChangeArrowheads="1"/>
          </p:cNvSpPr>
          <p:nvPr/>
        </p:nvSpPr>
        <p:spPr bwMode="gray">
          <a:xfrm>
            <a:off x="3276600" y="3467100"/>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97" name="AutoShape 29"/>
          <p:cNvSpPr>
            <a:spLocks noChangeArrowheads="1"/>
          </p:cNvSpPr>
          <p:nvPr/>
        </p:nvSpPr>
        <p:spPr bwMode="gray">
          <a:xfrm>
            <a:off x="3352800" y="4052888"/>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60" name="Rectangle 30"/>
          <p:cNvSpPr/>
          <p:nvPr/>
        </p:nvSpPr>
        <p:spPr>
          <a:xfrm>
            <a:off x="3581400" y="4129088"/>
            <a:ext cx="5745163" cy="369887"/>
          </a:xfrm>
          <a:prstGeom prst="rect">
            <a:avLst/>
          </a:prstGeom>
          <a:noFill/>
          <a:ln w="9525">
            <a:noFill/>
          </a:ln>
        </p:spPr>
        <p:txBody>
          <a:bodyPr>
            <a:spAutoFit/>
          </a:bodyPr>
          <a:lstStyle/>
          <a:p>
            <a:pPr lvl="0" eaLnBrk="1" hangingPunct="1"/>
            <a:r>
              <a:rPr lang="zh-CN" altLang="en-US" dirty="0">
                <a:latin typeface="Arial" panose="020B0604020202020204" pitchFamily="34" charset="0"/>
                <a:ea typeface="宋体" panose="02010600030101010101" pitchFamily="2" charset="-122"/>
              </a:rPr>
              <a:t>以航运为主的干流航道整治和南北运河计划</a:t>
            </a:r>
            <a:endParaRPr lang="zh-CN" altLang="en-US" dirty="0">
              <a:latin typeface="Arial" panose="020B0604020202020204" pitchFamily="34" charset="0"/>
              <a:ea typeface="宋体" panose="02010600030101010101" pitchFamily="2" charset="-122"/>
            </a:endParaRPr>
          </a:p>
        </p:txBody>
      </p:sp>
      <p:sp>
        <p:nvSpPr>
          <p:cNvPr id="7199" name="Oval 31"/>
          <p:cNvSpPr>
            <a:spLocks noChangeArrowheads="1"/>
          </p:cNvSpPr>
          <p:nvPr/>
        </p:nvSpPr>
        <p:spPr bwMode="gray">
          <a:xfrm>
            <a:off x="3263900" y="4191000"/>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200" name="AutoShape 32"/>
          <p:cNvSpPr>
            <a:spLocks noChangeArrowheads="1"/>
          </p:cNvSpPr>
          <p:nvPr/>
        </p:nvSpPr>
        <p:spPr bwMode="gray">
          <a:xfrm>
            <a:off x="3352800" y="4841875"/>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63" name="Rectangle 33"/>
          <p:cNvSpPr/>
          <p:nvPr/>
        </p:nvSpPr>
        <p:spPr>
          <a:xfrm>
            <a:off x="3733800" y="4918075"/>
            <a:ext cx="3514725" cy="369888"/>
          </a:xfrm>
          <a:prstGeom prst="rect">
            <a:avLst/>
          </a:prstGeom>
          <a:noFill/>
          <a:ln w="9525">
            <a:noFill/>
          </a:ln>
        </p:spPr>
        <p:txBody>
          <a:bodyPr>
            <a:spAutoFit/>
          </a:bodyPr>
          <a:lstStyle/>
          <a:p>
            <a:pPr lvl="0" eaLnBrk="0" hangingPunct="0"/>
            <a:r>
              <a:rPr lang="zh-CN" altLang="en-US" dirty="0">
                <a:latin typeface="Arial" panose="020B0604020202020204" pitchFamily="34" charset="0"/>
                <a:ea typeface="宋体" panose="02010600030101010101" pitchFamily="2" charset="-122"/>
              </a:rPr>
              <a:t>向相邻流域引水的计划</a:t>
            </a:r>
            <a:endParaRPr lang="en-US" altLang="zh-CN" dirty="0">
              <a:solidFill>
                <a:srgbClr val="000000"/>
              </a:solidFill>
              <a:latin typeface="Arial" panose="020B0604020202020204" pitchFamily="34" charset="0"/>
              <a:ea typeface="宋体" panose="02010600030101010101" pitchFamily="2" charset="-122"/>
            </a:endParaRPr>
          </a:p>
        </p:txBody>
      </p:sp>
      <p:sp>
        <p:nvSpPr>
          <p:cNvPr id="7202" name="Oval 34"/>
          <p:cNvSpPr>
            <a:spLocks noChangeArrowheads="1"/>
          </p:cNvSpPr>
          <p:nvPr/>
        </p:nvSpPr>
        <p:spPr bwMode="gray">
          <a:xfrm>
            <a:off x="3276600" y="4975225"/>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129" name="Rectangle 1"/>
          <p:cNvSpPr>
            <a:spLocks noChangeArrowheads="1"/>
          </p:cNvSpPr>
          <p:nvPr/>
        </p:nvSpPr>
        <p:spPr bwMode="auto">
          <a:xfrm>
            <a:off x="0" y="0"/>
            <a:ext cx="184150" cy="369888"/>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Text Box 3"/>
          <p:cNvSpPr txBox="1"/>
          <p:nvPr/>
        </p:nvSpPr>
        <p:spPr>
          <a:xfrm>
            <a:off x="1660525" y="722313"/>
            <a:ext cx="184150" cy="366712"/>
          </a:xfrm>
          <a:prstGeom prst="rect">
            <a:avLst/>
          </a:prstGeom>
          <a:noFill/>
          <a:ln w="9525">
            <a:noFill/>
          </a:ln>
        </p:spPr>
        <p:txBody>
          <a:bodyPr wrap="none">
            <a:spAutoFit/>
          </a:bodyPr>
          <a:lstStyle/>
          <a:p>
            <a:pPr lvl="0" eaLnBrk="1" hangingPunct="1"/>
            <a:endParaRPr lang="zh-CN" altLang="zh-CN" dirty="0">
              <a:latin typeface="Arial" panose="020B0604020202020204" pitchFamily="34" charset="0"/>
              <a:ea typeface="宋体" panose="02010600030101010101" pitchFamily="2" charset="-122"/>
            </a:endParaRPr>
          </a:p>
        </p:txBody>
      </p:sp>
      <p:sp>
        <p:nvSpPr>
          <p:cNvPr id="11268" name="Line 25"/>
          <p:cNvSpPr/>
          <p:nvPr/>
        </p:nvSpPr>
        <p:spPr>
          <a:xfrm>
            <a:off x="3081338" y="5314950"/>
            <a:ext cx="4800600" cy="0"/>
          </a:xfrm>
          <a:prstGeom prst="line">
            <a:avLst/>
          </a:prstGeom>
          <a:ln w="28575" cap="rnd" cmpd="sng">
            <a:solidFill>
              <a:schemeClr val="tx1"/>
            </a:solidFill>
            <a:prstDash val="sysDot"/>
            <a:headEnd type="none" w="med" len="med"/>
            <a:tailEnd type="none" w="med" len="med"/>
          </a:ln>
        </p:spPr>
      </p:sp>
      <p:sp>
        <p:nvSpPr>
          <p:cNvPr id="11269" name="Rectangle 26"/>
          <p:cNvSpPr/>
          <p:nvPr/>
        </p:nvSpPr>
        <p:spPr>
          <a:xfrm>
            <a:off x="3276600" y="4953000"/>
            <a:ext cx="5715000" cy="400050"/>
          </a:xfrm>
          <a:prstGeom prst="rect">
            <a:avLst/>
          </a:prstGeom>
          <a:noFill/>
          <a:ln w="9525">
            <a:noFill/>
          </a:ln>
        </p:spPr>
        <p:txBody>
          <a:bodyPr>
            <a:spAutoFit/>
          </a:bodyPr>
          <a:lstStyle/>
          <a:p>
            <a:pPr lvl="0" eaLnBrk="0" hangingPunct="0"/>
            <a:r>
              <a:rPr lang="zh-CN" altLang="en-US" sz="2000" b="1" dirty="0" smtClean="0">
                <a:latin typeface="Arial" panose="020B0604020202020204" pitchFamily="34" charset="0"/>
                <a:ea typeface="宋体" panose="02010600030101010101" pitchFamily="2" charset="-122"/>
              </a:rPr>
              <a:t>强调</a:t>
            </a:r>
            <a:r>
              <a:rPr lang="zh-CN" altLang="en-US" sz="2000" b="1" dirty="0">
                <a:latin typeface="Arial" panose="020B0604020202020204" pitchFamily="34" charset="0"/>
                <a:ea typeface="宋体" panose="02010600030101010101" pitchFamily="2" charset="-122"/>
              </a:rPr>
              <a:t>水能资源充分利用，高坝大库，移民难</a:t>
            </a:r>
            <a:endParaRPr lang="en-US" altLang="zh-CN" sz="2000" b="1" dirty="0">
              <a:latin typeface="Arial" panose="020B0604020202020204" pitchFamily="34" charset="0"/>
              <a:ea typeface="宋体" panose="02010600030101010101" pitchFamily="2" charset="-122"/>
            </a:endParaRPr>
          </a:p>
        </p:txBody>
      </p:sp>
      <p:sp>
        <p:nvSpPr>
          <p:cNvPr id="11270" name="Line 27"/>
          <p:cNvSpPr/>
          <p:nvPr/>
        </p:nvSpPr>
        <p:spPr>
          <a:xfrm>
            <a:off x="3124200" y="2514600"/>
            <a:ext cx="4800600" cy="0"/>
          </a:xfrm>
          <a:prstGeom prst="line">
            <a:avLst/>
          </a:prstGeom>
          <a:ln w="28575" cap="rnd" cmpd="sng">
            <a:solidFill>
              <a:schemeClr val="tx1"/>
            </a:solidFill>
            <a:prstDash val="sysDot"/>
            <a:headEnd type="none" w="med" len="med"/>
            <a:tailEnd type="none" w="med" len="med"/>
          </a:ln>
        </p:spPr>
      </p:sp>
      <p:sp>
        <p:nvSpPr>
          <p:cNvPr id="11271" name="Rectangle 30"/>
          <p:cNvSpPr/>
          <p:nvPr/>
        </p:nvSpPr>
        <p:spPr>
          <a:xfrm>
            <a:off x="3276600" y="2133600"/>
            <a:ext cx="3552825" cy="400050"/>
          </a:xfrm>
          <a:prstGeom prst="rect">
            <a:avLst/>
          </a:prstGeom>
          <a:noFill/>
          <a:ln w="9525">
            <a:noFill/>
          </a:ln>
        </p:spPr>
        <p:txBody>
          <a:bodyPr>
            <a:spAutoFit/>
          </a:bodyPr>
          <a:lstStyle/>
          <a:p>
            <a:pPr lvl="0" eaLnBrk="0" hangingPunct="0"/>
            <a:r>
              <a:rPr lang="zh-CN" altLang="en-US" sz="2000" b="1" dirty="0">
                <a:latin typeface="Arial" panose="020B0604020202020204" pitchFamily="34" charset="0"/>
                <a:ea typeface="宋体" panose="02010600030101010101" pitchFamily="2" charset="-122"/>
              </a:rPr>
              <a:t>提出规划方针和原则</a:t>
            </a:r>
            <a:endParaRPr lang="en-US" altLang="zh-CN" sz="2000" b="1" dirty="0">
              <a:latin typeface="Arial" panose="020B0604020202020204" pitchFamily="34" charset="0"/>
              <a:ea typeface="宋体" panose="02010600030101010101" pitchFamily="2" charset="-122"/>
            </a:endParaRPr>
          </a:p>
        </p:txBody>
      </p:sp>
      <p:sp>
        <p:nvSpPr>
          <p:cNvPr id="11272" name="Line 31"/>
          <p:cNvSpPr/>
          <p:nvPr/>
        </p:nvSpPr>
        <p:spPr>
          <a:xfrm>
            <a:off x="3657600" y="3505200"/>
            <a:ext cx="4800600" cy="0"/>
          </a:xfrm>
          <a:prstGeom prst="line">
            <a:avLst/>
          </a:prstGeom>
          <a:ln w="28575" cap="rnd" cmpd="sng">
            <a:solidFill>
              <a:schemeClr val="tx1"/>
            </a:solidFill>
            <a:prstDash val="sysDot"/>
            <a:headEnd type="none" w="med" len="med"/>
            <a:tailEnd type="none" w="med" len="med"/>
          </a:ln>
        </p:spPr>
      </p:sp>
      <p:sp>
        <p:nvSpPr>
          <p:cNvPr id="11273" name="Rectangle 32"/>
          <p:cNvSpPr/>
          <p:nvPr/>
        </p:nvSpPr>
        <p:spPr>
          <a:xfrm>
            <a:off x="3810000" y="3124200"/>
            <a:ext cx="5029200" cy="400050"/>
          </a:xfrm>
          <a:prstGeom prst="rect">
            <a:avLst/>
          </a:prstGeom>
          <a:noFill/>
          <a:ln w="9525">
            <a:noFill/>
          </a:ln>
        </p:spPr>
        <p:txBody>
          <a:bodyPr>
            <a:spAutoFit/>
          </a:bodyPr>
          <a:lstStyle/>
          <a:p>
            <a:pPr lvl="0" eaLnBrk="0" hangingPunct="0"/>
            <a:r>
              <a:rPr lang="zh-CN" altLang="en-US" sz="2000" b="1" dirty="0">
                <a:latin typeface="Arial" panose="020B0604020202020204" pitchFamily="34" charset="0"/>
                <a:ea typeface="宋体" panose="02010600030101010101" pitchFamily="2" charset="-122"/>
              </a:rPr>
              <a:t>提出防洪是长江规划首要任务</a:t>
            </a:r>
            <a:endParaRPr lang="en-US" altLang="zh-CN" sz="2000" b="1" dirty="0">
              <a:latin typeface="Arial" panose="020B0604020202020204" pitchFamily="34" charset="0"/>
              <a:ea typeface="宋体" panose="02010600030101010101" pitchFamily="2" charset="-122"/>
            </a:endParaRPr>
          </a:p>
        </p:txBody>
      </p:sp>
      <p:sp>
        <p:nvSpPr>
          <p:cNvPr id="11274" name="Line 35"/>
          <p:cNvSpPr/>
          <p:nvPr/>
        </p:nvSpPr>
        <p:spPr>
          <a:xfrm>
            <a:off x="3657600" y="4495800"/>
            <a:ext cx="4800600" cy="0"/>
          </a:xfrm>
          <a:prstGeom prst="line">
            <a:avLst/>
          </a:prstGeom>
          <a:ln w="28575" cap="rnd" cmpd="sng">
            <a:solidFill>
              <a:schemeClr val="tx1"/>
            </a:solidFill>
            <a:prstDash val="sysDot"/>
            <a:headEnd type="none" w="med" len="med"/>
            <a:tailEnd type="none" w="med" len="med"/>
          </a:ln>
        </p:spPr>
      </p:sp>
      <p:sp>
        <p:nvSpPr>
          <p:cNvPr id="11301" name="Oval 37"/>
          <p:cNvSpPr>
            <a:spLocks noChangeArrowheads="1"/>
          </p:cNvSpPr>
          <p:nvPr/>
        </p:nvSpPr>
        <p:spPr bwMode="ltGray">
          <a:xfrm>
            <a:off x="2984500" y="2209800"/>
            <a:ext cx="314325" cy="330200"/>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2" name="Oval 38"/>
          <p:cNvSpPr>
            <a:spLocks noChangeArrowheads="1"/>
          </p:cNvSpPr>
          <p:nvPr/>
        </p:nvSpPr>
        <p:spPr bwMode="gray">
          <a:xfrm>
            <a:off x="3429000" y="3124200"/>
            <a:ext cx="314325" cy="330200"/>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4" name="Oval 40"/>
          <p:cNvSpPr>
            <a:spLocks noChangeArrowheads="1"/>
          </p:cNvSpPr>
          <p:nvPr/>
        </p:nvSpPr>
        <p:spPr bwMode="ltGray">
          <a:xfrm>
            <a:off x="3429000" y="4114800"/>
            <a:ext cx="390525" cy="330200"/>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5" name="Oval 41"/>
          <p:cNvSpPr>
            <a:spLocks noChangeArrowheads="1"/>
          </p:cNvSpPr>
          <p:nvPr/>
        </p:nvSpPr>
        <p:spPr bwMode="gray">
          <a:xfrm>
            <a:off x="2949575" y="5005388"/>
            <a:ext cx="314325" cy="330200"/>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1279" name="Group 10"/>
          <p:cNvGrpSpPr/>
          <p:nvPr/>
        </p:nvGrpSpPr>
        <p:grpSpPr>
          <a:xfrm>
            <a:off x="152400" y="2438400"/>
            <a:ext cx="2673350" cy="2671763"/>
            <a:chOff x="92" y="1467"/>
            <a:chExt cx="1684" cy="1683"/>
          </a:xfrm>
        </p:grpSpPr>
        <p:sp>
          <p:nvSpPr>
            <p:cNvPr id="22" name="Oval 11"/>
            <p:cNvSpPr>
              <a:spLocks noChangeArrowheads="1"/>
            </p:cNvSpPr>
            <p:nvPr/>
          </p:nvSpPr>
          <p:spPr bwMode="gray">
            <a:xfrm>
              <a:off x="92" y="1467"/>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Oval 12"/>
            <p:cNvSpPr>
              <a:spLocks noChangeArrowheads="1"/>
            </p:cNvSpPr>
            <p:nvPr/>
          </p:nvSpPr>
          <p:spPr bwMode="gray">
            <a:xfrm>
              <a:off x="251" y="1528"/>
              <a:ext cx="1461"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Oval 13"/>
            <p:cNvSpPr>
              <a:spLocks noChangeArrowheads="1"/>
            </p:cNvSpPr>
            <p:nvPr/>
          </p:nvSpPr>
          <p:spPr bwMode="gray">
            <a:xfrm>
              <a:off x="258" y="1536"/>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84" name="Oval 14"/>
            <p:cNvSpPr/>
            <p:nvPr/>
          </p:nvSpPr>
          <p:spPr>
            <a:xfrm>
              <a:off x="323" y="1602"/>
              <a:ext cx="1317" cy="1316"/>
            </a:xfrm>
            <a:prstGeom prst="ellipse">
              <a:avLst/>
            </a:prstGeom>
            <a:solidFill>
              <a:srgbClr val="000000"/>
            </a:solidFill>
            <a:ln w="38100">
              <a:noFill/>
            </a:ln>
          </p:spPr>
          <p:txBody>
            <a:bodyPr anchor="ctr">
              <a:spAutoFit/>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11285" name="Oval 15"/>
            <p:cNvSpPr/>
            <p:nvPr/>
          </p:nvSpPr>
          <p:spPr>
            <a:xfrm>
              <a:off x="344" y="1623"/>
              <a:ext cx="1276" cy="1277"/>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1286" name="Oval 16"/>
            <p:cNvSpPr/>
            <p:nvPr/>
          </p:nvSpPr>
          <p:spPr>
            <a:xfrm>
              <a:off x="360" y="1630"/>
              <a:ext cx="1246" cy="1246"/>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1287" name="Oval 17"/>
            <p:cNvSpPr/>
            <p:nvPr/>
          </p:nvSpPr>
          <p:spPr>
            <a:xfrm>
              <a:off x="374" y="1642"/>
              <a:ext cx="1184" cy="1164"/>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1288" name="Oval 18"/>
            <p:cNvSpPr/>
            <p:nvPr/>
          </p:nvSpPr>
          <p:spPr>
            <a:xfrm>
              <a:off x="284" y="1861"/>
              <a:ext cx="1053" cy="945"/>
            </a:xfrm>
            <a:prstGeom prst="ellipse">
              <a:avLst/>
            </a:prstGeom>
            <a:gradFill rotWithShape="1">
              <a:gsLst>
                <a:gs pos="0">
                  <a:srgbClr val="FFFFFF"/>
                </a:gs>
                <a:gs pos="100000">
                  <a:srgbClr val="D6E1E2">
                    <a:alpha val="37999"/>
                  </a:srgbClr>
                </a:gs>
              </a:gsLst>
              <a:lin ang="5400000" scaled="1"/>
              <a:tileRect/>
            </a:gradFill>
            <a:ln w="9525">
              <a:noFill/>
            </a:ln>
          </p:spPr>
          <p:txBody>
            <a:bodyPr wrap="none" anchor="ctr"/>
            <a:lstStyle/>
            <a:p>
              <a:pPr lvl="0" eaLnBrk="1" hangingPunct="1"/>
              <a:r>
                <a:rPr lang="en-US" altLang="zh-CN" sz="2400" b="1" dirty="0">
                  <a:latin typeface="Arial" panose="020B0604020202020204" pitchFamily="34" charset="0"/>
                  <a:ea typeface="宋体" panose="02010600030101010101" pitchFamily="2" charset="-122"/>
                </a:rPr>
                <a:t>1959</a:t>
              </a:r>
              <a:r>
                <a:rPr lang="zh-CN" altLang="en-US" sz="2400" b="1" dirty="0">
                  <a:latin typeface="Arial" panose="020B0604020202020204" pitchFamily="34" charset="0"/>
                  <a:ea typeface="宋体" panose="02010600030101010101" pitchFamily="2" charset="-122"/>
                </a:rPr>
                <a:t>年规划</a:t>
              </a:r>
              <a:endParaRPr lang="en-US" altLang="zh-CN" sz="2400" b="1" dirty="0">
                <a:latin typeface="Arial" panose="020B0604020202020204" pitchFamily="34" charset="0"/>
                <a:ea typeface="宋体" panose="02010600030101010101" pitchFamily="2" charset="-122"/>
              </a:endParaRPr>
            </a:p>
            <a:p>
              <a:pPr lvl="0" eaLnBrk="1" hangingPunct="1"/>
              <a:r>
                <a:rPr lang="zh-CN" altLang="en-US" sz="2400" b="1" dirty="0">
                  <a:latin typeface="Arial" panose="020B0604020202020204" pitchFamily="34" charset="0"/>
                  <a:ea typeface="宋体" panose="02010600030101010101" pitchFamily="2" charset="-122"/>
                </a:rPr>
                <a:t>特点</a:t>
              </a:r>
              <a:endParaRPr lang="zh-CN" altLang="en-US" sz="2400" b="1" dirty="0">
                <a:latin typeface="Arial" panose="020B0604020202020204" pitchFamily="34" charset="0"/>
                <a:ea typeface="宋体" panose="02010600030101010101" pitchFamily="2" charset="-122"/>
              </a:endParaRPr>
            </a:p>
          </p:txBody>
        </p:sp>
      </p:grpSp>
      <p:sp>
        <p:nvSpPr>
          <p:cNvPr id="11280" name="矩形 29"/>
          <p:cNvSpPr/>
          <p:nvPr/>
        </p:nvSpPr>
        <p:spPr>
          <a:xfrm>
            <a:off x="3733800" y="4114800"/>
            <a:ext cx="5346700" cy="400050"/>
          </a:xfrm>
          <a:prstGeom prst="rect">
            <a:avLst/>
          </a:prstGeom>
          <a:noFill/>
          <a:ln w="9525">
            <a:noFill/>
          </a:ln>
        </p:spPr>
        <p:txBody>
          <a:bodyPr wrap="none">
            <a:spAutoFit/>
          </a:bodyPr>
          <a:lstStyle/>
          <a:p>
            <a:pPr lvl="0" eaLnBrk="0" hangingPunct="0"/>
            <a:r>
              <a:rPr lang="zh-CN" altLang="en-US" sz="2000" b="1" dirty="0">
                <a:latin typeface="Arial" panose="020B0604020202020204" pitchFamily="34" charset="0"/>
                <a:ea typeface="宋体" panose="02010600030101010101" pitchFamily="2" charset="-122"/>
              </a:rPr>
              <a:t>提出三峡枢纽的战略地位、控制性作用和规模</a:t>
            </a:r>
            <a:endParaRPr lang="zh-CN" altLang="en-US" sz="2000"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p:nvPr/>
        </p:nvSpPr>
        <p:spPr>
          <a:xfrm>
            <a:off x="1752600" y="2514600"/>
            <a:ext cx="6864350" cy="827088"/>
          </a:xfrm>
          <a:prstGeom prst="rect">
            <a:avLst/>
          </a:prstGeom>
          <a:solidFill>
            <a:srgbClr val="CCECFF">
              <a:alpha val="50195"/>
            </a:srgbClr>
          </a:solidFill>
          <a:ln w="12700">
            <a:noFill/>
          </a:ln>
        </p:spPr>
        <p:txBody>
          <a:bodyPr wrap="none" anchor="ctr"/>
          <a:lstStyle/>
          <a:p>
            <a:pPr lvl="0" eaLnBrk="1" hangingPunct="1"/>
            <a:r>
              <a:rPr lang="zh-CN" altLang="en-US" sz="2000" dirty="0">
                <a:solidFill>
                  <a:srgbClr val="FF0000"/>
                </a:solidFill>
                <a:latin typeface="Arial" panose="020B0604020202020204" pitchFamily="34" charset="0"/>
                <a:ea typeface="宋体" panose="02010600030101010101" pitchFamily="2" charset="-122"/>
              </a:rPr>
              <a:t>水电部</a:t>
            </a:r>
            <a:endParaRPr lang="zh-CN" altLang="en-US" sz="2000" dirty="0">
              <a:solidFill>
                <a:srgbClr val="FF0000"/>
              </a:solidFill>
              <a:latin typeface="Arial" panose="020B0604020202020204" pitchFamily="34" charset="0"/>
              <a:ea typeface="宋体" panose="02010600030101010101" pitchFamily="2" charset="-122"/>
            </a:endParaRPr>
          </a:p>
        </p:txBody>
      </p:sp>
      <p:sp>
        <p:nvSpPr>
          <p:cNvPr id="12292" name="Rectangle 4"/>
          <p:cNvSpPr/>
          <p:nvPr/>
        </p:nvSpPr>
        <p:spPr>
          <a:xfrm>
            <a:off x="1828800" y="3733800"/>
            <a:ext cx="6815166" cy="838208"/>
          </a:xfrm>
          <a:prstGeom prst="rect">
            <a:avLst/>
          </a:prstGeom>
          <a:solidFill>
            <a:srgbClr val="CCECFF">
              <a:alpha val="50195"/>
            </a:srgbClr>
          </a:solidFill>
          <a:ln w="12700">
            <a:noFill/>
          </a:ln>
        </p:spPr>
        <p:txBody>
          <a:bodyPr wrap="none" anchor="ctr"/>
          <a:lstStyle/>
          <a:p>
            <a:pPr lvl="0" eaLnBrk="1" hangingPunct="1"/>
            <a:r>
              <a:rPr lang="zh-CN" altLang="en-US" dirty="0" smtClean="0">
                <a:latin typeface="Arial" panose="020B0604020202020204" pitchFamily="34" charset="0"/>
                <a:ea typeface="宋体" panose="02010600030101010101" pitchFamily="2" charset="-122"/>
              </a:rPr>
              <a:t>国家计委、水电部、交通部、建设部、农牧渔业部、地矿部、林业部</a:t>
            </a:r>
            <a:endParaRPr lang="en-US" altLang="zh-CN" dirty="0" smtClean="0">
              <a:latin typeface="Arial" panose="020B0604020202020204" pitchFamily="34" charset="0"/>
              <a:ea typeface="宋体" panose="02010600030101010101" pitchFamily="2" charset="-122"/>
            </a:endParaRPr>
          </a:p>
          <a:p>
            <a:pPr lvl="0" eaLnBrk="1" hangingPunct="1"/>
            <a:r>
              <a:rPr lang="zh-CN" altLang="en-US" dirty="0" smtClean="0">
                <a:latin typeface="Arial" panose="020B0604020202020204" pitchFamily="34" charset="0"/>
                <a:ea typeface="宋体" panose="02010600030101010101" pitchFamily="2" charset="-122"/>
              </a:rPr>
              <a:t>、环保局等部局及有关单位，长江委，</a:t>
            </a:r>
            <a:r>
              <a:rPr lang="zh-CN" altLang="en-US" dirty="0" smtClean="0">
                <a:ea typeface="宋体" panose="02010600030101010101" pitchFamily="2" charset="-122"/>
              </a:rPr>
              <a:t>流域内各省（自治区、直辖市</a:t>
            </a:r>
            <a:endParaRPr lang="en-US" altLang="zh-CN" dirty="0" smtClean="0">
              <a:ea typeface="宋体" panose="02010600030101010101" pitchFamily="2" charset="-122"/>
            </a:endParaRPr>
          </a:p>
          <a:p>
            <a:pPr lvl="0" eaLnBrk="1" hangingPunct="1"/>
            <a:r>
              <a:rPr lang="zh-CN" altLang="en-US" dirty="0" smtClean="0">
                <a:ea typeface="宋体" panose="02010600030101010101" pitchFamily="2" charset="-122"/>
              </a:rPr>
              <a:t>）计委及有关厅局</a:t>
            </a:r>
            <a:endParaRPr lang="zh-CN" altLang="en-US" dirty="0">
              <a:latin typeface="Arial" panose="020B0604020202020204" pitchFamily="34" charset="0"/>
              <a:ea typeface="宋体" panose="02010600030101010101" pitchFamily="2" charset="-122"/>
            </a:endParaRPr>
          </a:p>
        </p:txBody>
      </p:sp>
      <p:sp>
        <p:nvSpPr>
          <p:cNvPr id="12293" name="Rectangle 5"/>
          <p:cNvSpPr/>
          <p:nvPr/>
        </p:nvSpPr>
        <p:spPr>
          <a:xfrm>
            <a:off x="1752600" y="4800600"/>
            <a:ext cx="6864350" cy="766763"/>
          </a:xfrm>
          <a:prstGeom prst="rect">
            <a:avLst/>
          </a:prstGeom>
          <a:solidFill>
            <a:srgbClr val="CCECFF">
              <a:alpha val="50195"/>
            </a:srgbClr>
          </a:solidFill>
          <a:ln w="12700">
            <a:noFill/>
          </a:ln>
        </p:spPr>
        <p:txBody>
          <a:bodyPr wrap="none" anchor="ctr"/>
          <a:lstStyle/>
          <a:p>
            <a:pPr lvl="0" eaLnBrk="1" hangingPunct="1"/>
            <a:r>
              <a:rPr lang="en-US" altLang="zh-CN" dirty="0">
                <a:latin typeface="Arial" panose="020B0604020202020204" pitchFamily="34" charset="0"/>
                <a:ea typeface="宋体" panose="02010600030101010101" pitchFamily="2" charset="-122"/>
              </a:rPr>
              <a:t>1990</a:t>
            </a:r>
            <a:r>
              <a:rPr lang="zh-CN" altLang="en-US" dirty="0">
                <a:latin typeface="Arial" panose="020B0604020202020204" pitchFamily="34" charset="0"/>
                <a:ea typeface="宋体" panose="02010600030101010101" pitchFamily="2" charset="-122"/>
              </a:rPr>
              <a:t>年</a:t>
            </a:r>
            <a:r>
              <a:rPr lang="en-US" altLang="zh-CN" dirty="0">
                <a:latin typeface="Arial" panose="020B0604020202020204" pitchFamily="34" charset="0"/>
                <a:ea typeface="宋体" panose="02010600030101010101" pitchFamily="2" charset="-122"/>
              </a:rPr>
              <a:t>6</a:t>
            </a:r>
            <a:r>
              <a:rPr lang="zh-CN" altLang="en-US" dirty="0">
                <a:latin typeface="Arial" panose="020B0604020202020204" pitchFamily="34" charset="0"/>
                <a:ea typeface="宋体" panose="02010600030101010101" pitchFamily="2" charset="-122"/>
              </a:rPr>
              <a:t>月国务委员陈俊生主持全国水资源与水土保持工作</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领导小组会议审查，国务院批准。</a:t>
            </a:r>
            <a:endParaRPr lang="zh-CN" altLang="en-US" dirty="0">
              <a:latin typeface="Arial" panose="020B0604020202020204" pitchFamily="34" charset="0"/>
              <a:ea typeface="宋体" panose="02010600030101010101" pitchFamily="2" charset="-122"/>
            </a:endParaRPr>
          </a:p>
        </p:txBody>
      </p:sp>
      <p:grpSp>
        <p:nvGrpSpPr>
          <p:cNvPr id="12294" name="Group 12"/>
          <p:cNvGrpSpPr/>
          <p:nvPr/>
        </p:nvGrpSpPr>
        <p:grpSpPr>
          <a:xfrm rot="10082854">
            <a:off x="6127750" y="2644775"/>
            <a:ext cx="1196975" cy="303213"/>
            <a:chOff x="2598" y="1026"/>
            <a:chExt cx="957" cy="242"/>
          </a:xfrm>
        </p:grpSpPr>
        <p:grpSp>
          <p:nvGrpSpPr>
            <p:cNvPr id="12443" name="Group 13"/>
            <p:cNvGrpSpPr/>
            <p:nvPr/>
          </p:nvGrpSpPr>
          <p:grpSpPr>
            <a:xfrm rot="-9970459" flipH="1" flipV="1">
              <a:off x="2598" y="1026"/>
              <a:ext cx="957" cy="242"/>
              <a:chOff x="2532" y="1051"/>
              <a:chExt cx="893" cy="246"/>
            </a:xfrm>
          </p:grpSpPr>
          <p:grpSp>
            <p:nvGrpSpPr>
              <p:cNvPr id="12455" name="Group 14"/>
              <p:cNvGrpSpPr/>
              <p:nvPr/>
            </p:nvGrpSpPr>
            <p:grpSpPr>
              <a:xfrm>
                <a:off x="2532" y="1051"/>
                <a:ext cx="743" cy="185"/>
                <a:chOff x="1565" y="2568"/>
                <a:chExt cx="1118" cy="279"/>
              </a:xfrm>
            </p:grpSpPr>
            <p:sp>
              <p:nvSpPr>
                <p:cNvPr id="12461" name="AutoShape 15"/>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62" name="AutoShape 16"/>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63" name="AutoShape 17"/>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64" name="AutoShape 18"/>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456" name="Group 19"/>
              <p:cNvGrpSpPr/>
              <p:nvPr/>
            </p:nvGrpSpPr>
            <p:grpSpPr>
              <a:xfrm rot="1353540">
                <a:off x="2682" y="1111"/>
                <a:ext cx="743" cy="186"/>
                <a:chOff x="1565" y="2568"/>
                <a:chExt cx="1118" cy="279"/>
              </a:xfrm>
            </p:grpSpPr>
            <p:sp>
              <p:nvSpPr>
                <p:cNvPr id="12457" name="AutoShape 20"/>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58" name="AutoShape 21"/>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59" name="AutoShape 22"/>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60" name="AutoShape 23"/>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2444" name="Group 24"/>
            <p:cNvGrpSpPr/>
            <p:nvPr/>
          </p:nvGrpSpPr>
          <p:grpSpPr>
            <a:xfrm rot="-9970459" flipH="1" flipV="1">
              <a:off x="2688" y="1056"/>
              <a:ext cx="784" cy="198"/>
              <a:chOff x="2532" y="1051"/>
              <a:chExt cx="893" cy="246"/>
            </a:xfrm>
          </p:grpSpPr>
          <p:grpSp>
            <p:nvGrpSpPr>
              <p:cNvPr id="12445" name="Group 25"/>
              <p:cNvGrpSpPr/>
              <p:nvPr/>
            </p:nvGrpSpPr>
            <p:grpSpPr>
              <a:xfrm>
                <a:off x="2532" y="1051"/>
                <a:ext cx="743" cy="185"/>
                <a:chOff x="1565" y="2568"/>
                <a:chExt cx="1118" cy="279"/>
              </a:xfrm>
            </p:grpSpPr>
            <p:sp>
              <p:nvSpPr>
                <p:cNvPr id="12451" name="AutoShape 26"/>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52" name="AutoShape 27"/>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53" name="AutoShape 28"/>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54" name="AutoShape 29"/>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446" name="Group 30"/>
              <p:cNvGrpSpPr/>
              <p:nvPr/>
            </p:nvGrpSpPr>
            <p:grpSpPr>
              <a:xfrm rot="1353540">
                <a:off x="2682" y="1111"/>
                <a:ext cx="743" cy="186"/>
                <a:chOff x="1565" y="2568"/>
                <a:chExt cx="1118" cy="279"/>
              </a:xfrm>
            </p:grpSpPr>
            <p:sp>
              <p:nvSpPr>
                <p:cNvPr id="12447" name="AutoShape 31"/>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48" name="AutoShape 32"/>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49" name="AutoShape 33"/>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50" name="AutoShape 34"/>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12295" name="Group 35"/>
          <p:cNvGrpSpPr/>
          <p:nvPr/>
        </p:nvGrpSpPr>
        <p:grpSpPr>
          <a:xfrm rot="10082854">
            <a:off x="5032375" y="4465638"/>
            <a:ext cx="1198563" cy="303212"/>
            <a:chOff x="2598" y="1026"/>
            <a:chExt cx="957" cy="242"/>
          </a:xfrm>
        </p:grpSpPr>
        <p:grpSp>
          <p:nvGrpSpPr>
            <p:cNvPr id="12421" name="Group 36"/>
            <p:cNvGrpSpPr/>
            <p:nvPr/>
          </p:nvGrpSpPr>
          <p:grpSpPr>
            <a:xfrm rot="-9970459" flipH="1" flipV="1">
              <a:off x="2598" y="1026"/>
              <a:ext cx="957" cy="242"/>
              <a:chOff x="2532" y="1051"/>
              <a:chExt cx="893" cy="246"/>
            </a:xfrm>
          </p:grpSpPr>
          <p:grpSp>
            <p:nvGrpSpPr>
              <p:cNvPr id="12433" name="Group 37"/>
              <p:cNvGrpSpPr/>
              <p:nvPr/>
            </p:nvGrpSpPr>
            <p:grpSpPr>
              <a:xfrm>
                <a:off x="2532" y="1051"/>
                <a:ext cx="743" cy="185"/>
                <a:chOff x="1565" y="2568"/>
                <a:chExt cx="1118" cy="279"/>
              </a:xfrm>
            </p:grpSpPr>
            <p:sp>
              <p:nvSpPr>
                <p:cNvPr id="12439" name="AutoShape 38"/>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40" name="AutoShape 39"/>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41" name="AutoShape 40"/>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42" name="AutoShape 41"/>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434" name="Group 42"/>
              <p:cNvGrpSpPr/>
              <p:nvPr/>
            </p:nvGrpSpPr>
            <p:grpSpPr>
              <a:xfrm rot="1353540">
                <a:off x="2682" y="1111"/>
                <a:ext cx="743" cy="186"/>
                <a:chOff x="1565" y="2568"/>
                <a:chExt cx="1118" cy="279"/>
              </a:xfrm>
            </p:grpSpPr>
            <p:sp>
              <p:nvSpPr>
                <p:cNvPr id="12435" name="AutoShape 43"/>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36" name="AutoShape 44"/>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37" name="AutoShape 45"/>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38" name="AutoShape 46"/>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2422" name="Group 47"/>
            <p:cNvGrpSpPr/>
            <p:nvPr/>
          </p:nvGrpSpPr>
          <p:grpSpPr>
            <a:xfrm rot="-9970459" flipH="1" flipV="1">
              <a:off x="2688" y="1056"/>
              <a:ext cx="784" cy="198"/>
              <a:chOff x="2532" y="1051"/>
              <a:chExt cx="893" cy="246"/>
            </a:xfrm>
          </p:grpSpPr>
          <p:grpSp>
            <p:nvGrpSpPr>
              <p:cNvPr id="12423" name="Group 48"/>
              <p:cNvGrpSpPr/>
              <p:nvPr/>
            </p:nvGrpSpPr>
            <p:grpSpPr>
              <a:xfrm>
                <a:off x="2532" y="1051"/>
                <a:ext cx="743" cy="185"/>
                <a:chOff x="1565" y="2568"/>
                <a:chExt cx="1118" cy="279"/>
              </a:xfrm>
            </p:grpSpPr>
            <p:sp>
              <p:nvSpPr>
                <p:cNvPr id="12429" name="AutoShape 49"/>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30" name="AutoShape 50"/>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31" name="AutoShape 51"/>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32" name="AutoShape 52"/>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424" name="Group 53"/>
              <p:cNvGrpSpPr/>
              <p:nvPr/>
            </p:nvGrpSpPr>
            <p:grpSpPr>
              <a:xfrm rot="1353540">
                <a:off x="2682" y="1111"/>
                <a:ext cx="743" cy="186"/>
                <a:chOff x="1565" y="2568"/>
                <a:chExt cx="1118" cy="279"/>
              </a:xfrm>
            </p:grpSpPr>
            <p:sp>
              <p:nvSpPr>
                <p:cNvPr id="12425" name="AutoShape 54"/>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26" name="AutoShape 55"/>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27" name="AutoShape 56"/>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28" name="AutoShape 57"/>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12296" name="Group 58"/>
          <p:cNvGrpSpPr/>
          <p:nvPr/>
        </p:nvGrpSpPr>
        <p:grpSpPr>
          <a:xfrm rot="10082854">
            <a:off x="7407275" y="4464050"/>
            <a:ext cx="1196975" cy="303213"/>
            <a:chOff x="2598" y="1026"/>
            <a:chExt cx="957" cy="242"/>
          </a:xfrm>
        </p:grpSpPr>
        <p:grpSp>
          <p:nvGrpSpPr>
            <p:cNvPr id="12399" name="Group 59"/>
            <p:cNvGrpSpPr/>
            <p:nvPr/>
          </p:nvGrpSpPr>
          <p:grpSpPr>
            <a:xfrm rot="-9970459" flipH="1" flipV="1">
              <a:off x="2598" y="1026"/>
              <a:ext cx="957" cy="242"/>
              <a:chOff x="2532" y="1051"/>
              <a:chExt cx="893" cy="246"/>
            </a:xfrm>
          </p:grpSpPr>
          <p:grpSp>
            <p:nvGrpSpPr>
              <p:cNvPr id="12411" name="Group 60"/>
              <p:cNvGrpSpPr/>
              <p:nvPr/>
            </p:nvGrpSpPr>
            <p:grpSpPr>
              <a:xfrm>
                <a:off x="2532" y="1051"/>
                <a:ext cx="743" cy="185"/>
                <a:chOff x="1565" y="2568"/>
                <a:chExt cx="1118" cy="279"/>
              </a:xfrm>
            </p:grpSpPr>
            <p:sp>
              <p:nvSpPr>
                <p:cNvPr id="12417" name="AutoShape 61"/>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18" name="AutoShape 62"/>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19" name="AutoShape 63"/>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20" name="AutoShape 64"/>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412" name="Group 65"/>
              <p:cNvGrpSpPr/>
              <p:nvPr/>
            </p:nvGrpSpPr>
            <p:grpSpPr>
              <a:xfrm rot="1353540">
                <a:off x="2682" y="1111"/>
                <a:ext cx="743" cy="186"/>
                <a:chOff x="1565" y="2568"/>
                <a:chExt cx="1118" cy="279"/>
              </a:xfrm>
            </p:grpSpPr>
            <p:sp>
              <p:nvSpPr>
                <p:cNvPr id="12413" name="AutoShape 66"/>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14" name="AutoShape 67"/>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15" name="AutoShape 68"/>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16" name="AutoShape 69"/>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2400" name="Group 70"/>
            <p:cNvGrpSpPr/>
            <p:nvPr/>
          </p:nvGrpSpPr>
          <p:grpSpPr>
            <a:xfrm rot="-9970459" flipH="1" flipV="1">
              <a:off x="2688" y="1056"/>
              <a:ext cx="784" cy="198"/>
              <a:chOff x="2532" y="1051"/>
              <a:chExt cx="893" cy="246"/>
            </a:xfrm>
          </p:grpSpPr>
          <p:grpSp>
            <p:nvGrpSpPr>
              <p:cNvPr id="12401" name="Group 71"/>
              <p:cNvGrpSpPr/>
              <p:nvPr/>
            </p:nvGrpSpPr>
            <p:grpSpPr>
              <a:xfrm>
                <a:off x="2532" y="1051"/>
                <a:ext cx="743" cy="185"/>
                <a:chOff x="1565" y="2568"/>
                <a:chExt cx="1118" cy="279"/>
              </a:xfrm>
            </p:grpSpPr>
            <p:sp>
              <p:nvSpPr>
                <p:cNvPr id="12407" name="AutoShape 72"/>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08" name="AutoShape 73"/>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09" name="AutoShape 74"/>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10" name="AutoShape 75"/>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402" name="Group 76"/>
              <p:cNvGrpSpPr/>
              <p:nvPr/>
            </p:nvGrpSpPr>
            <p:grpSpPr>
              <a:xfrm rot="1353540">
                <a:off x="2682" y="1111"/>
                <a:ext cx="743" cy="186"/>
                <a:chOff x="1565" y="2568"/>
                <a:chExt cx="1118" cy="279"/>
              </a:xfrm>
            </p:grpSpPr>
            <p:sp>
              <p:nvSpPr>
                <p:cNvPr id="12403" name="AutoShape 77"/>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04" name="AutoShape 78"/>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05" name="AutoShape 79"/>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406" name="AutoShape 80"/>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12297" name="Group 81"/>
          <p:cNvGrpSpPr/>
          <p:nvPr/>
        </p:nvGrpSpPr>
        <p:grpSpPr>
          <a:xfrm>
            <a:off x="6675438" y="1809750"/>
            <a:ext cx="1196975" cy="303213"/>
            <a:chOff x="2598" y="1026"/>
            <a:chExt cx="957" cy="242"/>
          </a:xfrm>
        </p:grpSpPr>
        <p:grpSp>
          <p:nvGrpSpPr>
            <p:cNvPr id="12377" name="Group 82"/>
            <p:cNvGrpSpPr/>
            <p:nvPr/>
          </p:nvGrpSpPr>
          <p:grpSpPr>
            <a:xfrm rot="-9970459" flipH="1" flipV="1">
              <a:off x="2598" y="1026"/>
              <a:ext cx="957" cy="242"/>
              <a:chOff x="2532" y="1051"/>
              <a:chExt cx="893" cy="246"/>
            </a:xfrm>
          </p:grpSpPr>
          <p:grpSp>
            <p:nvGrpSpPr>
              <p:cNvPr id="12389" name="Group 83"/>
              <p:cNvGrpSpPr/>
              <p:nvPr/>
            </p:nvGrpSpPr>
            <p:grpSpPr>
              <a:xfrm>
                <a:off x="2532" y="1051"/>
                <a:ext cx="743" cy="185"/>
                <a:chOff x="1565" y="2568"/>
                <a:chExt cx="1118" cy="279"/>
              </a:xfrm>
            </p:grpSpPr>
            <p:sp>
              <p:nvSpPr>
                <p:cNvPr id="12395" name="AutoShape 84"/>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96" name="AutoShape 85"/>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97" name="AutoShape 86"/>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98" name="AutoShape 87"/>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390" name="Group 88"/>
              <p:cNvGrpSpPr/>
              <p:nvPr/>
            </p:nvGrpSpPr>
            <p:grpSpPr>
              <a:xfrm rot="1353540">
                <a:off x="2682" y="1111"/>
                <a:ext cx="743" cy="186"/>
                <a:chOff x="1565" y="2568"/>
                <a:chExt cx="1118" cy="279"/>
              </a:xfrm>
            </p:grpSpPr>
            <p:sp>
              <p:nvSpPr>
                <p:cNvPr id="12391" name="AutoShape 89"/>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92" name="AutoShape 90"/>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93" name="AutoShape 91"/>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94" name="AutoShape 92"/>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2378" name="Group 93"/>
            <p:cNvGrpSpPr/>
            <p:nvPr/>
          </p:nvGrpSpPr>
          <p:grpSpPr>
            <a:xfrm rot="-9970459" flipH="1" flipV="1">
              <a:off x="2688" y="1056"/>
              <a:ext cx="784" cy="198"/>
              <a:chOff x="2532" y="1051"/>
              <a:chExt cx="893" cy="246"/>
            </a:xfrm>
          </p:grpSpPr>
          <p:grpSp>
            <p:nvGrpSpPr>
              <p:cNvPr id="12379" name="Group 94"/>
              <p:cNvGrpSpPr/>
              <p:nvPr/>
            </p:nvGrpSpPr>
            <p:grpSpPr>
              <a:xfrm>
                <a:off x="2532" y="1051"/>
                <a:ext cx="743" cy="185"/>
                <a:chOff x="1565" y="2568"/>
                <a:chExt cx="1118" cy="279"/>
              </a:xfrm>
            </p:grpSpPr>
            <p:sp>
              <p:nvSpPr>
                <p:cNvPr id="12385" name="AutoShape 95"/>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86" name="AutoShape 96"/>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87" name="AutoShape 97"/>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88" name="AutoShape 98"/>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380" name="Group 99"/>
              <p:cNvGrpSpPr/>
              <p:nvPr/>
            </p:nvGrpSpPr>
            <p:grpSpPr>
              <a:xfrm rot="1353540">
                <a:off x="2682" y="1111"/>
                <a:ext cx="743" cy="186"/>
                <a:chOff x="1565" y="2568"/>
                <a:chExt cx="1118" cy="279"/>
              </a:xfrm>
            </p:grpSpPr>
            <p:sp>
              <p:nvSpPr>
                <p:cNvPr id="12381" name="AutoShape 100"/>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82" name="AutoShape 101"/>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83" name="AutoShape 102"/>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84" name="AutoShape 103"/>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12298" name="Group 104"/>
          <p:cNvGrpSpPr/>
          <p:nvPr/>
        </p:nvGrpSpPr>
        <p:grpSpPr>
          <a:xfrm rot="344040">
            <a:off x="8545513" y="3640138"/>
            <a:ext cx="1196975" cy="303212"/>
            <a:chOff x="2598" y="1026"/>
            <a:chExt cx="957" cy="242"/>
          </a:xfrm>
        </p:grpSpPr>
        <p:grpSp>
          <p:nvGrpSpPr>
            <p:cNvPr id="12355" name="Group 105"/>
            <p:cNvGrpSpPr/>
            <p:nvPr/>
          </p:nvGrpSpPr>
          <p:grpSpPr>
            <a:xfrm rot="-9970459" flipH="1" flipV="1">
              <a:off x="2598" y="1026"/>
              <a:ext cx="957" cy="242"/>
              <a:chOff x="2532" y="1051"/>
              <a:chExt cx="893" cy="246"/>
            </a:xfrm>
          </p:grpSpPr>
          <p:grpSp>
            <p:nvGrpSpPr>
              <p:cNvPr id="12367" name="Group 106"/>
              <p:cNvGrpSpPr/>
              <p:nvPr/>
            </p:nvGrpSpPr>
            <p:grpSpPr>
              <a:xfrm>
                <a:off x="2532" y="1051"/>
                <a:ext cx="743" cy="185"/>
                <a:chOff x="1565" y="2568"/>
                <a:chExt cx="1118" cy="279"/>
              </a:xfrm>
            </p:grpSpPr>
            <p:sp>
              <p:nvSpPr>
                <p:cNvPr id="12373" name="AutoShape 107"/>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74" name="AutoShape 108"/>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75" name="AutoShape 109"/>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76" name="AutoShape 110"/>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368" name="Group 111"/>
              <p:cNvGrpSpPr/>
              <p:nvPr/>
            </p:nvGrpSpPr>
            <p:grpSpPr>
              <a:xfrm rot="1353540">
                <a:off x="2682" y="1111"/>
                <a:ext cx="743" cy="186"/>
                <a:chOff x="1565" y="2568"/>
                <a:chExt cx="1118" cy="279"/>
              </a:xfrm>
            </p:grpSpPr>
            <p:sp>
              <p:nvSpPr>
                <p:cNvPr id="12369" name="AutoShape 112"/>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70" name="AutoShape 113"/>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71" name="AutoShape 114"/>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72" name="AutoShape 115"/>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2356" name="Group 116"/>
            <p:cNvGrpSpPr/>
            <p:nvPr/>
          </p:nvGrpSpPr>
          <p:grpSpPr>
            <a:xfrm rot="-9970459" flipH="1" flipV="1">
              <a:off x="2688" y="1056"/>
              <a:ext cx="784" cy="198"/>
              <a:chOff x="2532" y="1051"/>
              <a:chExt cx="893" cy="246"/>
            </a:xfrm>
          </p:grpSpPr>
          <p:grpSp>
            <p:nvGrpSpPr>
              <p:cNvPr id="12357" name="Group 117"/>
              <p:cNvGrpSpPr/>
              <p:nvPr/>
            </p:nvGrpSpPr>
            <p:grpSpPr>
              <a:xfrm>
                <a:off x="2532" y="1051"/>
                <a:ext cx="743" cy="185"/>
                <a:chOff x="1565" y="2568"/>
                <a:chExt cx="1118" cy="279"/>
              </a:xfrm>
            </p:grpSpPr>
            <p:sp>
              <p:nvSpPr>
                <p:cNvPr id="12363" name="AutoShape 118"/>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64" name="AutoShape 119"/>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65" name="AutoShape 120"/>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66" name="AutoShape 121"/>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358" name="Group 122"/>
              <p:cNvGrpSpPr/>
              <p:nvPr/>
            </p:nvGrpSpPr>
            <p:grpSpPr>
              <a:xfrm rot="1353540">
                <a:off x="2682" y="1111"/>
                <a:ext cx="743" cy="186"/>
                <a:chOff x="1565" y="2568"/>
                <a:chExt cx="1118" cy="279"/>
              </a:xfrm>
            </p:grpSpPr>
            <p:sp>
              <p:nvSpPr>
                <p:cNvPr id="12359" name="AutoShape 123"/>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60" name="AutoShape 124"/>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61" name="AutoShape 125"/>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62" name="AutoShape 126"/>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12299" name="Group 127"/>
          <p:cNvGrpSpPr/>
          <p:nvPr/>
        </p:nvGrpSpPr>
        <p:grpSpPr>
          <a:xfrm rot="-232145">
            <a:off x="5551488" y="3617913"/>
            <a:ext cx="1235075" cy="331787"/>
            <a:chOff x="1824" y="2448"/>
            <a:chExt cx="987" cy="266"/>
          </a:xfrm>
        </p:grpSpPr>
        <p:grpSp>
          <p:nvGrpSpPr>
            <p:cNvPr id="12309" name="Group 128"/>
            <p:cNvGrpSpPr/>
            <p:nvPr/>
          </p:nvGrpSpPr>
          <p:grpSpPr>
            <a:xfrm rot="513316">
              <a:off x="1824" y="2448"/>
              <a:ext cx="957" cy="242"/>
              <a:chOff x="2598" y="1026"/>
              <a:chExt cx="957" cy="242"/>
            </a:xfrm>
          </p:grpSpPr>
          <p:grpSp>
            <p:nvGrpSpPr>
              <p:cNvPr id="12333" name="Group 129"/>
              <p:cNvGrpSpPr/>
              <p:nvPr/>
            </p:nvGrpSpPr>
            <p:grpSpPr>
              <a:xfrm rot="-9970459" flipH="1" flipV="1">
                <a:off x="2598" y="1026"/>
                <a:ext cx="957" cy="242"/>
                <a:chOff x="2532" y="1051"/>
                <a:chExt cx="893" cy="246"/>
              </a:xfrm>
            </p:grpSpPr>
            <p:grpSp>
              <p:nvGrpSpPr>
                <p:cNvPr id="12345" name="Group 130"/>
                <p:cNvGrpSpPr/>
                <p:nvPr/>
              </p:nvGrpSpPr>
              <p:grpSpPr>
                <a:xfrm>
                  <a:off x="2532" y="1051"/>
                  <a:ext cx="743" cy="185"/>
                  <a:chOff x="1565" y="2568"/>
                  <a:chExt cx="1118" cy="279"/>
                </a:xfrm>
              </p:grpSpPr>
              <p:sp>
                <p:nvSpPr>
                  <p:cNvPr id="12351" name="AutoShape 131"/>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52" name="AutoShape 132"/>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53" name="AutoShape 133"/>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54" name="AutoShape 134"/>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346" name="Group 135"/>
                <p:cNvGrpSpPr/>
                <p:nvPr/>
              </p:nvGrpSpPr>
              <p:grpSpPr>
                <a:xfrm rot="1353540">
                  <a:off x="2682" y="1111"/>
                  <a:ext cx="743" cy="186"/>
                  <a:chOff x="1565" y="2568"/>
                  <a:chExt cx="1118" cy="279"/>
                </a:xfrm>
              </p:grpSpPr>
              <p:sp>
                <p:nvSpPr>
                  <p:cNvPr id="12347" name="AutoShape 136"/>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48" name="AutoShape 137"/>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49" name="AutoShape 138"/>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50" name="AutoShape 139"/>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2334" name="Group 140"/>
              <p:cNvGrpSpPr/>
              <p:nvPr/>
            </p:nvGrpSpPr>
            <p:grpSpPr>
              <a:xfrm rot="-9970459" flipH="1" flipV="1">
                <a:off x="2688" y="1056"/>
                <a:ext cx="784" cy="198"/>
                <a:chOff x="2532" y="1051"/>
                <a:chExt cx="893" cy="246"/>
              </a:xfrm>
            </p:grpSpPr>
            <p:grpSp>
              <p:nvGrpSpPr>
                <p:cNvPr id="12335" name="Group 141"/>
                <p:cNvGrpSpPr/>
                <p:nvPr/>
              </p:nvGrpSpPr>
              <p:grpSpPr>
                <a:xfrm>
                  <a:off x="2532" y="1051"/>
                  <a:ext cx="743" cy="185"/>
                  <a:chOff x="1565" y="2568"/>
                  <a:chExt cx="1118" cy="279"/>
                </a:xfrm>
              </p:grpSpPr>
              <p:sp>
                <p:nvSpPr>
                  <p:cNvPr id="12341" name="AutoShape 142"/>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42" name="AutoShape 143"/>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43" name="AutoShape 144"/>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44" name="AutoShape 145"/>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336" name="Group 146"/>
                <p:cNvGrpSpPr/>
                <p:nvPr/>
              </p:nvGrpSpPr>
              <p:grpSpPr>
                <a:xfrm rot="1353540">
                  <a:off x="2682" y="1111"/>
                  <a:ext cx="743" cy="186"/>
                  <a:chOff x="1565" y="2568"/>
                  <a:chExt cx="1118" cy="279"/>
                </a:xfrm>
              </p:grpSpPr>
              <p:sp>
                <p:nvSpPr>
                  <p:cNvPr id="12337" name="AutoShape 147"/>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38" name="AutoShape 148"/>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39" name="AutoShape 149"/>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40" name="AutoShape 150"/>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12310" name="Group 151"/>
            <p:cNvGrpSpPr/>
            <p:nvPr/>
          </p:nvGrpSpPr>
          <p:grpSpPr>
            <a:xfrm rot="513316">
              <a:off x="1854" y="2472"/>
              <a:ext cx="957" cy="242"/>
              <a:chOff x="2598" y="1026"/>
              <a:chExt cx="957" cy="242"/>
            </a:xfrm>
          </p:grpSpPr>
          <p:grpSp>
            <p:nvGrpSpPr>
              <p:cNvPr id="12311" name="Group 152"/>
              <p:cNvGrpSpPr/>
              <p:nvPr/>
            </p:nvGrpSpPr>
            <p:grpSpPr>
              <a:xfrm rot="-9970459" flipH="1" flipV="1">
                <a:off x="2598" y="1026"/>
                <a:ext cx="957" cy="242"/>
                <a:chOff x="2532" y="1051"/>
                <a:chExt cx="893" cy="246"/>
              </a:xfrm>
            </p:grpSpPr>
            <p:grpSp>
              <p:nvGrpSpPr>
                <p:cNvPr id="12323" name="Group 153"/>
                <p:cNvGrpSpPr/>
                <p:nvPr/>
              </p:nvGrpSpPr>
              <p:grpSpPr>
                <a:xfrm>
                  <a:off x="2532" y="1051"/>
                  <a:ext cx="743" cy="185"/>
                  <a:chOff x="1565" y="2568"/>
                  <a:chExt cx="1118" cy="279"/>
                </a:xfrm>
              </p:grpSpPr>
              <p:sp>
                <p:nvSpPr>
                  <p:cNvPr id="12329" name="AutoShape 154"/>
                  <p:cNvSpPr/>
                  <p:nvPr/>
                </p:nvSpPr>
                <p:spPr>
                  <a:xfrm rot="5263130">
                    <a:off x="1859"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30" name="AutoShape 155"/>
                  <p:cNvSpPr/>
                  <p:nvPr/>
                </p:nvSpPr>
                <p:spPr>
                  <a:xfrm rot="6078281">
                    <a:off x="1995"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31" name="AutoShape 156"/>
                  <p:cNvSpPr/>
                  <p:nvPr/>
                </p:nvSpPr>
                <p:spPr>
                  <a:xfrm rot="6373927">
                    <a:off x="2071" y="229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32" name="AutoShape 157"/>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324" name="Group 158"/>
                <p:cNvGrpSpPr/>
                <p:nvPr/>
              </p:nvGrpSpPr>
              <p:grpSpPr>
                <a:xfrm rot="1353540">
                  <a:off x="2682" y="1111"/>
                  <a:ext cx="743" cy="186"/>
                  <a:chOff x="1565" y="2568"/>
                  <a:chExt cx="1118" cy="279"/>
                </a:xfrm>
              </p:grpSpPr>
              <p:sp>
                <p:nvSpPr>
                  <p:cNvPr id="12325" name="AutoShape 159"/>
                  <p:cNvSpPr/>
                  <p:nvPr/>
                </p:nvSpPr>
                <p:spPr>
                  <a:xfrm rot="5263130">
                    <a:off x="1859"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26" name="AutoShape 160"/>
                  <p:cNvSpPr/>
                  <p:nvPr/>
                </p:nvSpPr>
                <p:spPr>
                  <a:xfrm rot="6078281">
                    <a:off x="1995"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27" name="AutoShape 161"/>
                  <p:cNvSpPr/>
                  <p:nvPr/>
                </p:nvSpPr>
                <p:spPr>
                  <a:xfrm rot="6373927">
                    <a:off x="2071" y="229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28" name="AutoShape 162"/>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2312" name="Group 163"/>
              <p:cNvGrpSpPr/>
              <p:nvPr/>
            </p:nvGrpSpPr>
            <p:grpSpPr>
              <a:xfrm rot="-9970459" flipH="1" flipV="1">
                <a:off x="2688" y="1056"/>
                <a:ext cx="784" cy="198"/>
                <a:chOff x="2532" y="1051"/>
                <a:chExt cx="893" cy="246"/>
              </a:xfrm>
            </p:grpSpPr>
            <p:grpSp>
              <p:nvGrpSpPr>
                <p:cNvPr id="12313" name="Group 164"/>
                <p:cNvGrpSpPr/>
                <p:nvPr/>
              </p:nvGrpSpPr>
              <p:grpSpPr>
                <a:xfrm>
                  <a:off x="2532" y="1051"/>
                  <a:ext cx="743" cy="185"/>
                  <a:chOff x="1565" y="2568"/>
                  <a:chExt cx="1118" cy="279"/>
                </a:xfrm>
              </p:grpSpPr>
              <p:sp>
                <p:nvSpPr>
                  <p:cNvPr id="12319" name="AutoShape 165"/>
                  <p:cNvSpPr/>
                  <p:nvPr/>
                </p:nvSpPr>
                <p:spPr>
                  <a:xfrm rot="5263130">
                    <a:off x="1859"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20" name="AutoShape 166"/>
                  <p:cNvSpPr/>
                  <p:nvPr/>
                </p:nvSpPr>
                <p:spPr>
                  <a:xfrm rot="6078281">
                    <a:off x="1995"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21" name="AutoShape 167"/>
                  <p:cNvSpPr/>
                  <p:nvPr/>
                </p:nvSpPr>
                <p:spPr>
                  <a:xfrm rot="6373927">
                    <a:off x="2071" y="229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22" name="AutoShape 168"/>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2314" name="Group 169"/>
                <p:cNvGrpSpPr/>
                <p:nvPr/>
              </p:nvGrpSpPr>
              <p:grpSpPr>
                <a:xfrm rot="1353540">
                  <a:off x="2682" y="1111"/>
                  <a:ext cx="743" cy="186"/>
                  <a:chOff x="1565" y="2568"/>
                  <a:chExt cx="1118" cy="279"/>
                </a:xfrm>
              </p:grpSpPr>
              <p:sp>
                <p:nvSpPr>
                  <p:cNvPr id="12315" name="AutoShape 170"/>
                  <p:cNvSpPr/>
                  <p:nvPr/>
                </p:nvSpPr>
                <p:spPr>
                  <a:xfrm rot="5263130">
                    <a:off x="1859"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16" name="AutoShape 171"/>
                  <p:cNvSpPr/>
                  <p:nvPr/>
                </p:nvSpPr>
                <p:spPr>
                  <a:xfrm rot="6078281">
                    <a:off x="1995"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17" name="AutoShape 172"/>
                  <p:cNvSpPr/>
                  <p:nvPr/>
                </p:nvSpPr>
                <p:spPr>
                  <a:xfrm rot="6373927">
                    <a:off x="2071" y="229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18" name="AutoShape 173"/>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sp>
        <p:nvSpPr>
          <p:cNvPr id="12300" name="Rectangle 175"/>
          <p:cNvSpPr/>
          <p:nvPr/>
        </p:nvSpPr>
        <p:spPr>
          <a:xfrm>
            <a:off x="457200" y="3657600"/>
            <a:ext cx="1169988" cy="766763"/>
          </a:xfrm>
          <a:prstGeom prst="rect">
            <a:avLst/>
          </a:prstGeom>
          <a:solidFill>
            <a:schemeClr val="hlink"/>
          </a:solidFill>
          <a:ln w="12700">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01" name="Rectangle 176"/>
          <p:cNvSpPr/>
          <p:nvPr/>
        </p:nvSpPr>
        <p:spPr>
          <a:xfrm>
            <a:off x="457200" y="4800600"/>
            <a:ext cx="1169988" cy="766763"/>
          </a:xfrm>
          <a:prstGeom prst="rect">
            <a:avLst/>
          </a:prstGeom>
          <a:solidFill>
            <a:schemeClr val="folHlink"/>
          </a:solidFill>
          <a:ln w="12700">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2302" name="Rectangle 177"/>
          <p:cNvSpPr/>
          <p:nvPr/>
        </p:nvSpPr>
        <p:spPr>
          <a:xfrm>
            <a:off x="381000" y="3886200"/>
            <a:ext cx="1219200" cy="369888"/>
          </a:xfrm>
          <a:prstGeom prst="rect">
            <a:avLst/>
          </a:prstGeom>
          <a:noFill/>
          <a:ln w="9525">
            <a:noFill/>
          </a:ln>
        </p:spPr>
        <p:txBody>
          <a:bodyPr>
            <a:spAutoFit/>
          </a:bodyPr>
          <a:lstStyle/>
          <a:p>
            <a:pPr lvl="0" algn="ctr" eaLnBrk="1" hangingPunct="1"/>
            <a:r>
              <a:rPr lang="zh-CN" altLang="en-US" b="1" dirty="0">
                <a:solidFill>
                  <a:srgbClr val="FFFFFF"/>
                </a:solidFill>
                <a:latin typeface="Arial" panose="020B0604020202020204" pitchFamily="34" charset="0"/>
                <a:ea typeface="宋体" panose="02010600030101010101" pitchFamily="2" charset="-122"/>
              </a:rPr>
              <a:t>参加单位</a:t>
            </a:r>
            <a:endParaRPr lang="en-US" altLang="zh-CN" b="1" dirty="0">
              <a:solidFill>
                <a:srgbClr val="FFFFFF"/>
              </a:solidFill>
              <a:latin typeface="Arial" panose="020B0604020202020204" pitchFamily="34" charset="0"/>
              <a:ea typeface="宋体" panose="02010600030101010101" pitchFamily="2" charset="-122"/>
            </a:endParaRPr>
          </a:p>
        </p:txBody>
      </p:sp>
      <p:sp>
        <p:nvSpPr>
          <p:cNvPr id="12303" name="Rectangle 178"/>
          <p:cNvSpPr/>
          <p:nvPr/>
        </p:nvSpPr>
        <p:spPr>
          <a:xfrm>
            <a:off x="457200" y="5029200"/>
            <a:ext cx="1114425" cy="369888"/>
          </a:xfrm>
          <a:prstGeom prst="rect">
            <a:avLst/>
          </a:prstGeom>
          <a:noFill/>
          <a:ln w="9525">
            <a:noFill/>
          </a:ln>
        </p:spPr>
        <p:txBody>
          <a:bodyPr wrap="none">
            <a:spAutoFit/>
          </a:bodyPr>
          <a:lstStyle/>
          <a:p>
            <a:pPr lvl="0" algn="ctr" eaLnBrk="1" hangingPunct="1"/>
            <a:r>
              <a:rPr lang="zh-CN" altLang="en-US" b="1" dirty="0">
                <a:solidFill>
                  <a:srgbClr val="FFFFFF"/>
                </a:solidFill>
                <a:latin typeface="Arial" panose="020B0604020202020204" pitchFamily="34" charset="0"/>
                <a:ea typeface="宋体" panose="02010600030101010101" pitchFamily="2" charset="-122"/>
              </a:rPr>
              <a:t>规划审批</a:t>
            </a:r>
            <a:endParaRPr lang="en-US" altLang="zh-CN" b="1" dirty="0">
              <a:solidFill>
                <a:srgbClr val="FFFFFF"/>
              </a:solidFill>
              <a:latin typeface="Arial" panose="020B0604020202020204" pitchFamily="34" charset="0"/>
              <a:ea typeface="宋体" panose="02010600030101010101" pitchFamily="2" charset="-122"/>
            </a:endParaRPr>
          </a:p>
        </p:txBody>
      </p:sp>
      <p:sp>
        <p:nvSpPr>
          <p:cNvPr id="12304" name="Rectangle 179"/>
          <p:cNvSpPr/>
          <p:nvPr/>
        </p:nvSpPr>
        <p:spPr>
          <a:xfrm>
            <a:off x="381000" y="5486400"/>
            <a:ext cx="1114425" cy="369888"/>
          </a:xfrm>
          <a:prstGeom prst="rect">
            <a:avLst/>
          </a:prstGeom>
          <a:noFill/>
          <a:ln w="9525">
            <a:noFill/>
          </a:ln>
        </p:spPr>
        <p:txBody>
          <a:bodyPr wrap="none">
            <a:spAutoFit/>
          </a:bodyPr>
          <a:lstStyle/>
          <a:p>
            <a:pPr lvl="0" algn="ctr" eaLnBrk="1" hangingPunct="1"/>
            <a:r>
              <a:rPr lang="zh-CN" altLang="en-US" b="1" dirty="0">
                <a:solidFill>
                  <a:srgbClr val="FFFFFF"/>
                </a:solidFill>
                <a:latin typeface="Arial" panose="020B0604020202020204" pitchFamily="34" charset="0"/>
                <a:ea typeface="宋体" panose="02010600030101010101" pitchFamily="2" charset="-122"/>
              </a:rPr>
              <a:t>审批单位</a:t>
            </a:r>
            <a:endParaRPr lang="en-US" altLang="zh-CN" b="1" dirty="0">
              <a:solidFill>
                <a:srgbClr val="FFFFFF"/>
              </a:solidFill>
              <a:latin typeface="Arial" panose="020B0604020202020204" pitchFamily="34" charset="0"/>
              <a:ea typeface="宋体" panose="02010600030101010101" pitchFamily="2" charset="-122"/>
            </a:endParaRPr>
          </a:p>
        </p:txBody>
      </p:sp>
      <p:sp>
        <p:nvSpPr>
          <p:cNvPr id="12305" name="Rectangle 182"/>
          <p:cNvSpPr/>
          <p:nvPr/>
        </p:nvSpPr>
        <p:spPr>
          <a:xfrm>
            <a:off x="1601788" y="3910013"/>
            <a:ext cx="6551612" cy="307777"/>
          </a:xfrm>
          <a:prstGeom prst="rect">
            <a:avLst/>
          </a:prstGeom>
          <a:noFill/>
          <a:ln w="9525">
            <a:noFill/>
          </a:ln>
        </p:spPr>
        <p:txBody>
          <a:bodyPr>
            <a:spAutoFit/>
          </a:bodyPr>
          <a:lstStyle/>
          <a:p>
            <a:pPr lvl="0"/>
            <a:r>
              <a:rPr lang="en-US" altLang="zh-CN" sz="1400" b="1" dirty="0" smtClean="0">
                <a:latin typeface="Arial" panose="020B0604020202020204" pitchFamily="34" charset="0"/>
                <a:ea typeface="宋体" panose="02010600030101010101" pitchFamily="2" charset="-122"/>
              </a:rPr>
              <a:t>.</a:t>
            </a:r>
            <a:endParaRPr lang="en-US" altLang="zh-CN" sz="1400" b="1" dirty="0">
              <a:latin typeface="Arial" panose="020B0604020202020204" pitchFamily="34" charset="0"/>
              <a:ea typeface="宋体" panose="02010600030101010101" pitchFamily="2" charset="-122"/>
            </a:endParaRPr>
          </a:p>
        </p:txBody>
      </p:sp>
      <p:sp>
        <p:nvSpPr>
          <p:cNvPr id="194" name="Rectangle 175"/>
          <p:cNvSpPr>
            <a:spLocks noChangeArrowheads="1"/>
          </p:cNvSpPr>
          <p:nvPr/>
        </p:nvSpPr>
        <p:spPr bwMode="gray">
          <a:xfrm>
            <a:off x="457200" y="2514600"/>
            <a:ext cx="1169988" cy="842963"/>
          </a:xfrm>
          <a:prstGeom prst="rect">
            <a:avLst/>
          </a:prstGeom>
          <a:solidFill>
            <a:schemeClr val="accent2">
              <a:lumMod val="40000"/>
              <a:lumOff val="60000"/>
            </a:schemeClr>
          </a:solidFill>
          <a:ln w="12700" algn="ctr">
            <a:noFill/>
            <a:prstDash val="dash"/>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accent2">
                  <a:lumMod val="40000"/>
                  <a:lumOff val="60000"/>
                </a:schemeClr>
              </a:solidFill>
              <a:effectLst/>
              <a:uLnTx/>
              <a:uFillTx/>
              <a:latin typeface="Arial" panose="020B0604020202020204" pitchFamily="34" charset="0"/>
              <a:ea typeface="宋体" panose="02010600030101010101" pitchFamily="2" charset="-122"/>
              <a:cs typeface="+mn-cs"/>
            </a:endParaRPr>
          </a:p>
        </p:txBody>
      </p:sp>
      <p:sp>
        <p:nvSpPr>
          <p:cNvPr id="195" name="Rectangle 178"/>
          <p:cNvSpPr>
            <a:spLocks noChangeArrowheads="1"/>
          </p:cNvSpPr>
          <p:nvPr/>
        </p:nvSpPr>
        <p:spPr bwMode="white">
          <a:xfrm>
            <a:off x="457200" y="2819400"/>
            <a:ext cx="1114425" cy="369888"/>
          </a:xfrm>
          <a:prstGeom prst="rect">
            <a:avLst/>
          </a:prstGeom>
          <a:solidFill>
            <a:schemeClr val="accent2">
              <a:lumMod val="40000"/>
              <a:lumOff val="60000"/>
            </a:schemeClr>
          </a:solidFill>
          <a:ln w="9525" algn="ctr">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组织单位</a:t>
            </a:r>
            <a:endParaRPr kumimoji="0" lang="en-US" altLang="zh-CN" sz="18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9226" name="Rectangle 10"/>
          <p:cNvSpPr>
            <a:spLocks noGrp="1"/>
          </p:cNvSpPr>
          <p:nvPr>
            <p:ph type="title"/>
          </p:nvPr>
        </p:nvSpPr>
        <p:spPr/>
        <p:txBody>
          <a:bodyPr vert="horz" wrap="square" lIns="91440" tIns="45720" rIns="91440" bIns="45720" anchor="ctr"/>
          <a:p>
            <a:pPr eaLnBrk="1" hangingPunct="1"/>
            <a:r>
              <a:rPr lang="en-US" altLang="zh-CN" sz="4300" dirty="0">
                <a:ea typeface="宋体" panose="02010600030101010101" pitchFamily="2" charset="-122"/>
              </a:rPr>
              <a:t>1990</a:t>
            </a:r>
            <a:r>
              <a:rPr lang="zh-CN" altLang="en-US" sz="4300" dirty="0">
                <a:ea typeface="宋体" panose="02010600030101010101" pitchFamily="2" charset="-122"/>
              </a:rPr>
              <a:t>年规划</a:t>
            </a:r>
            <a:endParaRPr lang="en-US" altLang="zh-CN" sz="43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AutoShape 3"/>
          <p:cNvSpPr/>
          <p:nvPr/>
        </p:nvSpPr>
        <p:spPr>
          <a:xfrm>
            <a:off x="5562600" y="3171824"/>
            <a:ext cx="2867052" cy="2828943"/>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lstStyle/>
          <a:p>
            <a:pPr lvl="0" algn="ctr" eaLnBrk="0" hangingPunct="0"/>
            <a:endParaRPr lang="zh-CN" altLang="zh-CN" dirty="0">
              <a:latin typeface="Verdana" panose="020B0604030504040204" pitchFamily="34" charset="0"/>
              <a:ea typeface="宋体" panose="02010600030101010101" pitchFamily="2" charset="-122"/>
            </a:endParaRPr>
          </a:p>
        </p:txBody>
      </p:sp>
      <p:sp>
        <p:nvSpPr>
          <p:cNvPr id="13317" name="Text Box 4"/>
          <p:cNvSpPr txBox="1"/>
          <p:nvPr/>
        </p:nvSpPr>
        <p:spPr>
          <a:xfrm>
            <a:off x="5715008" y="3429000"/>
            <a:ext cx="2719414" cy="2308324"/>
          </a:xfrm>
          <a:prstGeom prst="rect">
            <a:avLst/>
          </a:prstGeom>
          <a:noFill/>
          <a:ln w="9525">
            <a:noFill/>
          </a:ln>
        </p:spPr>
        <p:txBody>
          <a:bodyPr wrap="square">
            <a:spAutoFit/>
          </a:bodyPr>
          <a:lstStyle/>
          <a:p>
            <a:pPr lvl="0" eaLnBrk="0" hangingPunct="0"/>
            <a:r>
              <a:rPr lang="zh-CN" altLang="en-US" b="1" dirty="0" smtClean="0">
                <a:ea typeface="宋体" panose="02010600030101010101" pitchFamily="2" charset="-122"/>
              </a:rPr>
              <a:t>正确地解决以下</a:t>
            </a:r>
            <a:r>
              <a:rPr lang="en-US" altLang="zh-CN" b="1" dirty="0" smtClean="0">
                <a:ea typeface="宋体" panose="02010600030101010101" pitchFamily="2" charset="-122"/>
              </a:rPr>
              <a:t>9</a:t>
            </a:r>
            <a:r>
              <a:rPr lang="zh-CN" altLang="en-US" b="1" dirty="0" smtClean="0">
                <a:ea typeface="宋体" panose="02010600030101010101" pitchFamily="2" charset="-122"/>
              </a:rPr>
              <a:t>个方面的关系：</a:t>
            </a:r>
            <a:endParaRPr lang="en-US" altLang="zh-CN" b="1" dirty="0" smtClean="0">
              <a:ea typeface="宋体" panose="02010600030101010101" pitchFamily="2" charset="-122"/>
            </a:endParaRPr>
          </a:p>
          <a:p>
            <a:pPr lvl="0" eaLnBrk="0" hangingPunct="0"/>
            <a:r>
              <a:rPr lang="zh-CN" altLang="en-US" b="1" dirty="0" smtClean="0">
                <a:ea typeface="宋体" panose="02010600030101010101" pitchFamily="2" charset="-122"/>
              </a:rPr>
              <a:t>远景与近期，干流与支流，上中下游，大中小型，防洪、发电、灌溉与航运，水电与火电，发电与用电，</a:t>
            </a:r>
            <a:r>
              <a:rPr lang="zh-CN" altLang="en-US" b="1" i="1" dirty="0" smtClean="0">
                <a:solidFill>
                  <a:srgbClr val="FF0000"/>
                </a:solidFill>
                <a:ea typeface="宋体" panose="02010600030101010101" pitchFamily="2" charset="-122"/>
              </a:rPr>
              <a:t>整体与局部，利用与保护</a:t>
            </a:r>
            <a:r>
              <a:rPr lang="zh-CN" altLang="en-US" b="1" dirty="0" smtClean="0">
                <a:ea typeface="宋体" panose="02010600030101010101" pitchFamily="2" charset="-122"/>
              </a:rPr>
              <a:t>。</a:t>
            </a:r>
            <a:endParaRPr lang="en-US" altLang="zh-CN" b="1" dirty="0" smtClean="0">
              <a:solidFill>
                <a:srgbClr val="000000"/>
              </a:solidFill>
              <a:ea typeface="宋体" panose="02010600030101010101" pitchFamily="2" charset="-122"/>
            </a:endParaRPr>
          </a:p>
        </p:txBody>
      </p:sp>
      <p:sp>
        <p:nvSpPr>
          <p:cNvPr id="13318" name="AutoShape 5"/>
          <p:cNvSpPr/>
          <p:nvPr/>
        </p:nvSpPr>
        <p:spPr>
          <a:xfrm>
            <a:off x="1143000" y="3171825"/>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lstStyle/>
          <a:p>
            <a:pPr lvl="0" algn="ctr" eaLnBrk="0" hangingPunct="0"/>
            <a:endParaRPr lang="zh-CN" altLang="zh-CN" dirty="0">
              <a:latin typeface="Verdana" panose="020B0604030504040204" pitchFamily="34" charset="0"/>
              <a:ea typeface="宋体" panose="02010600030101010101" pitchFamily="2" charset="-122"/>
            </a:endParaRPr>
          </a:p>
        </p:txBody>
      </p:sp>
      <p:sp>
        <p:nvSpPr>
          <p:cNvPr id="13319" name="Text Box 6"/>
          <p:cNvSpPr txBox="1"/>
          <p:nvPr/>
        </p:nvSpPr>
        <p:spPr>
          <a:xfrm>
            <a:off x="1238250" y="3371850"/>
            <a:ext cx="2038350" cy="1323975"/>
          </a:xfrm>
          <a:prstGeom prst="rect">
            <a:avLst/>
          </a:prstGeom>
          <a:noFill/>
          <a:ln w="9525">
            <a:noFill/>
          </a:ln>
        </p:spPr>
        <p:txBody>
          <a:bodyPr>
            <a:spAutoFit/>
          </a:bodyPr>
          <a:lstStyle/>
          <a:p>
            <a:pPr lvl="0" eaLnBrk="0" hangingPunct="0"/>
            <a:r>
              <a:rPr lang="zh-CN" altLang="en-US" sz="2000" b="1" dirty="0">
                <a:latin typeface="Arial" panose="020B0604020202020204" pitchFamily="34" charset="0"/>
                <a:ea typeface="宋体" panose="02010600030101010101" pitchFamily="2" charset="-122"/>
              </a:rPr>
              <a:t>规划方针：</a:t>
            </a:r>
            <a:endParaRPr lang="en-US" altLang="zh-CN" sz="2000" b="1" dirty="0">
              <a:latin typeface="Arial" panose="020B0604020202020204" pitchFamily="34" charset="0"/>
              <a:ea typeface="宋体" panose="02010600030101010101" pitchFamily="2" charset="-122"/>
            </a:endParaRPr>
          </a:p>
          <a:p>
            <a:pPr lvl="0" eaLnBrk="0" hangingPunct="0"/>
            <a:r>
              <a:rPr lang="zh-CN" altLang="en-US" sz="2000" b="1" dirty="0">
                <a:latin typeface="Arial" panose="020B0604020202020204" pitchFamily="34" charset="0"/>
                <a:ea typeface="宋体" panose="02010600030101010101" pitchFamily="2" charset="-122"/>
              </a:rPr>
              <a:t>统一规划，全面发展，适当分工，分期进行。</a:t>
            </a:r>
            <a:endParaRPr lang="en-US" altLang="zh-CN" sz="1400" b="1" dirty="0">
              <a:solidFill>
                <a:srgbClr val="000000"/>
              </a:solidFill>
              <a:latin typeface="Arial" panose="020B0604020202020204" pitchFamily="34" charset="0"/>
              <a:ea typeface="宋体" panose="02010600030101010101" pitchFamily="2" charset="-122"/>
            </a:endParaRPr>
          </a:p>
        </p:txBody>
      </p:sp>
      <p:sp>
        <p:nvSpPr>
          <p:cNvPr id="81927" name="Freeform 7"/>
          <p:cNvSpPr/>
          <p:nvPr/>
        </p:nvSpPr>
        <p:spPr bwMode="gray">
          <a:xfrm>
            <a:off x="3222625" y="30749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21" name="AutoShape 8"/>
          <p:cNvSpPr>
            <a:spLocks noChangeAspect="1" noTextEdit="1"/>
          </p:cNvSpPr>
          <p:nvPr/>
        </p:nvSpPr>
        <p:spPr>
          <a:xfrm flipH="1">
            <a:off x="4876800" y="3048000"/>
            <a:ext cx="909638" cy="1244600"/>
          </a:xfrm>
          <a:prstGeom prst="rect">
            <a:avLst/>
          </a:prstGeom>
          <a:noFill/>
          <a:ln w="9525">
            <a:noFill/>
          </a:ln>
        </p:spPr>
        <p:txBody>
          <a:bodyPr/>
          <a:lstStyle/>
          <a:p>
            <a:endParaRPr lang="zh-CN" altLang="en-US"/>
          </a:p>
        </p:txBody>
      </p:sp>
      <p:sp>
        <p:nvSpPr>
          <p:cNvPr id="81929" name="Freeform 9"/>
          <p:cNvSpPr/>
          <p:nvPr/>
        </p:nvSpPr>
        <p:spPr bwMode="gray">
          <a:xfrm flipH="1">
            <a:off x="4875213" y="30749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3323" name="Group 10"/>
          <p:cNvGrpSpPr/>
          <p:nvPr/>
        </p:nvGrpSpPr>
        <p:grpSpPr>
          <a:xfrm>
            <a:off x="3048000" y="1447800"/>
            <a:ext cx="2998788" cy="1601788"/>
            <a:chOff x="1997" y="1314"/>
            <a:chExt cx="1889" cy="1009"/>
          </a:xfrm>
        </p:grpSpPr>
        <p:grpSp>
          <p:nvGrpSpPr>
            <p:cNvPr id="13325" name="Group 11"/>
            <p:cNvGrpSpPr/>
            <p:nvPr/>
          </p:nvGrpSpPr>
          <p:grpSpPr>
            <a:xfrm>
              <a:off x="1997" y="1404"/>
              <a:ext cx="1889" cy="919"/>
              <a:chOff x="1973" y="1027"/>
              <a:chExt cx="1926" cy="937"/>
            </a:xfrm>
          </p:grpSpPr>
          <p:sp>
            <p:nvSpPr>
              <p:cNvPr id="8193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3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8193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3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3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3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3324" name="Text Box 18"/>
          <p:cNvSpPr txBox="1"/>
          <p:nvPr/>
        </p:nvSpPr>
        <p:spPr>
          <a:xfrm>
            <a:off x="3581400" y="1905000"/>
            <a:ext cx="2017713" cy="307975"/>
          </a:xfrm>
          <a:prstGeom prst="rect">
            <a:avLst/>
          </a:prstGeom>
          <a:noFill/>
          <a:ln w="9525">
            <a:noFill/>
          </a:ln>
        </p:spPr>
        <p:txBody>
          <a:bodyPr wrap="none">
            <a:spAutoFit/>
          </a:bodyPr>
          <a:lstStyle/>
          <a:p>
            <a:pPr lvl="0" algn="ctr" eaLnBrk="0" hangingPunct="0"/>
            <a:r>
              <a:rPr lang="en-US" altLang="zh-CN" sz="1400" dirty="0">
                <a:solidFill>
                  <a:srgbClr val="000000"/>
                </a:solidFill>
                <a:latin typeface="Arial" panose="020B0604020202020204" pitchFamily="34" charset="0"/>
                <a:ea typeface="宋体" panose="02010600030101010101" pitchFamily="2" charset="-122"/>
              </a:rPr>
              <a:t>1990</a:t>
            </a:r>
            <a:r>
              <a:rPr lang="zh-CN" altLang="en-US" sz="1400" dirty="0">
                <a:solidFill>
                  <a:srgbClr val="000000"/>
                </a:solidFill>
                <a:latin typeface="Arial" panose="020B0604020202020204" pitchFamily="34" charset="0"/>
                <a:ea typeface="宋体" panose="02010600030101010101" pitchFamily="2" charset="-122"/>
              </a:rPr>
              <a:t>年规划方针与原则</a:t>
            </a:r>
            <a:endParaRPr lang="en-US" altLang="zh-CN" sz="1400" dirty="0">
              <a:solidFill>
                <a:srgbClr val="00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6"/>
          <p:cNvGrpSpPr/>
          <p:nvPr/>
        </p:nvGrpSpPr>
        <p:grpSpPr>
          <a:xfrm>
            <a:off x="762000" y="3352800"/>
            <a:ext cx="2295525" cy="1365250"/>
            <a:chOff x="471" y="272"/>
            <a:chExt cx="1161" cy="1539"/>
          </a:xfrm>
        </p:grpSpPr>
        <p:sp>
          <p:nvSpPr>
            <p:cNvPr id="14353" name="Oval 7"/>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1512" name="AutoShape 8"/>
            <p:cNvSpPr>
              <a:spLocks noChangeArrowheads="1"/>
            </p:cNvSpPr>
            <p:nvPr/>
          </p:nvSpPr>
          <p:spPr bwMode="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4340" name="Group 9"/>
          <p:cNvGrpSpPr/>
          <p:nvPr/>
        </p:nvGrpSpPr>
        <p:grpSpPr>
          <a:xfrm>
            <a:off x="838200" y="1371600"/>
            <a:ext cx="2295525" cy="1365250"/>
            <a:chOff x="471" y="272"/>
            <a:chExt cx="1161" cy="1539"/>
          </a:xfrm>
        </p:grpSpPr>
        <p:sp>
          <p:nvSpPr>
            <p:cNvPr id="14350" name="Oval 10"/>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1515" name="AutoShape 1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AutoShape 11"/>
            <p:cNvSpPr>
              <a:spLocks noChangeArrowheads="1"/>
            </p:cNvSpPr>
            <p:nvPr/>
          </p:nvSpPr>
          <p:spPr bwMode="ltGray">
            <a:xfrm>
              <a:off x="471"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341" name="AutoShape 12"/>
          <p:cNvSpPr/>
          <p:nvPr/>
        </p:nvSpPr>
        <p:spPr>
          <a:xfrm>
            <a:off x="3352800" y="1447800"/>
            <a:ext cx="4722813" cy="1676400"/>
          </a:xfrm>
          <a:prstGeom prst="roundRect">
            <a:avLst>
              <a:gd name="adj" fmla="val 11505"/>
            </a:avLst>
          </a:prstGeom>
          <a:gradFill rotWithShape="1">
            <a:gsLst>
              <a:gs pos="0">
                <a:schemeClr val="accent2"/>
              </a:gs>
              <a:gs pos="100000">
                <a:schemeClr val="bg1"/>
              </a:gs>
            </a:gsLst>
            <a:lin ang="0" scaled="1"/>
            <a:tileRect/>
          </a:gradFill>
          <a:ln w="6350">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4342" name="Text Box 13"/>
          <p:cNvSpPr txBox="1"/>
          <p:nvPr/>
        </p:nvSpPr>
        <p:spPr>
          <a:xfrm>
            <a:off x="914400" y="1981200"/>
            <a:ext cx="2128838" cy="400050"/>
          </a:xfrm>
          <a:prstGeom prst="rect">
            <a:avLst/>
          </a:prstGeom>
          <a:noFill/>
          <a:ln w="9525">
            <a:noFill/>
          </a:ln>
        </p:spPr>
        <p:txBody>
          <a:bodyPr>
            <a:spAutoFit/>
          </a:bodyPr>
          <a:lstStyle/>
          <a:p>
            <a:pPr lvl="0" algn="ctr" eaLnBrk="1" hangingPunct="1">
              <a:spcBef>
                <a:spcPct val="50000"/>
              </a:spcBef>
            </a:pPr>
            <a:r>
              <a:rPr lang="zh-CN" altLang="en-US" sz="2000" dirty="0">
                <a:solidFill>
                  <a:schemeClr val="bg1"/>
                </a:solidFill>
                <a:latin typeface="Arial" panose="020B0604020202020204" pitchFamily="34" charset="0"/>
                <a:ea typeface="宋体" panose="02010600030101010101" pitchFamily="2" charset="-122"/>
              </a:rPr>
              <a:t>规划任务</a:t>
            </a:r>
            <a:endParaRPr lang="en-US" altLang="zh-CN" sz="2000" b="1" dirty="0">
              <a:solidFill>
                <a:schemeClr val="bg1"/>
              </a:solidFill>
              <a:latin typeface="Arial" panose="020B0604020202020204" pitchFamily="34" charset="0"/>
              <a:ea typeface="宋体" panose="02010600030101010101" pitchFamily="2" charset="-122"/>
            </a:endParaRPr>
          </a:p>
        </p:txBody>
      </p:sp>
      <p:sp>
        <p:nvSpPr>
          <p:cNvPr id="14343" name="Text Box 14"/>
          <p:cNvSpPr txBox="1"/>
          <p:nvPr/>
        </p:nvSpPr>
        <p:spPr>
          <a:xfrm>
            <a:off x="3810000" y="1600200"/>
            <a:ext cx="4419600" cy="1323975"/>
          </a:xfrm>
          <a:prstGeom prst="rect">
            <a:avLst/>
          </a:prstGeom>
          <a:noFill/>
          <a:ln w="9525">
            <a:noFill/>
          </a:ln>
        </p:spPr>
        <p:txBody>
          <a:bodyPr>
            <a:spAutoFit/>
          </a:bodyPr>
          <a:lstStyle/>
          <a:p>
            <a:pPr lvl="0" eaLnBrk="1" hangingPunct="1">
              <a:spcBef>
                <a:spcPct val="50000"/>
              </a:spcBef>
            </a:pPr>
            <a:r>
              <a:rPr lang="zh-CN" altLang="en-US" sz="1600" dirty="0">
                <a:latin typeface="Arial" panose="020B0604020202020204" pitchFamily="34" charset="0"/>
                <a:ea typeface="宋体" panose="02010600030101010101" pitchFamily="2" charset="-122"/>
              </a:rPr>
              <a:t>水资源综合利用、防洪、治涝、水力发电、航运、灌溉、水土保持、长江中下游干流河道整治、南水北调、水产、沿江城镇布局、城市供水、水资源保护与环境影响评价、发展旅游以及干流治理规划与主要支流规划</a:t>
            </a:r>
            <a:endParaRPr lang="en-US" altLang="zh-CN" sz="1600" b="1" dirty="0">
              <a:solidFill>
                <a:srgbClr val="000000"/>
              </a:solidFill>
              <a:latin typeface="Arial" panose="020B0604020202020204" pitchFamily="34" charset="0"/>
              <a:ea typeface="宋体" panose="02010600030101010101" pitchFamily="2" charset="-122"/>
            </a:endParaRPr>
          </a:p>
        </p:txBody>
      </p:sp>
      <p:sp>
        <p:nvSpPr>
          <p:cNvPr id="14344" name="Text Box 15"/>
          <p:cNvSpPr txBox="1"/>
          <p:nvPr/>
        </p:nvSpPr>
        <p:spPr>
          <a:xfrm>
            <a:off x="914400" y="3962400"/>
            <a:ext cx="2128838" cy="400050"/>
          </a:xfrm>
          <a:prstGeom prst="rect">
            <a:avLst/>
          </a:prstGeom>
          <a:noFill/>
          <a:ln w="9525">
            <a:noFill/>
          </a:ln>
        </p:spPr>
        <p:txBody>
          <a:bodyPr>
            <a:spAutoFit/>
          </a:bodyPr>
          <a:lstStyle/>
          <a:p>
            <a:pPr lvl="0" algn="ctr" eaLnBrk="1" hangingPunct="1">
              <a:spcBef>
                <a:spcPct val="50000"/>
              </a:spcBef>
            </a:pPr>
            <a:r>
              <a:rPr lang="en-US" altLang="zh-CN" sz="2000" b="1" dirty="0">
                <a:solidFill>
                  <a:srgbClr val="FFFFFF"/>
                </a:solidFill>
                <a:latin typeface="Arial" panose="020B0604020202020204" pitchFamily="34" charset="0"/>
                <a:ea typeface="宋体" panose="02010600030101010101" pitchFamily="2" charset="-122"/>
              </a:rPr>
              <a:t>  </a:t>
            </a:r>
            <a:r>
              <a:rPr lang="zh-CN" altLang="en-US" sz="2000" b="1" dirty="0">
                <a:solidFill>
                  <a:srgbClr val="FFFFFF"/>
                </a:solidFill>
                <a:latin typeface="Arial" panose="020B0604020202020204" pitchFamily="34" charset="0"/>
                <a:ea typeface="宋体" panose="02010600030101010101" pitchFamily="2" charset="-122"/>
              </a:rPr>
              <a:t>长江干流规划</a:t>
            </a:r>
            <a:endParaRPr lang="en-US" altLang="zh-CN" sz="2000" b="1" dirty="0">
              <a:solidFill>
                <a:srgbClr val="FFFFFF"/>
              </a:solidFill>
              <a:latin typeface="Arial" panose="020B0604020202020204" pitchFamily="34" charset="0"/>
              <a:ea typeface="宋体" panose="02010600030101010101" pitchFamily="2" charset="-122"/>
            </a:endParaRPr>
          </a:p>
        </p:txBody>
      </p:sp>
      <p:sp>
        <p:nvSpPr>
          <p:cNvPr id="14345" name="Text Box 16"/>
          <p:cNvSpPr txBox="1"/>
          <p:nvPr/>
        </p:nvSpPr>
        <p:spPr>
          <a:xfrm>
            <a:off x="1149350" y="5413375"/>
            <a:ext cx="2128838" cy="396875"/>
          </a:xfrm>
          <a:prstGeom prst="rect">
            <a:avLst/>
          </a:prstGeom>
          <a:noFill/>
          <a:ln w="9525">
            <a:noFill/>
          </a:ln>
        </p:spPr>
        <p:txBody>
          <a:bodyPr>
            <a:spAutoFit/>
          </a:bodyPr>
          <a:lstStyle/>
          <a:p>
            <a:pPr lvl="0" algn="ctr" eaLnBrk="1" hangingPunct="1">
              <a:spcBef>
                <a:spcPct val="50000"/>
              </a:spcBef>
            </a:pPr>
            <a:r>
              <a:rPr lang="en-US" altLang="zh-CN" sz="2000" b="1" dirty="0">
                <a:solidFill>
                  <a:srgbClr val="FFFFFF"/>
                </a:solidFill>
                <a:latin typeface="Arial" panose="020B0604020202020204" pitchFamily="34" charset="0"/>
                <a:ea typeface="宋体" panose="02010600030101010101" pitchFamily="2" charset="-122"/>
              </a:rPr>
              <a:t>  Content Title</a:t>
            </a:r>
            <a:endParaRPr lang="en-US" altLang="zh-CN" sz="2000" b="1" dirty="0">
              <a:solidFill>
                <a:srgbClr val="FFFFFF"/>
              </a:solidFill>
              <a:latin typeface="Arial" panose="020B0604020202020204" pitchFamily="34" charset="0"/>
              <a:ea typeface="宋体" panose="02010600030101010101" pitchFamily="2" charset="-122"/>
            </a:endParaRPr>
          </a:p>
        </p:txBody>
      </p:sp>
      <p:sp>
        <p:nvSpPr>
          <p:cNvPr id="14346" name="AutoShape 17"/>
          <p:cNvSpPr/>
          <p:nvPr/>
        </p:nvSpPr>
        <p:spPr>
          <a:xfrm>
            <a:off x="3276600" y="3429000"/>
            <a:ext cx="5181600" cy="2514600"/>
          </a:xfrm>
          <a:prstGeom prst="roundRect">
            <a:avLst>
              <a:gd name="adj" fmla="val 11505"/>
            </a:avLst>
          </a:prstGeom>
          <a:gradFill rotWithShape="1">
            <a:gsLst>
              <a:gs pos="0">
                <a:schemeClr val="folHlink"/>
              </a:gs>
              <a:gs pos="100000">
                <a:schemeClr val="bg1"/>
              </a:gs>
            </a:gsLst>
            <a:lin ang="0" scaled="1"/>
            <a:tileRect/>
          </a:gradFill>
          <a:ln w="6350">
            <a:noFill/>
          </a:ln>
        </p:spPr>
        <p:txBody>
          <a:bodyPr wrap="none" anchor="ctr"/>
          <a:lstStyle/>
          <a:p>
            <a:pPr lvl="0" eaLnBrk="1" hangingPunct="1"/>
            <a:r>
              <a:rPr lang="zh-CN" altLang="en-US" dirty="0">
                <a:latin typeface="Arial" panose="020B0604020202020204" pitchFamily="34" charset="0"/>
                <a:ea typeface="宋体" panose="02010600030101010101" pitchFamily="2" charset="-122"/>
              </a:rPr>
              <a:t>宜宾以上河段以发电、航运、灌溉、供水和分担中</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下游防洪为主要任务的水利枢纽开发规划，宜宾至</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宜昌河段以防洪、发电和航运为主要任务的水利枢</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纽开发规划，宜昌以下河段以防洪、航运与岸线利</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用为目标的河道整治规划。</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三峡水利枢纽综合利用效益巨大，经济指标优越，</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是提高长江中下游防洪标准，确保行洪安全有效</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的工程措施，建议尽早兴建。</a:t>
            </a:r>
            <a:endParaRPr lang="en-US" altLang="zh-CN" dirty="0">
              <a:latin typeface="Arial" panose="020B0604020202020204" pitchFamily="34" charset="0"/>
              <a:ea typeface="宋体" panose="02010600030101010101" pitchFamily="2" charset="-122"/>
            </a:endParaRPr>
          </a:p>
          <a:p>
            <a:pPr lvl="0" eaLnBrk="1" hangingPunct="1"/>
            <a:endParaRPr lang="zh-CN" altLang="en-US" dirty="0">
              <a:latin typeface="Arial" panose="020B0604020202020204" pitchFamily="34" charset="0"/>
              <a:ea typeface="宋体" panose="02010600030101010101" pitchFamily="2" charset="-122"/>
            </a:endParaRPr>
          </a:p>
        </p:txBody>
      </p:sp>
      <p:sp>
        <p:nvSpPr>
          <p:cNvPr id="14347" name="Text Box 18"/>
          <p:cNvSpPr txBox="1"/>
          <p:nvPr/>
        </p:nvSpPr>
        <p:spPr>
          <a:xfrm>
            <a:off x="3941763" y="3833813"/>
            <a:ext cx="3602037" cy="703262"/>
          </a:xfrm>
          <a:prstGeom prst="rect">
            <a:avLst/>
          </a:prstGeom>
          <a:noFill/>
          <a:ln w="9525">
            <a:noFill/>
          </a:ln>
        </p:spPr>
        <p:txBody>
          <a:bodyPr>
            <a:spAutoFit/>
          </a:bodyPr>
          <a:lstStyle/>
          <a:p>
            <a:pPr lvl="0" eaLnBrk="1" hangingPunct="1">
              <a:spcBef>
                <a:spcPct val="50000"/>
              </a:spcBef>
            </a:pPr>
            <a:endParaRPr lang="en-US" altLang="zh-CN" sz="1600" b="1" dirty="0">
              <a:solidFill>
                <a:srgbClr val="000000"/>
              </a:solidFill>
              <a:latin typeface="Arial" panose="020B0604020202020204" pitchFamily="34" charset="0"/>
              <a:ea typeface="宋体" panose="02010600030101010101" pitchFamily="2" charset="-122"/>
            </a:endParaRPr>
          </a:p>
          <a:p>
            <a:pPr lvl="0" eaLnBrk="1" hangingPunct="1">
              <a:spcBef>
                <a:spcPct val="50000"/>
              </a:spcBef>
              <a:buChar char="•"/>
            </a:pPr>
            <a:endParaRPr lang="en-US" altLang="zh-CN" sz="1600" b="1" dirty="0">
              <a:solidFill>
                <a:srgbClr val="000000"/>
              </a:solidFill>
              <a:latin typeface="Arial" panose="020B0604020202020204" pitchFamily="34" charset="0"/>
              <a:ea typeface="宋体" panose="02010600030101010101" pitchFamily="2" charset="-122"/>
            </a:endParaRPr>
          </a:p>
        </p:txBody>
      </p:sp>
      <p:sp>
        <p:nvSpPr>
          <p:cNvPr id="14348" name="AutoShape 22"/>
          <p:cNvSpPr/>
          <p:nvPr/>
        </p:nvSpPr>
        <p:spPr>
          <a:xfrm>
            <a:off x="2971800" y="1905000"/>
            <a:ext cx="533400" cy="381000"/>
          </a:xfrm>
          <a:prstGeom prst="rightArrow">
            <a:avLst>
              <a:gd name="adj1" fmla="val 50000"/>
              <a:gd name="adj2" fmla="val 58333"/>
            </a:avLst>
          </a:prstGeom>
          <a:solidFill>
            <a:srgbClr val="FFFFFF"/>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4349" name="AutoShape 22"/>
          <p:cNvSpPr/>
          <p:nvPr/>
        </p:nvSpPr>
        <p:spPr>
          <a:xfrm>
            <a:off x="2971800" y="3962400"/>
            <a:ext cx="533400" cy="381000"/>
          </a:xfrm>
          <a:prstGeom prst="rightArrow">
            <a:avLst>
              <a:gd name="adj1" fmla="val 50000"/>
              <a:gd name="adj2" fmla="val 58333"/>
            </a:avLst>
          </a:prstGeom>
          <a:solidFill>
            <a:srgbClr val="FFFFFF"/>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p:nvPr/>
        </p:nvSpPr>
        <p:spPr>
          <a:xfrm flipV="1">
            <a:off x="2286000" y="1981200"/>
            <a:ext cx="381000" cy="381000"/>
          </a:xfrm>
          <a:prstGeom prst="line">
            <a:avLst/>
          </a:prstGeom>
          <a:ln w="12700" cap="rnd" cmpd="sng">
            <a:solidFill>
              <a:srgbClr val="003366"/>
            </a:solidFill>
            <a:prstDash val="sysDot"/>
            <a:headEnd type="none" w="med" len="med"/>
            <a:tailEnd type="none" w="med" len="med"/>
          </a:ln>
        </p:spPr>
      </p:sp>
      <p:sp>
        <p:nvSpPr>
          <p:cNvPr id="15363" name="Line 3"/>
          <p:cNvSpPr/>
          <p:nvPr/>
        </p:nvSpPr>
        <p:spPr>
          <a:xfrm>
            <a:off x="2292350" y="4724400"/>
            <a:ext cx="457200" cy="304800"/>
          </a:xfrm>
          <a:prstGeom prst="line">
            <a:avLst/>
          </a:prstGeom>
          <a:ln w="12700" cap="rnd" cmpd="sng">
            <a:solidFill>
              <a:srgbClr val="003366"/>
            </a:solidFill>
            <a:prstDash val="sysDot"/>
            <a:headEnd type="none" w="med" len="med"/>
            <a:tailEnd type="none" w="med" len="med"/>
          </a:ln>
        </p:spPr>
      </p:sp>
      <p:sp>
        <p:nvSpPr>
          <p:cNvPr id="15364" name="Line 4"/>
          <p:cNvSpPr/>
          <p:nvPr/>
        </p:nvSpPr>
        <p:spPr>
          <a:xfrm flipV="1">
            <a:off x="2667000" y="1752600"/>
            <a:ext cx="609600" cy="228600"/>
          </a:xfrm>
          <a:prstGeom prst="line">
            <a:avLst/>
          </a:prstGeom>
          <a:ln w="12700" cap="rnd" cmpd="sng">
            <a:solidFill>
              <a:srgbClr val="003366"/>
            </a:solidFill>
            <a:prstDash val="sysDot"/>
            <a:headEnd type="none" w="med" len="med"/>
            <a:tailEnd type="none" w="med" len="med"/>
          </a:ln>
        </p:spPr>
      </p:sp>
      <p:sp>
        <p:nvSpPr>
          <p:cNvPr id="15365" name="Line 5"/>
          <p:cNvSpPr/>
          <p:nvPr/>
        </p:nvSpPr>
        <p:spPr>
          <a:xfrm>
            <a:off x="2743200" y="5029200"/>
            <a:ext cx="609600" cy="304800"/>
          </a:xfrm>
          <a:prstGeom prst="line">
            <a:avLst/>
          </a:prstGeom>
          <a:ln w="12700" cap="rnd" cmpd="sng">
            <a:solidFill>
              <a:srgbClr val="003366"/>
            </a:solidFill>
            <a:prstDash val="sysDot"/>
            <a:headEnd type="none" w="med" len="med"/>
            <a:tailEnd type="none" w="med" len="med"/>
          </a:ln>
        </p:spPr>
      </p:sp>
      <p:sp>
        <p:nvSpPr>
          <p:cNvPr id="15366" name="Line 6"/>
          <p:cNvSpPr/>
          <p:nvPr/>
        </p:nvSpPr>
        <p:spPr>
          <a:xfrm flipV="1">
            <a:off x="2590800" y="2438400"/>
            <a:ext cx="762000" cy="304800"/>
          </a:xfrm>
          <a:prstGeom prst="line">
            <a:avLst/>
          </a:prstGeom>
          <a:ln w="12700" cap="rnd" cmpd="sng">
            <a:solidFill>
              <a:srgbClr val="003366"/>
            </a:solidFill>
            <a:prstDash val="sysDot"/>
            <a:headEnd type="none" w="med" len="med"/>
            <a:tailEnd type="none" w="med" len="med"/>
          </a:ln>
        </p:spPr>
      </p:sp>
      <p:sp>
        <p:nvSpPr>
          <p:cNvPr id="15367" name="Line 7"/>
          <p:cNvSpPr/>
          <p:nvPr/>
        </p:nvSpPr>
        <p:spPr>
          <a:xfrm flipV="1">
            <a:off x="2819400" y="3200400"/>
            <a:ext cx="457200" cy="152400"/>
          </a:xfrm>
          <a:prstGeom prst="line">
            <a:avLst/>
          </a:prstGeom>
          <a:ln w="12700" cap="rnd" cmpd="sng">
            <a:solidFill>
              <a:srgbClr val="003366"/>
            </a:solidFill>
            <a:prstDash val="sysDot"/>
            <a:headEnd type="none" w="med" len="med"/>
            <a:tailEnd type="none" w="med" len="med"/>
          </a:ln>
        </p:spPr>
      </p:sp>
      <p:sp>
        <p:nvSpPr>
          <p:cNvPr id="15368" name="Line 8"/>
          <p:cNvSpPr/>
          <p:nvPr/>
        </p:nvSpPr>
        <p:spPr>
          <a:xfrm>
            <a:off x="2673350" y="4267200"/>
            <a:ext cx="679450" cy="381000"/>
          </a:xfrm>
          <a:prstGeom prst="line">
            <a:avLst/>
          </a:prstGeom>
          <a:ln w="12700" cap="rnd" cmpd="sng">
            <a:solidFill>
              <a:srgbClr val="003366"/>
            </a:solidFill>
            <a:prstDash val="sysDot"/>
            <a:headEnd type="none" w="med" len="med"/>
            <a:tailEnd type="none" w="med" len="med"/>
          </a:ln>
        </p:spPr>
      </p:sp>
      <p:grpSp>
        <p:nvGrpSpPr>
          <p:cNvPr id="15370" name="Group 10"/>
          <p:cNvGrpSpPr/>
          <p:nvPr/>
        </p:nvGrpSpPr>
        <p:grpSpPr>
          <a:xfrm>
            <a:off x="304800" y="2286000"/>
            <a:ext cx="2700338" cy="2671763"/>
            <a:chOff x="140" y="1419"/>
            <a:chExt cx="1701" cy="1683"/>
          </a:xfrm>
        </p:grpSpPr>
        <p:sp>
          <p:nvSpPr>
            <p:cNvPr id="7179" name="Oval 11"/>
            <p:cNvSpPr>
              <a:spLocks noChangeArrowheads="1"/>
            </p:cNvSpPr>
            <p:nvPr/>
          </p:nvSpPr>
          <p:spPr bwMode="gray">
            <a:xfrm>
              <a:off x="140" y="1419"/>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80" name="Oval 12"/>
            <p:cNvSpPr>
              <a:spLocks noChangeArrowheads="1"/>
            </p:cNvSpPr>
            <p:nvPr/>
          </p:nvSpPr>
          <p:spPr bwMode="gray">
            <a:xfrm>
              <a:off x="251" y="1528"/>
              <a:ext cx="1461"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81" name="Oval 13"/>
            <p:cNvSpPr>
              <a:spLocks noChangeArrowheads="1"/>
            </p:cNvSpPr>
            <p:nvPr/>
          </p:nvSpPr>
          <p:spPr bwMode="gray">
            <a:xfrm>
              <a:off x="380" y="1515"/>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92" name="Oval 14"/>
            <p:cNvSpPr/>
            <p:nvPr/>
          </p:nvSpPr>
          <p:spPr>
            <a:xfrm>
              <a:off x="323" y="1602"/>
              <a:ext cx="1317" cy="1316"/>
            </a:xfrm>
            <a:prstGeom prst="ellipse">
              <a:avLst/>
            </a:prstGeom>
            <a:solidFill>
              <a:srgbClr val="000000"/>
            </a:solidFill>
            <a:ln w="38100">
              <a:noFill/>
            </a:ln>
          </p:spPr>
          <p:txBody>
            <a:bodyPr anchor="ctr">
              <a:spAutoFit/>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15393" name="Oval 15"/>
            <p:cNvSpPr/>
            <p:nvPr/>
          </p:nvSpPr>
          <p:spPr>
            <a:xfrm>
              <a:off x="344" y="1623"/>
              <a:ext cx="1276" cy="1277"/>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5394" name="Oval 16"/>
            <p:cNvSpPr/>
            <p:nvPr/>
          </p:nvSpPr>
          <p:spPr>
            <a:xfrm>
              <a:off x="360" y="1630"/>
              <a:ext cx="1246" cy="1246"/>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5395" name="Oval 17"/>
            <p:cNvSpPr/>
            <p:nvPr/>
          </p:nvSpPr>
          <p:spPr>
            <a:xfrm>
              <a:off x="188" y="1659"/>
              <a:ext cx="1184" cy="1164"/>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5396" name="Oval 18"/>
            <p:cNvSpPr/>
            <p:nvPr/>
          </p:nvSpPr>
          <p:spPr>
            <a:xfrm>
              <a:off x="284" y="1803"/>
              <a:ext cx="1053" cy="945"/>
            </a:xfrm>
            <a:prstGeom prst="ellipse">
              <a:avLst/>
            </a:prstGeom>
            <a:gradFill rotWithShape="1">
              <a:gsLst>
                <a:gs pos="0">
                  <a:srgbClr val="FFFFFF"/>
                </a:gs>
                <a:gs pos="100000">
                  <a:srgbClr val="D6E1E2">
                    <a:alpha val="37999"/>
                  </a:srgbClr>
                </a:gs>
              </a:gsLst>
              <a:lin ang="5400000" scaled="1"/>
              <a:tileRect/>
            </a:gradFill>
            <a:ln w="9525">
              <a:noFill/>
            </a:ln>
          </p:spPr>
          <p:txBody>
            <a:bodyPr wrap="none" anchor="ctr"/>
            <a:lstStyle/>
            <a:p>
              <a:pPr lvl="0" eaLnBrk="1" hangingPunct="1"/>
              <a:r>
                <a:rPr lang="en-US" altLang="zh-CN" sz="2400" b="1" dirty="0">
                  <a:latin typeface="Arial" panose="020B0604020202020204" pitchFamily="34" charset="0"/>
                  <a:ea typeface="宋体" panose="02010600030101010101" pitchFamily="2" charset="-122"/>
                </a:rPr>
                <a:t>1990</a:t>
              </a:r>
              <a:r>
                <a:rPr lang="zh-CN" altLang="en-US" sz="2400" b="1" dirty="0">
                  <a:latin typeface="Arial" panose="020B0604020202020204" pitchFamily="34" charset="0"/>
                  <a:ea typeface="宋体" panose="02010600030101010101" pitchFamily="2" charset="-122"/>
                </a:rPr>
                <a:t>年规划</a:t>
              </a:r>
              <a:endParaRPr lang="en-US" altLang="zh-CN" sz="2400" b="1" dirty="0">
                <a:latin typeface="Arial" panose="020B0604020202020204" pitchFamily="34" charset="0"/>
                <a:ea typeface="宋体" panose="02010600030101010101" pitchFamily="2" charset="-122"/>
              </a:endParaRPr>
            </a:p>
            <a:p>
              <a:pPr lvl="0" eaLnBrk="1" hangingPunct="1"/>
              <a:r>
                <a:rPr lang="zh-CN" altLang="en-US" sz="2400" b="1" dirty="0">
                  <a:latin typeface="Arial" panose="020B0604020202020204" pitchFamily="34" charset="0"/>
                  <a:ea typeface="宋体" panose="02010600030101010101" pitchFamily="2" charset="-122"/>
                </a:rPr>
                <a:t>主要内容</a:t>
              </a:r>
              <a:endParaRPr lang="en-US" altLang="zh-CN" sz="2400" b="1" dirty="0">
                <a:latin typeface="Arial" panose="020B0604020202020204" pitchFamily="34" charset="0"/>
                <a:ea typeface="宋体" panose="02010600030101010101" pitchFamily="2" charset="-122"/>
              </a:endParaRPr>
            </a:p>
            <a:p>
              <a:pPr lvl="0" eaLnBrk="1" hangingPunct="1"/>
              <a:endParaRPr lang="zh-CN" altLang="en-US" dirty="0">
                <a:latin typeface="Arial" panose="020B0604020202020204" pitchFamily="34" charset="0"/>
                <a:ea typeface="宋体" panose="02010600030101010101" pitchFamily="2" charset="-122"/>
              </a:endParaRPr>
            </a:p>
          </p:txBody>
        </p:sp>
      </p:grpSp>
      <p:sp>
        <p:nvSpPr>
          <p:cNvPr id="7188" name="AutoShape 20"/>
          <p:cNvSpPr>
            <a:spLocks noChangeArrowheads="1"/>
          </p:cNvSpPr>
          <p:nvPr/>
        </p:nvSpPr>
        <p:spPr bwMode="gray">
          <a:xfrm>
            <a:off x="3276600" y="14478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72" name="Rectangle 21"/>
          <p:cNvSpPr/>
          <p:nvPr/>
        </p:nvSpPr>
        <p:spPr>
          <a:xfrm>
            <a:off x="3581400" y="1524000"/>
            <a:ext cx="4495800" cy="369888"/>
          </a:xfrm>
          <a:prstGeom prst="rect">
            <a:avLst/>
          </a:prstGeom>
          <a:noFill/>
          <a:ln w="9525">
            <a:noFill/>
          </a:ln>
        </p:spPr>
        <p:txBody>
          <a:bodyPr>
            <a:spAutoFit/>
          </a:bodyPr>
          <a:lstStyle/>
          <a:p>
            <a:pPr lvl="0" eaLnBrk="0" hangingPunct="0"/>
            <a:r>
              <a:rPr lang="zh-CN" altLang="en-US" b="1" dirty="0">
                <a:latin typeface="Arial" panose="020B0604020202020204" pitchFamily="34" charset="0"/>
                <a:ea typeface="宋体" panose="02010600030101010101" pitchFamily="2" charset="-122"/>
              </a:rPr>
              <a:t>继续提高长江干支流防洪能力</a:t>
            </a:r>
            <a:endParaRPr lang="en-US" altLang="zh-CN" b="1" dirty="0">
              <a:solidFill>
                <a:srgbClr val="000000"/>
              </a:solidFill>
              <a:latin typeface="Arial" panose="020B0604020202020204" pitchFamily="34" charset="0"/>
              <a:ea typeface="宋体" panose="02010600030101010101" pitchFamily="2" charset="-122"/>
            </a:endParaRPr>
          </a:p>
        </p:txBody>
      </p:sp>
      <p:sp>
        <p:nvSpPr>
          <p:cNvPr id="7190" name="AutoShape 22"/>
          <p:cNvSpPr>
            <a:spLocks noChangeArrowheads="1"/>
          </p:cNvSpPr>
          <p:nvPr/>
        </p:nvSpPr>
        <p:spPr bwMode="gray">
          <a:xfrm>
            <a:off x="3352800" y="2133600"/>
            <a:ext cx="5105400" cy="53340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大力开发长江水能资源</a:t>
            </a:r>
            <a:endParaRPr kumimoji="0" lang="zh-CN" altLang="en-US" sz="20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endParaRPr>
          </a:p>
        </p:txBody>
      </p:sp>
      <p:sp>
        <p:nvSpPr>
          <p:cNvPr id="7192" name="AutoShape 24"/>
          <p:cNvSpPr>
            <a:spLocks noChangeArrowheads="1"/>
          </p:cNvSpPr>
          <p:nvPr/>
        </p:nvSpPr>
        <p:spPr bwMode="gray">
          <a:xfrm>
            <a:off x="3276600" y="28956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75" name="Rectangle 25"/>
          <p:cNvSpPr/>
          <p:nvPr/>
        </p:nvSpPr>
        <p:spPr>
          <a:xfrm>
            <a:off x="3581400" y="2971800"/>
            <a:ext cx="5741988" cy="369888"/>
          </a:xfrm>
          <a:prstGeom prst="rect">
            <a:avLst/>
          </a:prstGeom>
          <a:noFill/>
          <a:ln w="9525">
            <a:noFill/>
          </a:ln>
        </p:spPr>
        <p:txBody>
          <a:bodyPr>
            <a:spAutoFit/>
          </a:bodyPr>
          <a:lstStyle/>
          <a:p>
            <a:pPr lvl="0" eaLnBrk="0" hangingPunct="0"/>
            <a:r>
              <a:rPr lang="zh-CN" altLang="en-US" b="1" dirty="0">
                <a:latin typeface="Arial" panose="020B0604020202020204" pitchFamily="34" charset="0"/>
                <a:ea typeface="宋体" panose="02010600030101010101" pitchFamily="2" charset="-122"/>
              </a:rPr>
              <a:t>积极发展航运</a:t>
            </a:r>
            <a:endParaRPr lang="en-US" altLang="zh-CN" b="1" dirty="0">
              <a:solidFill>
                <a:srgbClr val="000000"/>
              </a:solidFill>
              <a:latin typeface="Arial" panose="020B0604020202020204" pitchFamily="34" charset="0"/>
              <a:ea typeface="宋体" panose="02010600030101010101" pitchFamily="2" charset="-122"/>
            </a:endParaRPr>
          </a:p>
        </p:txBody>
      </p:sp>
      <p:sp>
        <p:nvSpPr>
          <p:cNvPr id="7194" name="Oval 26"/>
          <p:cNvSpPr>
            <a:spLocks noChangeArrowheads="1"/>
          </p:cNvSpPr>
          <p:nvPr/>
        </p:nvSpPr>
        <p:spPr bwMode="gray">
          <a:xfrm>
            <a:off x="3276600" y="1600200"/>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95" name="Oval 27"/>
          <p:cNvSpPr>
            <a:spLocks noChangeArrowheads="1"/>
          </p:cNvSpPr>
          <p:nvPr/>
        </p:nvSpPr>
        <p:spPr bwMode="gray">
          <a:xfrm>
            <a:off x="3352800" y="228600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96" name="Oval 28"/>
          <p:cNvSpPr>
            <a:spLocks noChangeArrowheads="1"/>
          </p:cNvSpPr>
          <p:nvPr/>
        </p:nvSpPr>
        <p:spPr bwMode="gray">
          <a:xfrm>
            <a:off x="3352800" y="3048000"/>
            <a:ext cx="228600" cy="2667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97" name="AutoShape 29"/>
          <p:cNvSpPr>
            <a:spLocks noChangeArrowheads="1"/>
          </p:cNvSpPr>
          <p:nvPr/>
        </p:nvSpPr>
        <p:spPr bwMode="gray">
          <a:xfrm>
            <a:off x="3352800" y="44196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80" name="Rectangle 30"/>
          <p:cNvSpPr/>
          <p:nvPr/>
        </p:nvSpPr>
        <p:spPr>
          <a:xfrm>
            <a:off x="3581400" y="4495800"/>
            <a:ext cx="5821363" cy="369888"/>
          </a:xfrm>
          <a:prstGeom prst="rect">
            <a:avLst/>
          </a:prstGeom>
          <a:noFill/>
          <a:ln w="9525">
            <a:noFill/>
          </a:ln>
        </p:spPr>
        <p:txBody>
          <a:bodyPr>
            <a:spAutoFit/>
          </a:bodyPr>
          <a:lstStyle/>
          <a:p>
            <a:pPr lvl="0" eaLnBrk="1" hangingPunct="1"/>
            <a:r>
              <a:rPr lang="zh-CN" altLang="en-US" b="1" dirty="0">
                <a:latin typeface="Arial" panose="020B0604020202020204" pitchFamily="34" charset="0"/>
                <a:ea typeface="宋体" panose="02010600030101010101" pitchFamily="2" charset="-122"/>
              </a:rPr>
              <a:t>南水北调，实现跨流域引水</a:t>
            </a:r>
            <a:endParaRPr lang="zh-CN" altLang="en-US" b="1" dirty="0">
              <a:latin typeface="Arial" panose="020B0604020202020204" pitchFamily="34" charset="0"/>
              <a:ea typeface="宋体" panose="02010600030101010101" pitchFamily="2" charset="-122"/>
            </a:endParaRPr>
          </a:p>
        </p:txBody>
      </p:sp>
      <p:sp>
        <p:nvSpPr>
          <p:cNvPr id="7199" name="Oval 31"/>
          <p:cNvSpPr>
            <a:spLocks noChangeArrowheads="1"/>
          </p:cNvSpPr>
          <p:nvPr/>
        </p:nvSpPr>
        <p:spPr bwMode="gray">
          <a:xfrm>
            <a:off x="3352800" y="4572000"/>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200" name="AutoShape 32"/>
          <p:cNvSpPr>
            <a:spLocks noChangeArrowheads="1"/>
          </p:cNvSpPr>
          <p:nvPr/>
        </p:nvSpPr>
        <p:spPr bwMode="gray">
          <a:xfrm>
            <a:off x="3352800" y="5257800"/>
            <a:ext cx="5105400" cy="60960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83" name="Rectangle 33"/>
          <p:cNvSpPr/>
          <p:nvPr/>
        </p:nvSpPr>
        <p:spPr>
          <a:xfrm>
            <a:off x="3810000" y="5181600"/>
            <a:ext cx="4572000" cy="646113"/>
          </a:xfrm>
          <a:prstGeom prst="rect">
            <a:avLst/>
          </a:prstGeom>
          <a:noFill/>
          <a:ln w="9525">
            <a:noFill/>
          </a:ln>
        </p:spPr>
        <p:txBody>
          <a:bodyPr>
            <a:spAutoFit/>
          </a:bodyPr>
          <a:lstStyle/>
          <a:p>
            <a:pPr lvl="0" eaLnBrk="0" hangingPunct="0"/>
            <a:r>
              <a:rPr lang="zh-CN" altLang="en-US" b="1" dirty="0">
                <a:latin typeface="Arial" panose="020B0604020202020204" pitchFamily="34" charset="0"/>
                <a:ea typeface="宋体" panose="02010600030101010101" pitchFamily="2" charset="-122"/>
              </a:rPr>
              <a:t>水资源保护、城市和工矿企业供水、沿江城镇布局、发展水产、发展旅游</a:t>
            </a:r>
            <a:endParaRPr lang="en-US" altLang="zh-CN" b="1" dirty="0">
              <a:solidFill>
                <a:srgbClr val="000000"/>
              </a:solidFill>
              <a:latin typeface="Arial" panose="020B0604020202020204" pitchFamily="34" charset="0"/>
              <a:ea typeface="宋体" panose="02010600030101010101" pitchFamily="2" charset="-122"/>
            </a:endParaRPr>
          </a:p>
        </p:txBody>
      </p:sp>
      <p:sp>
        <p:nvSpPr>
          <p:cNvPr id="7202" name="Oval 34"/>
          <p:cNvSpPr>
            <a:spLocks noChangeArrowheads="1"/>
          </p:cNvSpPr>
          <p:nvPr/>
        </p:nvSpPr>
        <p:spPr bwMode="gray">
          <a:xfrm>
            <a:off x="3429000" y="541020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129" name="Rectangle 1"/>
          <p:cNvSpPr>
            <a:spLocks noChangeArrowheads="1"/>
          </p:cNvSpPr>
          <p:nvPr/>
        </p:nvSpPr>
        <p:spPr bwMode="auto">
          <a:xfrm>
            <a:off x="0" y="0"/>
            <a:ext cx="184150" cy="369888"/>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AutoShape 29"/>
          <p:cNvSpPr>
            <a:spLocks noChangeArrowheads="1"/>
          </p:cNvSpPr>
          <p:nvPr/>
        </p:nvSpPr>
        <p:spPr bwMode="gray">
          <a:xfrm>
            <a:off x="3276600" y="36576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继续发展灌溉事业，加强水土保持</a:t>
            </a:r>
            <a:endPar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Oval 34"/>
          <p:cNvSpPr>
            <a:spLocks noChangeArrowheads="1"/>
          </p:cNvSpPr>
          <p:nvPr/>
        </p:nvSpPr>
        <p:spPr bwMode="gray">
          <a:xfrm>
            <a:off x="3352800" y="381000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88" name="Line 8"/>
          <p:cNvSpPr/>
          <p:nvPr/>
        </p:nvSpPr>
        <p:spPr>
          <a:xfrm>
            <a:off x="2590800" y="3733800"/>
            <a:ext cx="762000" cy="228600"/>
          </a:xfrm>
          <a:prstGeom prst="line">
            <a:avLst/>
          </a:prstGeom>
          <a:ln w="12700" cap="rnd" cmpd="sng">
            <a:solidFill>
              <a:srgbClr val="003366"/>
            </a:solidFill>
            <a:prstDash val="sysDot"/>
            <a:headEnd type="none" w="med" len="med"/>
            <a:tailEnd type="none" w="med" len="med"/>
          </a:ln>
        </p:spPr>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p:nvPr/>
        </p:nvSpPr>
        <p:spPr>
          <a:xfrm>
            <a:off x="1660525" y="722313"/>
            <a:ext cx="184150" cy="366712"/>
          </a:xfrm>
          <a:prstGeom prst="rect">
            <a:avLst/>
          </a:prstGeom>
          <a:noFill/>
          <a:ln w="9525">
            <a:noFill/>
          </a:ln>
        </p:spPr>
        <p:txBody>
          <a:bodyPr wrap="none">
            <a:spAutoFit/>
          </a:bodyPr>
          <a:lstStyle/>
          <a:p>
            <a:pPr lvl="0" eaLnBrk="1" hangingPunct="1"/>
            <a:endParaRPr lang="zh-CN" altLang="zh-CN" dirty="0">
              <a:latin typeface="Arial" panose="020B0604020202020204" pitchFamily="34" charset="0"/>
              <a:ea typeface="宋体" panose="02010600030101010101" pitchFamily="2" charset="-122"/>
            </a:endParaRPr>
          </a:p>
        </p:txBody>
      </p:sp>
      <p:sp>
        <p:nvSpPr>
          <p:cNvPr id="16388" name="Line 25"/>
          <p:cNvSpPr/>
          <p:nvPr/>
        </p:nvSpPr>
        <p:spPr>
          <a:xfrm>
            <a:off x="3081338" y="5314950"/>
            <a:ext cx="4800600" cy="0"/>
          </a:xfrm>
          <a:prstGeom prst="line">
            <a:avLst/>
          </a:prstGeom>
          <a:ln w="28575" cap="rnd" cmpd="sng">
            <a:solidFill>
              <a:schemeClr val="tx1"/>
            </a:solidFill>
            <a:prstDash val="sysDot"/>
            <a:headEnd type="none" w="med" len="med"/>
            <a:tailEnd type="none" w="med" len="med"/>
          </a:ln>
        </p:spPr>
      </p:sp>
      <p:sp>
        <p:nvSpPr>
          <p:cNvPr id="16389" name="Rectangle 26"/>
          <p:cNvSpPr/>
          <p:nvPr/>
        </p:nvSpPr>
        <p:spPr>
          <a:xfrm>
            <a:off x="3276600" y="4724400"/>
            <a:ext cx="5638800" cy="584200"/>
          </a:xfrm>
          <a:prstGeom prst="rect">
            <a:avLst/>
          </a:prstGeom>
          <a:noFill/>
          <a:ln w="9525">
            <a:noFill/>
          </a:ln>
        </p:spPr>
        <p:txBody>
          <a:bodyPr>
            <a:spAutoFit/>
          </a:bodyPr>
          <a:lstStyle/>
          <a:p>
            <a:pPr lvl="0" eaLnBrk="0" hangingPunct="0"/>
            <a:r>
              <a:rPr lang="zh-CN" altLang="en-US" sz="1600" b="1" dirty="0">
                <a:latin typeface="Arial" panose="020B0604020202020204" pitchFamily="34" charset="0"/>
                <a:ea typeface="宋体" panose="02010600030101010101" pitchFamily="2" charset="-122"/>
              </a:rPr>
              <a:t>综合规划提出了水资源保护的任务，已开始重视对长江的保护，但水资源保护规划的深度和广度还不够。</a:t>
            </a:r>
            <a:endParaRPr lang="en-US" altLang="zh-CN" sz="1600" b="1" dirty="0">
              <a:latin typeface="Arial" panose="020B0604020202020204" pitchFamily="34" charset="0"/>
              <a:ea typeface="宋体" panose="02010600030101010101" pitchFamily="2" charset="-122"/>
            </a:endParaRPr>
          </a:p>
        </p:txBody>
      </p:sp>
      <p:sp>
        <p:nvSpPr>
          <p:cNvPr id="16390" name="Line 27"/>
          <p:cNvSpPr/>
          <p:nvPr/>
        </p:nvSpPr>
        <p:spPr>
          <a:xfrm>
            <a:off x="3276600" y="2286000"/>
            <a:ext cx="4800600" cy="0"/>
          </a:xfrm>
          <a:prstGeom prst="line">
            <a:avLst/>
          </a:prstGeom>
          <a:ln w="28575" cap="rnd" cmpd="sng">
            <a:solidFill>
              <a:schemeClr val="tx1"/>
            </a:solidFill>
            <a:prstDash val="sysDot"/>
            <a:headEnd type="none" w="med" len="med"/>
            <a:tailEnd type="none" w="med" len="med"/>
          </a:ln>
        </p:spPr>
      </p:sp>
      <p:sp>
        <p:nvSpPr>
          <p:cNvPr id="16391" name="Rectangle 30"/>
          <p:cNvSpPr/>
          <p:nvPr/>
        </p:nvSpPr>
        <p:spPr>
          <a:xfrm>
            <a:off x="3352800" y="1752600"/>
            <a:ext cx="5410200" cy="584200"/>
          </a:xfrm>
          <a:prstGeom prst="rect">
            <a:avLst/>
          </a:prstGeom>
          <a:noFill/>
          <a:ln w="9525">
            <a:noFill/>
          </a:ln>
        </p:spPr>
        <p:txBody>
          <a:bodyPr>
            <a:spAutoFit/>
          </a:bodyPr>
          <a:lstStyle/>
          <a:p>
            <a:pPr lvl="0" eaLnBrk="0" hangingPunct="0"/>
            <a:r>
              <a:rPr lang="zh-CN" altLang="en-US" sz="1600" b="1" dirty="0">
                <a:latin typeface="Arial" panose="020B0604020202020204" pitchFamily="34" charset="0"/>
                <a:ea typeface="宋体" panose="02010600030101010101" pitchFamily="2" charset="-122"/>
              </a:rPr>
              <a:t>规划任务中增加了城市供水和水资源保护等内容，综合规划由</a:t>
            </a:r>
            <a:r>
              <a:rPr lang="en-US" altLang="zh-CN" sz="1600" b="1" dirty="0">
                <a:latin typeface="Arial" panose="020B0604020202020204" pitchFamily="34" charset="0"/>
                <a:ea typeface="宋体" panose="02010600030101010101" pitchFamily="2" charset="-122"/>
              </a:rPr>
              <a:t>14</a:t>
            </a:r>
            <a:r>
              <a:rPr lang="zh-CN" altLang="en-US" sz="1600" b="1" dirty="0">
                <a:latin typeface="Arial" panose="020B0604020202020204" pitchFamily="34" charset="0"/>
                <a:ea typeface="宋体" panose="02010600030101010101" pitchFamily="2" charset="-122"/>
              </a:rPr>
              <a:t>项任务组成，规划内容上更加充实完善。</a:t>
            </a:r>
            <a:endParaRPr lang="en-US" altLang="zh-CN" sz="1600" b="1" dirty="0">
              <a:latin typeface="Arial" panose="020B0604020202020204" pitchFamily="34" charset="0"/>
              <a:ea typeface="宋体" panose="02010600030101010101" pitchFamily="2" charset="-122"/>
            </a:endParaRPr>
          </a:p>
        </p:txBody>
      </p:sp>
      <p:sp>
        <p:nvSpPr>
          <p:cNvPr id="16392" name="Line 31"/>
          <p:cNvSpPr/>
          <p:nvPr/>
        </p:nvSpPr>
        <p:spPr>
          <a:xfrm>
            <a:off x="3657600" y="3505200"/>
            <a:ext cx="4800600" cy="0"/>
          </a:xfrm>
          <a:prstGeom prst="line">
            <a:avLst/>
          </a:prstGeom>
          <a:ln w="28575" cap="rnd" cmpd="sng">
            <a:solidFill>
              <a:schemeClr val="tx1"/>
            </a:solidFill>
            <a:prstDash val="sysDot"/>
            <a:headEnd type="none" w="med" len="med"/>
            <a:tailEnd type="none" w="med" len="med"/>
          </a:ln>
        </p:spPr>
      </p:sp>
      <p:sp>
        <p:nvSpPr>
          <p:cNvPr id="16393" name="Rectangle 32"/>
          <p:cNvSpPr/>
          <p:nvPr/>
        </p:nvSpPr>
        <p:spPr>
          <a:xfrm>
            <a:off x="3581400" y="2667000"/>
            <a:ext cx="5181600" cy="830263"/>
          </a:xfrm>
          <a:prstGeom prst="rect">
            <a:avLst/>
          </a:prstGeom>
          <a:noFill/>
          <a:ln w="9525">
            <a:noFill/>
          </a:ln>
        </p:spPr>
        <p:txBody>
          <a:bodyPr>
            <a:spAutoFit/>
          </a:bodyPr>
          <a:lstStyle/>
          <a:p>
            <a:pPr lvl="0" eaLnBrk="0" hangingPunct="0"/>
            <a:r>
              <a:rPr lang="zh-CN" altLang="en-US" sz="1600" b="1" dirty="0">
                <a:latin typeface="Arial" panose="020B0604020202020204" pitchFamily="34" charset="0"/>
                <a:ea typeface="宋体" panose="02010600030101010101" pitchFamily="2" charset="-122"/>
              </a:rPr>
              <a:t>将长江中下游防洪除涝、水能开发、干流航运作为</a:t>
            </a:r>
            <a:r>
              <a:rPr lang="en-US" altLang="zh-CN" sz="1600" b="1" dirty="0">
                <a:latin typeface="Arial" panose="020B0604020202020204" pitchFamily="34" charset="0"/>
                <a:ea typeface="宋体" panose="02010600030101010101" pitchFamily="2" charset="-122"/>
              </a:rPr>
              <a:t>3</a:t>
            </a:r>
            <a:r>
              <a:rPr lang="zh-CN" altLang="en-US" sz="1600" b="1" dirty="0">
                <a:latin typeface="Arial" panose="020B0604020202020204" pitchFamily="34" charset="0"/>
                <a:ea typeface="宋体" panose="02010600030101010101" pitchFamily="2" charset="-122"/>
              </a:rPr>
              <a:t>项主要任务，进行了重点规划研究，继续明确了三峡水利枢纽工程在长江流域治理开发中的重要地位和作用。</a:t>
            </a:r>
            <a:endParaRPr lang="en-US" altLang="zh-CN" sz="1600" b="1" dirty="0">
              <a:latin typeface="Arial" panose="020B0604020202020204" pitchFamily="34" charset="0"/>
              <a:ea typeface="宋体" panose="02010600030101010101" pitchFamily="2" charset="-122"/>
            </a:endParaRPr>
          </a:p>
        </p:txBody>
      </p:sp>
      <p:sp>
        <p:nvSpPr>
          <p:cNvPr id="16394" name="Line 35"/>
          <p:cNvSpPr/>
          <p:nvPr/>
        </p:nvSpPr>
        <p:spPr>
          <a:xfrm>
            <a:off x="3657600" y="4495800"/>
            <a:ext cx="4800600" cy="0"/>
          </a:xfrm>
          <a:prstGeom prst="line">
            <a:avLst/>
          </a:prstGeom>
          <a:ln w="28575" cap="rnd" cmpd="sng">
            <a:solidFill>
              <a:schemeClr val="tx1"/>
            </a:solidFill>
            <a:prstDash val="sysDot"/>
            <a:headEnd type="none" w="med" len="med"/>
            <a:tailEnd type="none" w="med" len="med"/>
          </a:ln>
        </p:spPr>
      </p:sp>
      <p:sp>
        <p:nvSpPr>
          <p:cNvPr id="11301" name="Oval 37"/>
          <p:cNvSpPr>
            <a:spLocks noChangeArrowheads="1"/>
          </p:cNvSpPr>
          <p:nvPr/>
        </p:nvSpPr>
        <p:spPr bwMode="ltGray">
          <a:xfrm>
            <a:off x="2971800" y="1752600"/>
            <a:ext cx="314325" cy="330200"/>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2" name="Oval 38"/>
          <p:cNvSpPr>
            <a:spLocks noChangeArrowheads="1"/>
          </p:cNvSpPr>
          <p:nvPr/>
        </p:nvSpPr>
        <p:spPr bwMode="gray">
          <a:xfrm>
            <a:off x="3276600" y="2667000"/>
            <a:ext cx="314325" cy="330200"/>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4" name="Oval 40"/>
          <p:cNvSpPr>
            <a:spLocks noChangeArrowheads="1"/>
          </p:cNvSpPr>
          <p:nvPr/>
        </p:nvSpPr>
        <p:spPr bwMode="ltGray">
          <a:xfrm>
            <a:off x="3276600" y="3657600"/>
            <a:ext cx="304800" cy="304800"/>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5" name="Oval 41"/>
          <p:cNvSpPr>
            <a:spLocks noChangeArrowheads="1"/>
          </p:cNvSpPr>
          <p:nvPr/>
        </p:nvSpPr>
        <p:spPr bwMode="gray">
          <a:xfrm>
            <a:off x="2971800" y="4724400"/>
            <a:ext cx="314325" cy="330200"/>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6399" name="Group 10"/>
          <p:cNvGrpSpPr/>
          <p:nvPr/>
        </p:nvGrpSpPr>
        <p:grpSpPr>
          <a:xfrm>
            <a:off x="152400" y="2438400"/>
            <a:ext cx="2673350" cy="2671763"/>
            <a:chOff x="92" y="1467"/>
            <a:chExt cx="1684" cy="1683"/>
          </a:xfrm>
        </p:grpSpPr>
        <p:sp>
          <p:nvSpPr>
            <p:cNvPr id="22" name="Oval 11"/>
            <p:cNvSpPr>
              <a:spLocks noChangeArrowheads="1"/>
            </p:cNvSpPr>
            <p:nvPr/>
          </p:nvSpPr>
          <p:spPr bwMode="gray">
            <a:xfrm>
              <a:off x="92" y="1467"/>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Oval 12"/>
            <p:cNvSpPr>
              <a:spLocks noChangeArrowheads="1"/>
            </p:cNvSpPr>
            <p:nvPr/>
          </p:nvSpPr>
          <p:spPr bwMode="gray">
            <a:xfrm>
              <a:off x="251" y="1528"/>
              <a:ext cx="1461"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Oval 13"/>
            <p:cNvSpPr>
              <a:spLocks noChangeArrowheads="1"/>
            </p:cNvSpPr>
            <p:nvPr/>
          </p:nvSpPr>
          <p:spPr bwMode="gray">
            <a:xfrm>
              <a:off x="258" y="1536"/>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404" name="Oval 14"/>
            <p:cNvSpPr/>
            <p:nvPr/>
          </p:nvSpPr>
          <p:spPr>
            <a:xfrm>
              <a:off x="323" y="1602"/>
              <a:ext cx="1317" cy="1316"/>
            </a:xfrm>
            <a:prstGeom prst="ellipse">
              <a:avLst/>
            </a:prstGeom>
            <a:solidFill>
              <a:srgbClr val="000000"/>
            </a:solidFill>
            <a:ln w="38100">
              <a:noFill/>
            </a:ln>
          </p:spPr>
          <p:txBody>
            <a:bodyPr anchor="ctr">
              <a:spAutoFit/>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16405" name="Oval 15"/>
            <p:cNvSpPr/>
            <p:nvPr/>
          </p:nvSpPr>
          <p:spPr>
            <a:xfrm>
              <a:off x="344" y="1623"/>
              <a:ext cx="1276" cy="1277"/>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6406" name="Oval 16"/>
            <p:cNvSpPr/>
            <p:nvPr/>
          </p:nvSpPr>
          <p:spPr>
            <a:xfrm>
              <a:off x="360" y="1630"/>
              <a:ext cx="1246" cy="1246"/>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6407" name="Oval 17"/>
            <p:cNvSpPr/>
            <p:nvPr/>
          </p:nvSpPr>
          <p:spPr>
            <a:xfrm>
              <a:off x="374" y="1642"/>
              <a:ext cx="1184" cy="1164"/>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6408" name="Oval 18"/>
            <p:cNvSpPr/>
            <p:nvPr/>
          </p:nvSpPr>
          <p:spPr>
            <a:xfrm>
              <a:off x="443" y="1765"/>
              <a:ext cx="1053" cy="945"/>
            </a:xfrm>
            <a:prstGeom prst="ellipse">
              <a:avLst/>
            </a:prstGeom>
            <a:gradFill rotWithShape="1">
              <a:gsLst>
                <a:gs pos="0">
                  <a:srgbClr val="FFFFFF"/>
                </a:gs>
                <a:gs pos="100000">
                  <a:srgbClr val="D6E1E2">
                    <a:alpha val="37999"/>
                  </a:srgbClr>
                </a:gs>
              </a:gsLst>
              <a:lin ang="5400000" scaled="1"/>
              <a:tileRect/>
            </a:gradFill>
            <a:ln w="9525">
              <a:noFill/>
            </a:ln>
          </p:spPr>
          <p:txBody>
            <a:bodyPr wrap="none" anchor="ctr"/>
            <a:lstStyle/>
            <a:p>
              <a:pPr lvl="0" eaLnBrk="1" hangingPunct="1"/>
              <a:r>
                <a:rPr lang="en-US" altLang="zh-CN" dirty="0">
                  <a:latin typeface="Arial" panose="020B0604020202020204" pitchFamily="34" charset="0"/>
                  <a:ea typeface="宋体" panose="02010600030101010101" pitchFamily="2" charset="-122"/>
                </a:rPr>
                <a:t>1990</a:t>
              </a:r>
              <a:r>
                <a:rPr lang="zh-CN" altLang="en-US" dirty="0">
                  <a:latin typeface="Arial" panose="020B0604020202020204" pitchFamily="34" charset="0"/>
                  <a:ea typeface="宋体" panose="02010600030101010101" pitchFamily="2" charset="-122"/>
                </a:rPr>
                <a:t>年规划</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特点</a:t>
              </a:r>
              <a:endParaRPr lang="zh-CN" altLang="en-US" dirty="0">
                <a:latin typeface="Arial" panose="020B0604020202020204" pitchFamily="34" charset="0"/>
                <a:ea typeface="宋体" panose="02010600030101010101" pitchFamily="2" charset="-122"/>
              </a:endParaRPr>
            </a:p>
          </p:txBody>
        </p:sp>
      </p:grpSp>
      <p:sp>
        <p:nvSpPr>
          <p:cNvPr id="16400" name="矩形 29"/>
          <p:cNvSpPr/>
          <p:nvPr/>
        </p:nvSpPr>
        <p:spPr>
          <a:xfrm>
            <a:off x="3657600" y="3657600"/>
            <a:ext cx="5148263" cy="830263"/>
          </a:xfrm>
          <a:prstGeom prst="rect">
            <a:avLst/>
          </a:prstGeom>
          <a:noFill/>
          <a:ln w="9525">
            <a:noFill/>
          </a:ln>
        </p:spPr>
        <p:txBody>
          <a:bodyPr wrap="none">
            <a:spAutoFit/>
          </a:bodyPr>
          <a:lstStyle/>
          <a:p>
            <a:pPr lvl="0" eaLnBrk="1" hangingPunct="1"/>
            <a:r>
              <a:rPr lang="zh-CN" altLang="en-US" sz="1600" b="1" dirty="0">
                <a:latin typeface="Arial" panose="020B0604020202020204" pitchFamily="34" charset="0"/>
                <a:ea typeface="宋体" panose="02010600030101010101" pitchFamily="2" charset="-122"/>
              </a:rPr>
              <a:t>规划较好地协调了综合规划、干支流规划在开发任务和</a:t>
            </a:r>
            <a:endParaRPr lang="en-US" altLang="zh-CN" sz="1600" b="1" dirty="0">
              <a:latin typeface="Arial" panose="020B0604020202020204" pitchFamily="34" charset="0"/>
              <a:ea typeface="宋体" panose="02010600030101010101" pitchFamily="2" charset="-122"/>
            </a:endParaRPr>
          </a:p>
          <a:p>
            <a:pPr lvl="0" eaLnBrk="1" hangingPunct="1"/>
            <a:r>
              <a:rPr lang="zh-CN" altLang="en-US" sz="1600" b="1" dirty="0">
                <a:latin typeface="Arial" panose="020B0604020202020204" pitchFamily="34" charset="0"/>
                <a:ea typeface="宋体" panose="02010600030101010101" pitchFamily="2" charset="-122"/>
              </a:rPr>
              <a:t>规划方案间的关系，提出了干流和支流在流域防洪规划</a:t>
            </a:r>
            <a:endParaRPr lang="en-US" altLang="zh-CN" sz="1600" b="1" dirty="0">
              <a:latin typeface="Arial" panose="020B0604020202020204" pitchFamily="34" charset="0"/>
              <a:ea typeface="宋体" panose="02010600030101010101" pitchFamily="2" charset="-122"/>
            </a:endParaRPr>
          </a:p>
          <a:p>
            <a:pPr lvl="0" eaLnBrk="1" hangingPunct="1"/>
            <a:r>
              <a:rPr lang="zh-CN" altLang="en-US" sz="1600" b="1" dirty="0">
                <a:latin typeface="Arial" panose="020B0604020202020204" pitchFamily="34" charset="0"/>
                <a:ea typeface="宋体" panose="02010600030101010101" pitchFamily="2" charset="-122"/>
              </a:rPr>
              <a:t>任务中的合理安排意见。</a:t>
            </a:r>
            <a:endParaRPr lang="zh-CN" altLang="en-US" sz="1600"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p:nvPr/>
        </p:nvSpPr>
        <p:spPr>
          <a:xfrm>
            <a:off x="1752600" y="2514600"/>
            <a:ext cx="6864350" cy="827088"/>
          </a:xfrm>
          <a:prstGeom prst="rect">
            <a:avLst/>
          </a:prstGeom>
          <a:solidFill>
            <a:srgbClr val="CCECFF">
              <a:alpha val="50195"/>
            </a:srgbClr>
          </a:solidFill>
          <a:ln w="12700">
            <a:noFill/>
          </a:ln>
        </p:spPr>
        <p:txBody>
          <a:bodyPr wrap="none" anchor="ctr"/>
          <a:lstStyle/>
          <a:p>
            <a:pPr lvl="0" eaLnBrk="1" hangingPunct="1"/>
            <a:r>
              <a:rPr lang="zh-CN" altLang="en-US" sz="2000" dirty="0">
                <a:solidFill>
                  <a:srgbClr val="FF0000"/>
                </a:solidFill>
                <a:latin typeface="Arial" panose="020B0604020202020204" pitchFamily="34" charset="0"/>
                <a:ea typeface="宋体" panose="02010600030101010101" pitchFamily="2" charset="-122"/>
              </a:rPr>
              <a:t>水利部长江委</a:t>
            </a:r>
            <a:endParaRPr lang="zh-CN" altLang="en-US" sz="2000" dirty="0">
              <a:solidFill>
                <a:srgbClr val="FF0000"/>
              </a:solidFill>
              <a:latin typeface="Arial" panose="020B0604020202020204" pitchFamily="34" charset="0"/>
              <a:ea typeface="宋体" panose="02010600030101010101" pitchFamily="2" charset="-122"/>
            </a:endParaRPr>
          </a:p>
        </p:txBody>
      </p:sp>
      <p:sp>
        <p:nvSpPr>
          <p:cNvPr id="17412" name="Rectangle 4"/>
          <p:cNvSpPr/>
          <p:nvPr/>
        </p:nvSpPr>
        <p:spPr>
          <a:xfrm>
            <a:off x="1752600" y="3733800"/>
            <a:ext cx="6781800" cy="614363"/>
          </a:xfrm>
          <a:prstGeom prst="rect">
            <a:avLst/>
          </a:prstGeom>
          <a:solidFill>
            <a:srgbClr val="CCECFF">
              <a:alpha val="50195"/>
            </a:srgbClr>
          </a:solidFill>
          <a:ln w="12700">
            <a:noFill/>
          </a:ln>
        </p:spPr>
        <p:txBody>
          <a:bodyPr wrap="none" anchor="ctr"/>
          <a:lstStyle/>
          <a:p>
            <a:pPr lvl="0" eaLnBrk="1" hangingPunct="1"/>
            <a:r>
              <a:rPr lang="zh-CN" altLang="en-US" dirty="0">
                <a:latin typeface="Arial" panose="020B0604020202020204" pitchFamily="34" charset="0"/>
                <a:ea typeface="宋体" panose="02010600030101010101" pitchFamily="2" charset="-122"/>
              </a:rPr>
              <a:t>长江委、流域内各省（自治区、直辖市）水利厅（局）和有关单位</a:t>
            </a:r>
            <a:endParaRPr lang="zh-CN" altLang="en-US" dirty="0">
              <a:latin typeface="Arial" panose="020B0604020202020204" pitchFamily="34" charset="0"/>
              <a:ea typeface="宋体" panose="02010600030101010101" pitchFamily="2" charset="-122"/>
            </a:endParaRPr>
          </a:p>
        </p:txBody>
      </p:sp>
      <p:sp>
        <p:nvSpPr>
          <p:cNvPr id="17413" name="Rectangle 5"/>
          <p:cNvSpPr/>
          <p:nvPr/>
        </p:nvSpPr>
        <p:spPr>
          <a:xfrm>
            <a:off x="1752600" y="4800600"/>
            <a:ext cx="6864350" cy="762000"/>
          </a:xfrm>
          <a:prstGeom prst="rect">
            <a:avLst/>
          </a:prstGeom>
          <a:solidFill>
            <a:srgbClr val="CCECFF">
              <a:alpha val="50195"/>
            </a:srgbClr>
          </a:solidFill>
          <a:ln w="12700">
            <a:noFill/>
          </a:ln>
        </p:spPr>
        <p:txBody>
          <a:bodyPr wrap="none" anchor="ctr"/>
          <a:lstStyle/>
          <a:p>
            <a:pPr lvl="0" eaLnBrk="1" hangingPunct="1"/>
            <a:r>
              <a:rPr lang="en-US" altLang="zh-CN" dirty="0">
                <a:latin typeface="Arial" panose="020B0604020202020204" pitchFamily="34" charset="0"/>
                <a:ea typeface="宋体" panose="02010600030101010101" pitchFamily="2" charset="-122"/>
              </a:rPr>
              <a:t>2010</a:t>
            </a:r>
            <a:r>
              <a:rPr lang="zh-CN" altLang="en-US" dirty="0">
                <a:latin typeface="Arial" panose="020B0604020202020204" pitchFamily="34" charset="0"/>
                <a:ea typeface="宋体" panose="02010600030101010101" pitchFamily="2" charset="-122"/>
              </a:rPr>
              <a:t>年</a:t>
            </a:r>
            <a:r>
              <a:rPr lang="en-US" altLang="zh-CN" dirty="0">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月水利部审查，征求国务院有关部门和流域内各省（自治</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区、直辖市）人民政府意见后，国务院批准。</a:t>
            </a:r>
            <a:endParaRPr lang="en-US" altLang="zh-CN" dirty="0">
              <a:latin typeface="Arial" panose="020B0604020202020204" pitchFamily="34" charset="0"/>
              <a:ea typeface="宋体" panose="02010600030101010101" pitchFamily="2" charset="-122"/>
            </a:endParaRPr>
          </a:p>
          <a:p>
            <a:pPr lvl="0" eaLnBrk="1" hangingPunct="1"/>
            <a:endParaRPr lang="zh-CN" altLang="en-US" dirty="0">
              <a:latin typeface="Arial" panose="020B0604020202020204" pitchFamily="34" charset="0"/>
              <a:ea typeface="宋体" panose="02010600030101010101" pitchFamily="2" charset="-122"/>
            </a:endParaRPr>
          </a:p>
        </p:txBody>
      </p:sp>
      <p:grpSp>
        <p:nvGrpSpPr>
          <p:cNvPr id="17414" name="Group 12"/>
          <p:cNvGrpSpPr/>
          <p:nvPr/>
        </p:nvGrpSpPr>
        <p:grpSpPr>
          <a:xfrm rot="10082854">
            <a:off x="6127750" y="2644775"/>
            <a:ext cx="1196975" cy="303213"/>
            <a:chOff x="2598" y="1026"/>
            <a:chExt cx="957" cy="242"/>
          </a:xfrm>
        </p:grpSpPr>
        <p:grpSp>
          <p:nvGrpSpPr>
            <p:cNvPr id="17563" name="Group 13"/>
            <p:cNvGrpSpPr/>
            <p:nvPr/>
          </p:nvGrpSpPr>
          <p:grpSpPr>
            <a:xfrm rot="-9970459" flipH="1" flipV="1">
              <a:off x="2598" y="1026"/>
              <a:ext cx="957" cy="242"/>
              <a:chOff x="2532" y="1051"/>
              <a:chExt cx="893" cy="246"/>
            </a:xfrm>
          </p:grpSpPr>
          <p:grpSp>
            <p:nvGrpSpPr>
              <p:cNvPr id="17575" name="Group 14"/>
              <p:cNvGrpSpPr/>
              <p:nvPr/>
            </p:nvGrpSpPr>
            <p:grpSpPr>
              <a:xfrm>
                <a:off x="2532" y="1051"/>
                <a:ext cx="743" cy="185"/>
                <a:chOff x="1565" y="2568"/>
                <a:chExt cx="1118" cy="279"/>
              </a:xfrm>
            </p:grpSpPr>
            <p:sp>
              <p:nvSpPr>
                <p:cNvPr id="17581" name="AutoShape 15"/>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82" name="AutoShape 16"/>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83" name="AutoShape 17"/>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84" name="AutoShape 18"/>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576" name="Group 19"/>
              <p:cNvGrpSpPr/>
              <p:nvPr/>
            </p:nvGrpSpPr>
            <p:grpSpPr>
              <a:xfrm rot="1353540">
                <a:off x="2682" y="1111"/>
                <a:ext cx="743" cy="186"/>
                <a:chOff x="1565" y="2568"/>
                <a:chExt cx="1118" cy="279"/>
              </a:xfrm>
            </p:grpSpPr>
            <p:sp>
              <p:nvSpPr>
                <p:cNvPr id="17577" name="AutoShape 20"/>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78" name="AutoShape 21"/>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79" name="AutoShape 22"/>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80" name="AutoShape 23"/>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7564" name="Group 24"/>
            <p:cNvGrpSpPr/>
            <p:nvPr/>
          </p:nvGrpSpPr>
          <p:grpSpPr>
            <a:xfrm rot="-9970459" flipH="1" flipV="1">
              <a:off x="2688" y="1056"/>
              <a:ext cx="784" cy="198"/>
              <a:chOff x="2532" y="1051"/>
              <a:chExt cx="893" cy="246"/>
            </a:xfrm>
          </p:grpSpPr>
          <p:grpSp>
            <p:nvGrpSpPr>
              <p:cNvPr id="17565" name="Group 25"/>
              <p:cNvGrpSpPr/>
              <p:nvPr/>
            </p:nvGrpSpPr>
            <p:grpSpPr>
              <a:xfrm>
                <a:off x="2532" y="1051"/>
                <a:ext cx="743" cy="185"/>
                <a:chOff x="1565" y="2568"/>
                <a:chExt cx="1118" cy="279"/>
              </a:xfrm>
            </p:grpSpPr>
            <p:sp>
              <p:nvSpPr>
                <p:cNvPr id="17571" name="AutoShape 26"/>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72" name="AutoShape 27"/>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73" name="AutoShape 28"/>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74" name="AutoShape 29"/>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566" name="Group 30"/>
              <p:cNvGrpSpPr/>
              <p:nvPr/>
            </p:nvGrpSpPr>
            <p:grpSpPr>
              <a:xfrm rot="1353540">
                <a:off x="2682" y="1111"/>
                <a:ext cx="743" cy="186"/>
                <a:chOff x="1565" y="2568"/>
                <a:chExt cx="1118" cy="279"/>
              </a:xfrm>
            </p:grpSpPr>
            <p:sp>
              <p:nvSpPr>
                <p:cNvPr id="17567" name="AutoShape 31"/>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68" name="AutoShape 32"/>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69" name="AutoShape 33"/>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70" name="AutoShape 34"/>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17415" name="Group 35"/>
          <p:cNvGrpSpPr/>
          <p:nvPr/>
        </p:nvGrpSpPr>
        <p:grpSpPr>
          <a:xfrm rot="10082854">
            <a:off x="5032375" y="4465638"/>
            <a:ext cx="1198563" cy="303212"/>
            <a:chOff x="2598" y="1026"/>
            <a:chExt cx="957" cy="242"/>
          </a:xfrm>
        </p:grpSpPr>
        <p:grpSp>
          <p:nvGrpSpPr>
            <p:cNvPr id="17541" name="Group 36"/>
            <p:cNvGrpSpPr/>
            <p:nvPr/>
          </p:nvGrpSpPr>
          <p:grpSpPr>
            <a:xfrm rot="-9970459" flipH="1" flipV="1">
              <a:off x="2598" y="1026"/>
              <a:ext cx="957" cy="242"/>
              <a:chOff x="2532" y="1051"/>
              <a:chExt cx="893" cy="246"/>
            </a:xfrm>
          </p:grpSpPr>
          <p:grpSp>
            <p:nvGrpSpPr>
              <p:cNvPr id="17553" name="Group 37"/>
              <p:cNvGrpSpPr/>
              <p:nvPr/>
            </p:nvGrpSpPr>
            <p:grpSpPr>
              <a:xfrm>
                <a:off x="2532" y="1051"/>
                <a:ext cx="743" cy="185"/>
                <a:chOff x="1565" y="2568"/>
                <a:chExt cx="1118" cy="279"/>
              </a:xfrm>
            </p:grpSpPr>
            <p:sp>
              <p:nvSpPr>
                <p:cNvPr id="17559" name="AutoShape 38"/>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60" name="AutoShape 39"/>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61" name="AutoShape 40"/>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62" name="AutoShape 41"/>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554" name="Group 42"/>
              <p:cNvGrpSpPr/>
              <p:nvPr/>
            </p:nvGrpSpPr>
            <p:grpSpPr>
              <a:xfrm rot="1353540">
                <a:off x="2682" y="1111"/>
                <a:ext cx="743" cy="186"/>
                <a:chOff x="1565" y="2568"/>
                <a:chExt cx="1118" cy="279"/>
              </a:xfrm>
            </p:grpSpPr>
            <p:sp>
              <p:nvSpPr>
                <p:cNvPr id="17555" name="AutoShape 43"/>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56" name="AutoShape 44"/>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57" name="AutoShape 45"/>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58" name="AutoShape 46"/>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7542" name="Group 47"/>
            <p:cNvGrpSpPr/>
            <p:nvPr/>
          </p:nvGrpSpPr>
          <p:grpSpPr>
            <a:xfrm rot="-9970459" flipH="1" flipV="1">
              <a:off x="2688" y="1056"/>
              <a:ext cx="784" cy="198"/>
              <a:chOff x="2532" y="1051"/>
              <a:chExt cx="893" cy="246"/>
            </a:xfrm>
          </p:grpSpPr>
          <p:grpSp>
            <p:nvGrpSpPr>
              <p:cNvPr id="17543" name="Group 48"/>
              <p:cNvGrpSpPr/>
              <p:nvPr/>
            </p:nvGrpSpPr>
            <p:grpSpPr>
              <a:xfrm>
                <a:off x="2532" y="1051"/>
                <a:ext cx="743" cy="185"/>
                <a:chOff x="1565" y="2568"/>
                <a:chExt cx="1118" cy="279"/>
              </a:xfrm>
            </p:grpSpPr>
            <p:sp>
              <p:nvSpPr>
                <p:cNvPr id="17549" name="AutoShape 49"/>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50" name="AutoShape 50"/>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51" name="AutoShape 51"/>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52" name="AutoShape 52"/>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544" name="Group 53"/>
              <p:cNvGrpSpPr/>
              <p:nvPr/>
            </p:nvGrpSpPr>
            <p:grpSpPr>
              <a:xfrm rot="1353540">
                <a:off x="2682" y="1111"/>
                <a:ext cx="743" cy="186"/>
                <a:chOff x="1565" y="2568"/>
                <a:chExt cx="1118" cy="279"/>
              </a:xfrm>
            </p:grpSpPr>
            <p:sp>
              <p:nvSpPr>
                <p:cNvPr id="17545" name="AutoShape 54"/>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46" name="AutoShape 55"/>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47" name="AutoShape 56"/>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48" name="AutoShape 57"/>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17416" name="Group 58"/>
          <p:cNvGrpSpPr/>
          <p:nvPr/>
        </p:nvGrpSpPr>
        <p:grpSpPr>
          <a:xfrm rot="10082854">
            <a:off x="7407275" y="4464050"/>
            <a:ext cx="1196975" cy="303213"/>
            <a:chOff x="2598" y="1026"/>
            <a:chExt cx="957" cy="242"/>
          </a:xfrm>
        </p:grpSpPr>
        <p:grpSp>
          <p:nvGrpSpPr>
            <p:cNvPr id="17519" name="Group 59"/>
            <p:cNvGrpSpPr/>
            <p:nvPr/>
          </p:nvGrpSpPr>
          <p:grpSpPr>
            <a:xfrm rot="-9970459" flipH="1" flipV="1">
              <a:off x="2598" y="1026"/>
              <a:ext cx="957" cy="242"/>
              <a:chOff x="2532" y="1051"/>
              <a:chExt cx="893" cy="246"/>
            </a:xfrm>
          </p:grpSpPr>
          <p:grpSp>
            <p:nvGrpSpPr>
              <p:cNvPr id="17531" name="Group 60"/>
              <p:cNvGrpSpPr/>
              <p:nvPr/>
            </p:nvGrpSpPr>
            <p:grpSpPr>
              <a:xfrm>
                <a:off x="2532" y="1051"/>
                <a:ext cx="743" cy="185"/>
                <a:chOff x="1565" y="2568"/>
                <a:chExt cx="1118" cy="279"/>
              </a:xfrm>
            </p:grpSpPr>
            <p:sp>
              <p:nvSpPr>
                <p:cNvPr id="17537" name="AutoShape 61"/>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38" name="AutoShape 62"/>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39" name="AutoShape 63"/>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40" name="AutoShape 64"/>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532" name="Group 65"/>
              <p:cNvGrpSpPr/>
              <p:nvPr/>
            </p:nvGrpSpPr>
            <p:grpSpPr>
              <a:xfrm rot="1353540">
                <a:off x="2682" y="1111"/>
                <a:ext cx="743" cy="186"/>
                <a:chOff x="1565" y="2568"/>
                <a:chExt cx="1118" cy="279"/>
              </a:xfrm>
            </p:grpSpPr>
            <p:sp>
              <p:nvSpPr>
                <p:cNvPr id="17533" name="AutoShape 66"/>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34" name="AutoShape 67"/>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35" name="AutoShape 68"/>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36" name="AutoShape 69"/>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7520" name="Group 70"/>
            <p:cNvGrpSpPr/>
            <p:nvPr/>
          </p:nvGrpSpPr>
          <p:grpSpPr>
            <a:xfrm rot="-9970459" flipH="1" flipV="1">
              <a:off x="2688" y="1056"/>
              <a:ext cx="784" cy="198"/>
              <a:chOff x="2532" y="1051"/>
              <a:chExt cx="893" cy="246"/>
            </a:xfrm>
          </p:grpSpPr>
          <p:grpSp>
            <p:nvGrpSpPr>
              <p:cNvPr id="17521" name="Group 71"/>
              <p:cNvGrpSpPr/>
              <p:nvPr/>
            </p:nvGrpSpPr>
            <p:grpSpPr>
              <a:xfrm>
                <a:off x="2532" y="1051"/>
                <a:ext cx="743" cy="185"/>
                <a:chOff x="1565" y="2568"/>
                <a:chExt cx="1118" cy="279"/>
              </a:xfrm>
            </p:grpSpPr>
            <p:sp>
              <p:nvSpPr>
                <p:cNvPr id="17527" name="AutoShape 72"/>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28" name="AutoShape 73"/>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29" name="AutoShape 74"/>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30" name="AutoShape 75"/>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522" name="Group 76"/>
              <p:cNvGrpSpPr/>
              <p:nvPr/>
            </p:nvGrpSpPr>
            <p:grpSpPr>
              <a:xfrm rot="1353540">
                <a:off x="2682" y="1111"/>
                <a:ext cx="743" cy="186"/>
                <a:chOff x="1565" y="2568"/>
                <a:chExt cx="1118" cy="279"/>
              </a:xfrm>
            </p:grpSpPr>
            <p:sp>
              <p:nvSpPr>
                <p:cNvPr id="17523" name="AutoShape 77"/>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24" name="AutoShape 78"/>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25" name="AutoShape 79"/>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26" name="AutoShape 80"/>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17417" name="Group 81"/>
          <p:cNvGrpSpPr/>
          <p:nvPr/>
        </p:nvGrpSpPr>
        <p:grpSpPr>
          <a:xfrm>
            <a:off x="6675438" y="1809750"/>
            <a:ext cx="1196975" cy="303213"/>
            <a:chOff x="2598" y="1026"/>
            <a:chExt cx="957" cy="242"/>
          </a:xfrm>
        </p:grpSpPr>
        <p:grpSp>
          <p:nvGrpSpPr>
            <p:cNvPr id="17497" name="Group 82"/>
            <p:cNvGrpSpPr/>
            <p:nvPr/>
          </p:nvGrpSpPr>
          <p:grpSpPr>
            <a:xfrm rot="-9970459" flipH="1" flipV="1">
              <a:off x="2598" y="1026"/>
              <a:ext cx="957" cy="242"/>
              <a:chOff x="2532" y="1051"/>
              <a:chExt cx="893" cy="246"/>
            </a:xfrm>
          </p:grpSpPr>
          <p:grpSp>
            <p:nvGrpSpPr>
              <p:cNvPr id="17509" name="Group 83"/>
              <p:cNvGrpSpPr/>
              <p:nvPr/>
            </p:nvGrpSpPr>
            <p:grpSpPr>
              <a:xfrm>
                <a:off x="2532" y="1051"/>
                <a:ext cx="743" cy="185"/>
                <a:chOff x="1565" y="2568"/>
                <a:chExt cx="1118" cy="279"/>
              </a:xfrm>
            </p:grpSpPr>
            <p:sp>
              <p:nvSpPr>
                <p:cNvPr id="17515" name="AutoShape 84"/>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16" name="AutoShape 85"/>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17" name="AutoShape 86"/>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18" name="AutoShape 87"/>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510" name="Group 88"/>
              <p:cNvGrpSpPr/>
              <p:nvPr/>
            </p:nvGrpSpPr>
            <p:grpSpPr>
              <a:xfrm rot="1353540">
                <a:off x="2682" y="1111"/>
                <a:ext cx="743" cy="186"/>
                <a:chOff x="1565" y="2568"/>
                <a:chExt cx="1118" cy="279"/>
              </a:xfrm>
            </p:grpSpPr>
            <p:sp>
              <p:nvSpPr>
                <p:cNvPr id="17511" name="AutoShape 89"/>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12" name="AutoShape 90"/>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13" name="AutoShape 91"/>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14" name="AutoShape 92"/>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7498" name="Group 93"/>
            <p:cNvGrpSpPr/>
            <p:nvPr/>
          </p:nvGrpSpPr>
          <p:grpSpPr>
            <a:xfrm rot="-9970459" flipH="1" flipV="1">
              <a:off x="2688" y="1056"/>
              <a:ext cx="784" cy="198"/>
              <a:chOff x="2532" y="1051"/>
              <a:chExt cx="893" cy="246"/>
            </a:xfrm>
          </p:grpSpPr>
          <p:grpSp>
            <p:nvGrpSpPr>
              <p:cNvPr id="17499" name="Group 94"/>
              <p:cNvGrpSpPr/>
              <p:nvPr/>
            </p:nvGrpSpPr>
            <p:grpSpPr>
              <a:xfrm>
                <a:off x="2532" y="1051"/>
                <a:ext cx="743" cy="185"/>
                <a:chOff x="1565" y="2568"/>
                <a:chExt cx="1118" cy="279"/>
              </a:xfrm>
            </p:grpSpPr>
            <p:sp>
              <p:nvSpPr>
                <p:cNvPr id="17505" name="AutoShape 95"/>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06" name="AutoShape 96"/>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07" name="AutoShape 97"/>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08" name="AutoShape 98"/>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500" name="Group 99"/>
              <p:cNvGrpSpPr/>
              <p:nvPr/>
            </p:nvGrpSpPr>
            <p:grpSpPr>
              <a:xfrm rot="1353540">
                <a:off x="2682" y="1111"/>
                <a:ext cx="743" cy="186"/>
                <a:chOff x="1565" y="2568"/>
                <a:chExt cx="1118" cy="279"/>
              </a:xfrm>
            </p:grpSpPr>
            <p:sp>
              <p:nvSpPr>
                <p:cNvPr id="17501" name="AutoShape 100"/>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02" name="AutoShape 101"/>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03" name="AutoShape 102"/>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504" name="AutoShape 103"/>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17418" name="Group 104"/>
          <p:cNvGrpSpPr/>
          <p:nvPr/>
        </p:nvGrpSpPr>
        <p:grpSpPr>
          <a:xfrm rot="344040">
            <a:off x="8545513" y="3640138"/>
            <a:ext cx="1196975" cy="303212"/>
            <a:chOff x="2598" y="1026"/>
            <a:chExt cx="957" cy="242"/>
          </a:xfrm>
        </p:grpSpPr>
        <p:grpSp>
          <p:nvGrpSpPr>
            <p:cNvPr id="17475" name="Group 105"/>
            <p:cNvGrpSpPr/>
            <p:nvPr/>
          </p:nvGrpSpPr>
          <p:grpSpPr>
            <a:xfrm rot="-9970459" flipH="1" flipV="1">
              <a:off x="2598" y="1026"/>
              <a:ext cx="957" cy="242"/>
              <a:chOff x="2532" y="1051"/>
              <a:chExt cx="893" cy="246"/>
            </a:xfrm>
          </p:grpSpPr>
          <p:grpSp>
            <p:nvGrpSpPr>
              <p:cNvPr id="17487" name="Group 106"/>
              <p:cNvGrpSpPr/>
              <p:nvPr/>
            </p:nvGrpSpPr>
            <p:grpSpPr>
              <a:xfrm>
                <a:off x="2532" y="1051"/>
                <a:ext cx="743" cy="185"/>
                <a:chOff x="1565" y="2568"/>
                <a:chExt cx="1118" cy="279"/>
              </a:xfrm>
            </p:grpSpPr>
            <p:sp>
              <p:nvSpPr>
                <p:cNvPr id="17493" name="AutoShape 107"/>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94" name="AutoShape 108"/>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95" name="AutoShape 109"/>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96" name="AutoShape 110"/>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488" name="Group 111"/>
              <p:cNvGrpSpPr/>
              <p:nvPr/>
            </p:nvGrpSpPr>
            <p:grpSpPr>
              <a:xfrm rot="1353540">
                <a:off x="2682" y="1111"/>
                <a:ext cx="743" cy="186"/>
                <a:chOff x="1565" y="2568"/>
                <a:chExt cx="1118" cy="279"/>
              </a:xfrm>
            </p:grpSpPr>
            <p:sp>
              <p:nvSpPr>
                <p:cNvPr id="17489" name="AutoShape 112"/>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90" name="AutoShape 113"/>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91" name="AutoShape 114"/>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92" name="AutoShape 115"/>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7476" name="Group 116"/>
            <p:cNvGrpSpPr/>
            <p:nvPr/>
          </p:nvGrpSpPr>
          <p:grpSpPr>
            <a:xfrm rot="-9970459" flipH="1" flipV="1">
              <a:off x="2688" y="1056"/>
              <a:ext cx="784" cy="198"/>
              <a:chOff x="2532" y="1051"/>
              <a:chExt cx="893" cy="246"/>
            </a:xfrm>
          </p:grpSpPr>
          <p:grpSp>
            <p:nvGrpSpPr>
              <p:cNvPr id="17477" name="Group 117"/>
              <p:cNvGrpSpPr/>
              <p:nvPr/>
            </p:nvGrpSpPr>
            <p:grpSpPr>
              <a:xfrm>
                <a:off x="2532" y="1051"/>
                <a:ext cx="743" cy="185"/>
                <a:chOff x="1565" y="2568"/>
                <a:chExt cx="1118" cy="279"/>
              </a:xfrm>
            </p:grpSpPr>
            <p:sp>
              <p:nvSpPr>
                <p:cNvPr id="17483" name="AutoShape 118"/>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84" name="AutoShape 119"/>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85" name="AutoShape 120"/>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86" name="AutoShape 121"/>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478" name="Group 122"/>
              <p:cNvGrpSpPr/>
              <p:nvPr/>
            </p:nvGrpSpPr>
            <p:grpSpPr>
              <a:xfrm rot="1353540">
                <a:off x="2682" y="1111"/>
                <a:ext cx="743" cy="186"/>
                <a:chOff x="1565" y="2568"/>
                <a:chExt cx="1118" cy="279"/>
              </a:xfrm>
            </p:grpSpPr>
            <p:sp>
              <p:nvSpPr>
                <p:cNvPr id="17479" name="AutoShape 123"/>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80" name="AutoShape 124"/>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81" name="AutoShape 125"/>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82" name="AutoShape 126"/>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17419" name="Group 127"/>
          <p:cNvGrpSpPr/>
          <p:nvPr/>
        </p:nvGrpSpPr>
        <p:grpSpPr>
          <a:xfrm rot="-232145">
            <a:off x="5551488" y="3617913"/>
            <a:ext cx="1235075" cy="331787"/>
            <a:chOff x="1824" y="2448"/>
            <a:chExt cx="987" cy="266"/>
          </a:xfrm>
        </p:grpSpPr>
        <p:grpSp>
          <p:nvGrpSpPr>
            <p:cNvPr id="17429" name="Group 128"/>
            <p:cNvGrpSpPr/>
            <p:nvPr/>
          </p:nvGrpSpPr>
          <p:grpSpPr>
            <a:xfrm rot="513316">
              <a:off x="1824" y="2448"/>
              <a:ext cx="957" cy="242"/>
              <a:chOff x="2598" y="1026"/>
              <a:chExt cx="957" cy="242"/>
            </a:xfrm>
          </p:grpSpPr>
          <p:grpSp>
            <p:nvGrpSpPr>
              <p:cNvPr id="17453" name="Group 129"/>
              <p:cNvGrpSpPr/>
              <p:nvPr/>
            </p:nvGrpSpPr>
            <p:grpSpPr>
              <a:xfrm rot="-9970459" flipH="1" flipV="1">
                <a:off x="2598" y="1026"/>
                <a:ext cx="957" cy="242"/>
                <a:chOff x="2532" y="1051"/>
                <a:chExt cx="893" cy="246"/>
              </a:xfrm>
            </p:grpSpPr>
            <p:grpSp>
              <p:nvGrpSpPr>
                <p:cNvPr id="17465" name="Group 130"/>
                <p:cNvGrpSpPr/>
                <p:nvPr/>
              </p:nvGrpSpPr>
              <p:grpSpPr>
                <a:xfrm>
                  <a:off x="2532" y="1051"/>
                  <a:ext cx="743" cy="185"/>
                  <a:chOff x="1565" y="2568"/>
                  <a:chExt cx="1118" cy="279"/>
                </a:xfrm>
              </p:grpSpPr>
              <p:sp>
                <p:nvSpPr>
                  <p:cNvPr id="17471" name="AutoShape 131"/>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72" name="AutoShape 132"/>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73" name="AutoShape 133"/>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74" name="AutoShape 134"/>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466" name="Group 135"/>
                <p:cNvGrpSpPr/>
                <p:nvPr/>
              </p:nvGrpSpPr>
              <p:grpSpPr>
                <a:xfrm rot="1353540">
                  <a:off x="2682" y="1111"/>
                  <a:ext cx="743" cy="186"/>
                  <a:chOff x="1565" y="2568"/>
                  <a:chExt cx="1118" cy="279"/>
                </a:xfrm>
              </p:grpSpPr>
              <p:sp>
                <p:nvSpPr>
                  <p:cNvPr id="17467" name="AutoShape 136"/>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68" name="AutoShape 137"/>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69" name="AutoShape 138"/>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70" name="AutoShape 139"/>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7454" name="Group 140"/>
              <p:cNvGrpSpPr/>
              <p:nvPr/>
            </p:nvGrpSpPr>
            <p:grpSpPr>
              <a:xfrm rot="-9970459" flipH="1" flipV="1">
                <a:off x="2688" y="1056"/>
                <a:ext cx="784" cy="198"/>
                <a:chOff x="2532" y="1051"/>
                <a:chExt cx="893" cy="246"/>
              </a:xfrm>
            </p:grpSpPr>
            <p:grpSp>
              <p:nvGrpSpPr>
                <p:cNvPr id="17455" name="Group 141"/>
                <p:cNvGrpSpPr/>
                <p:nvPr/>
              </p:nvGrpSpPr>
              <p:grpSpPr>
                <a:xfrm>
                  <a:off x="2532" y="1051"/>
                  <a:ext cx="743" cy="185"/>
                  <a:chOff x="1565" y="2568"/>
                  <a:chExt cx="1118" cy="279"/>
                </a:xfrm>
              </p:grpSpPr>
              <p:sp>
                <p:nvSpPr>
                  <p:cNvPr id="17461" name="AutoShape 142"/>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62" name="AutoShape 143"/>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63" name="AutoShape 144"/>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64" name="AutoShape 145"/>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456" name="Group 146"/>
                <p:cNvGrpSpPr/>
                <p:nvPr/>
              </p:nvGrpSpPr>
              <p:grpSpPr>
                <a:xfrm rot="1353540">
                  <a:off x="2682" y="1111"/>
                  <a:ext cx="743" cy="186"/>
                  <a:chOff x="1565" y="2568"/>
                  <a:chExt cx="1118" cy="279"/>
                </a:xfrm>
              </p:grpSpPr>
              <p:sp>
                <p:nvSpPr>
                  <p:cNvPr id="17457" name="AutoShape 147"/>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58" name="AutoShape 148"/>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59" name="AutoShape 149"/>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60" name="AutoShape 150"/>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17430" name="Group 151"/>
            <p:cNvGrpSpPr/>
            <p:nvPr/>
          </p:nvGrpSpPr>
          <p:grpSpPr>
            <a:xfrm rot="513316">
              <a:off x="1854" y="2472"/>
              <a:ext cx="957" cy="242"/>
              <a:chOff x="2598" y="1026"/>
              <a:chExt cx="957" cy="242"/>
            </a:xfrm>
          </p:grpSpPr>
          <p:grpSp>
            <p:nvGrpSpPr>
              <p:cNvPr id="17431" name="Group 152"/>
              <p:cNvGrpSpPr/>
              <p:nvPr/>
            </p:nvGrpSpPr>
            <p:grpSpPr>
              <a:xfrm rot="-9970459" flipH="1" flipV="1">
                <a:off x="2598" y="1026"/>
                <a:ext cx="957" cy="242"/>
                <a:chOff x="2532" y="1051"/>
                <a:chExt cx="893" cy="246"/>
              </a:xfrm>
            </p:grpSpPr>
            <p:grpSp>
              <p:nvGrpSpPr>
                <p:cNvPr id="17443" name="Group 153"/>
                <p:cNvGrpSpPr/>
                <p:nvPr/>
              </p:nvGrpSpPr>
              <p:grpSpPr>
                <a:xfrm>
                  <a:off x="2532" y="1051"/>
                  <a:ext cx="743" cy="185"/>
                  <a:chOff x="1565" y="2568"/>
                  <a:chExt cx="1118" cy="279"/>
                </a:xfrm>
              </p:grpSpPr>
              <p:sp>
                <p:nvSpPr>
                  <p:cNvPr id="17449" name="AutoShape 154"/>
                  <p:cNvSpPr/>
                  <p:nvPr/>
                </p:nvSpPr>
                <p:spPr>
                  <a:xfrm rot="5263130">
                    <a:off x="1859"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50" name="AutoShape 155"/>
                  <p:cNvSpPr/>
                  <p:nvPr/>
                </p:nvSpPr>
                <p:spPr>
                  <a:xfrm rot="6078281">
                    <a:off x="1995"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51" name="AutoShape 156"/>
                  <p:cNvSpPr/>
                  <p:nvPr/>
                </p:nvSpPr>
                <p:spPr>
                  <a:xfrm rot="6373927">
                    <a:off x="2071" y="229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52" name="AutoShape 157"/>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444" name="Group 158"/>
                <p:cNvGrpSpPr/>
                <p:nvPr/>
              </p:nvGrpSpPr>
              <p:grpSpPr>
                <a:xfrm rot="1353540">
                  <a:off x="2682" y="1111"/>
                  <a:ext cx="743" cy="186"/>
                  <a:chOff x="1565" y="2568"/>
                  <a:chExt cx="1118" cy="279"/>
                </a:xfrm>
              </p:grpSpPr>
              <p:sp>
                <p:nvSpPr>
                  <p:cNvPr id="17445" name="AutoShape 159"/>
                  <p:cNvSpPr/>
                  <p:nvPr/>
                </p:nvSpPr>
                <p:spPr>
                  <a:xfrm rot="5263130">
                    <a:off x="1859"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46" name="AutoShape 160"/>
                  <p:cNvSpPr/>
                  <p:nvPr/>
                </p:nvSpPr>
                <p:spPr>
                  <a:xfrm rot="6078281">
                    <a:off x="1995"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47" name="AutoShape 161"/>
                  <p:cNvSpPr/>
                  <p:nvPr/>
                </p:nvSpPr>
                <p:spPr>
                  <a:xfrm rot="6373927">
                    <a:off x="2071" y="229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48" name="AutoShape 162"/>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17432" name="Group 163"/>
              <p:cNvGrpSpPr/>
              <p:nvPr/>
            </p:nvGrpSpPr>
            <p:grpSpPr>
              <a:xfrm rot="-9970459" flipH="1" flipV="1">
                <a:off x="2688" y="1056"/>
                <a:ext cx="784" cy="198"/>
                <a:chOff x="2532" y="1051"/>
                <a:chExt cx="893" cy="246"/>
              </a:xfrm>
            </p:grpSpPr>
            <p:grpSp>
              <p:nvGrpSpPr>
                <p:cNvPr id="17433" name="Group 164"/>
                <p:cNvGrpSpPr/>
                <p:nvPr/>
              </p:nvGrpSpPr>
              <p:grpSpPr>
                <a:xfrm>
                  <a:off x="2532" y="1051"/>
                  <a:ext cx="743" cy="185"/>
                  <a:chOff x="1565" y="2568"/>
                  <a:chExt cx="1118" cy="279"/>
                </a:xfrm>
              </p:grpSpPr>
              <p:sp>
                <p:nvSpPr>
                  <p:cNvPr id="17439" name="AutoShape 165"/>
                  <p:cNvSpPr/>
                  <p:nvPr/>
                </p:nvSpPr>
                <p:spPr>
                  <a:xfrm rot="5263130">
                    <a:off x="1859"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40" name="AutoShape 166"/>
                  <p:cNvSpPr/>
                  <p:nvPr/>
                </p:nvSpPr>
                <p:spPr>
                  <a:xfrm rot="6078281">
                    <a:off x="1995"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41" name="AutoShape 167"/>
                  <p:cNvSpPr/>
                  <p:nvPr/>
                </p:nvSpPr>
                <p:spPr>
                  <a:xfrm rot="6373927">
                    <a:off x="2071" y="229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42" name="AutoShape 168"/>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7434" name="Group 169"/>
                <p:cNvGrpSpPr/>
                <p:nvPr/>
              </p:nvGrpSpPr>
              <p:grpSpPr>
                <a:xfrm rot="1353540">
                  <a:off x="2682" y="1111"/>
                  <a:ext cx="743" cy="186"/>
                  <a:chOff x="1565" y="2568"/>
                  <a:chExt cx="1118" cy="279"/>
                </a:xfrm>
              </p:grpSpPr>
              <p:sp>
                <p:nvSpPr>
                  <p:cNvPr id="17435" name="AutoShape 170"/>
                  <p:cNvSpPr/>
                  <p:nvPr/>
                </p:nvSpPr>
                <p:spPr>
                  <a:xfrm rot="5263130">
                    <a:off x="1859"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36" name="AutoShape 171"/>
                  <p:cNvSpPr/>
                  <p:nvPr/>
                </p:nvSpPr>
                <p:spPr>
                  <a:xfrm rot="6078281">
                    <a:off x="1995"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37" name="AutoShape 172"/>
                  <p:cNvSpPr/>
                  <p:nvPr/>
                </p:nvSpPr>
                <p:spPr>
                  <a:xfrm rot="6373927">
                    <a:off x="2071" y="229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38" name="AutoShape 173"/>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sp>
        <p:nvSpPr>
          <p:cNvPr id="17420" name="Rectangle 175"/>
          <p:cNvSpPr/>
          <p:nvPr/>
        </p:nvSpPr>
        <p:spPr>
          <a:xfrm>
            <a:off x="457200" y="3657600"/>
            <a:ext cx="1169988" cy="766763"/>
          </a:xfrm>
          <a:prstGeom prst="rect">
            <a:avLst/>
          </a:prstGeom>
          <a:solidFill>
            <a:schemeClr val="hlink"/>
          </a:solidFill>
          <a:ln w="12700">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21" name="Rectangle 176"/>
          <p:cNvSpPr/>
          <p:nvPr/>
        </p:nvSpPr>
        <p:spPr>
          <a:xfrm>
            <a:off x="457200" y="4800600"/>
            <a:ext cx="1169988" cy="766763"/>
          </a:xfrm>
          <a:prstGeom prst="rect">
            <a:avLst/>
          </a:prstGeom>
          <a:solidFill>
            <a:schemeClr val="folHlink"/>
          </a:solidFill>
          <a:ln w="12700">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7422" name="Rectangle 177"/>
          <p:cNvSpPr/>
          <p:nvPr/>
        </p:nvSpPr>
        <p:spPr>
          <a:xfrm>
            <a:off x="381000" y="3886200"/>
            <a:ext cx="1219200" cy="369888"/>
          </a:xfrm>
          <a:prstGeom prst="rect">
            <a:avLst/>
          </a:prstGeom>
          <a:noFill/>
          <a:ln w="9525">
            <a:noFill/>
          </a:ln>
        </p:spPr>
        <p:txBody>
          <a:bodyPr>
            <a:spAutoFit/>
          </a:bodyPr>
          <a:lstStyle/>
          <a:p>
            <a:pPr lvl="0" algn="ctr" eaLnBrk="1" hangingPunct="1"/>
            <a:r>
              <a:rPr lang="zh-CN" altLang="en-US" b="1" dirty="0">
                <a:solidFill>
                  <a:srgbClr val="FFFFFF"/>
                </a:solidFill>
                <a:latin typeface="Arial" panose="020B0604020202020204" pitchFamily="34" charset="0"/>
                <a:ea typeface="宋体" panose="02010600030101010101" pitchFamily="2" charset="-122"/>
              </a:rPr>
              <a:t>参加单位</a:t>
            </a:r>
            <a:endParaRPr lang="en-US" altLang="zh-CN" b="1" dirty="0">
              <a:solidFill>
                <a:srgbClr val="FFFFFF"/>
              </a:solidFill>
              <a:latin typeface="Arial" panose="020B0604020202020204" pitchFamily="34" charset="0"/>
              <a:ea typeface="宋体" panose="02010600030101010101" pitchFamily="2" charset="-122"/>
            </a:endParaRPr>
          </a:p>
        </p:txBody>
      </p:sp>
      <p:sp>
        <p:nvSpPr>
          <p:cNvPr id="17423" name="Rectangle 178"/>
          <p:cNvSpPr/>
          <p:nvPr/>
        </p:nvSpPr>
        <p:spPr>
          <a:xfrm>
            <a:off x="457200" y="5029200"/>
            <a:ext cx="1114425" cy="369888"/>
          </a:xfrm>
          <a:prstGeom prst="rect">
            <a:avLst/>
          </a:prstGeom>
          <a:noFill/>
          <a:ln w="9525">
            <a:noFill/>
          </a:ln>
        </p:spPr>
        <p:txBody>
          <a:bodyPr wrap="none">
            <a:spAutoFit/>
          </a:bodyPr>
          <a:lstStyle/>
          <a:p>
            <a:pPr lvl="0" algn="ctr" eaLnBrk="1" hangingPunct="1"/>
            <a:r>
              <a:rPr lang="zh-CN" altLang="en-US" b="1" dirty="0">
                <a:solidFill>
                  <a:srgbClr val="FFFFFF"/>
                </a:solidFill>
                <a:latin typeface="Arial" panose="020B0604020202020204" pitchFamily="34" charset="0"/>
                <a:ea typeface="宋体" panose="02010600030101010101" pitchFamily="2" charset="-122"/>
              </a:rPr>
              <a:t>规划审批</a:t>
            </a:r>
            <a:endParaRPr lang="en-US" altLang="zh-CN" b="1" dirty="0">
              <a:solidFill>
                <a:srgbClr val="FFFFFF"/>
              </a:solidFill>
              <a:latin typeface="Arial" panose="020B0604020202020204" pitchFamily="34" charset="0"/>
              <a:ea typeface="宋体" panose="02010600030101010101" pitchFamily="2" charset="-122"/>
            </a:endParaRPr>
          </a:p>
        </p:txBody>
      </p:sp>
      <p:sp>
        <p:nvSpPr>
          <p:cNvPr id="17424" name="Rectangle 179"/>
          <p:cNvSpPr/>
          <p:nvPr/>
        </p:nvSpPr>
        <p:spPr>
          <a:xfrm>
            <a:off x="381000" y="5486400"/>
            <a:ext cx="1114425" cy="369888"/>
          </a:xfrm>
          <a:prstGeom prst="rect">
            <a:avLst/>
          </a:prstGeom>
          <a:noFill/>
          <a:ln w="9525">
            <a:noFill/>
          </a:ln>
        </p:spPr>
        <p:txBody>
          <a:bodyPr wrap="none">
            <a:spAutoFit/>
          </a:bodyPr>
          <a:lstStyle/>
          <a:p>
            <a:pPr lvl="0" algn="ctr" eaLnBrk="1" hangingPunct="1"/>
            <a:r>
              <a:rPr lang="zh-CN" altLang="en-US" b="1" dirty="0">
                <a:solidFill>
                  <a:srgbClr val="FFFFFF"/>
                </a:solidFill>
                <a:latin typeface="Arial" panose="020B0604020202020204" pitchFamily="34" charset="0"/>
                <a:ea typeface="宋体" panose="02010600030101010101" pitchFamily="2" charset="-122"/>
              </a:rPr>
              <a:t>审批单位</a:t>
            </a:r>
            <a:endParaRPr lang="en-US" altLang="zh-CN" b="1" dirty="0">
              <a:solidFill>
                <a:srgbClr val="FFFFFF"/>
              </a:solidFill>
              <a:latin typeface="Arial" panose="020B0604020202020204" pitchFamily="34" charset="0"/>
              <a:ea typeface="宋体" panose="02010600030101010101" pitchFamily="2" charset="-122"/>
            </a:endParaRPr>
          </a:p>
        </p:txBody>
      </p:sp>
      <p:sp>
        <p:nvSpPr>
          <p:cNvPr id="17425" name="Rectangle 182"/>
          <p:cNvSpPr/>
          <p:nvPr/>
        </p:nvSpPr>
        <p:spPr>
          <a:xfrm>
            <a:off x="1601788" y="3910013"/>
            <a:ext cx="6551612" cy="307975"/>
          </a:xfrm>
          <a:prstGeom prst="rect">
            <a:avLst/>
          </a:prstGeom>
          <a:noFill/>
          <a:ln w="9525">
            <a:noFill/>
          </a:ln>
        </p:spPr>
        <p:txBody>
          <a:bodyPr>
            <a:spAutoFit/>
          </a:bodyPr>
          <a:lstStyle/>
          <a:p>
            <a:pPr lvl="0" eaLnBrk="1" hangingPunct="1"/>
            <a:r>
              <a:rPr lang="en-US" altLang="zh-CN" sz="1400" b="1" dirty="0">
                <a:latin typeface="Arial" panose="020B0604020202020204" pitchFamily="34" charset="0"/>
                <a:ea typeface="宋体" panose="02010600030101010101" pitchFamily="2" charset="-122"/>
              </a:rPr>
              <a:t>.</a:t>
            </a:r>
            <a:endParaRPr lang="en-US" altLang="zh-CN" sz="1400" b="1" dirty="0">
              <a:latin typeface="Arial" panose="020B0604020202020204" pitchFamily="34" charset="0"/>
              <a:ea typeface="宋体" panose="02010600030101010101" pitchFamily="2" charset="-122"/>
            </a:endParaRPr>
          </a:p>
        </p:txBody>
      </p:sp>
      <p:sp>
        <p:nvSpPr>
          <p:cNvPr id="194" name="Rectangle 175"/>
          <p:cNvSpPr>
            <a:spLocks noChangeArrowheads="1"/>
          </p:cNvSpPr>
          <p:nvPr/>
        </p:nvSpPr>
        <p:spPr bwMode="gray">
          <a:xfrm>
            <a:off x="457200" y="2514600"/>
            <a:ext cx="1169988" cy="842963"/>
          </a:xfrm>
          <a:prstGeom prst="rect">
            <a:avLst/>
          </a:prstGeom>
          <a:solidFill>
            <a:schemeClr val="accent2">
              <a:lumMod val="40000"/>
              <a:lumOff val="60000"/>
            </a:schemeClr>
          </a:solidFill>
          <a:ln w="12700" algn="ctr">
            <a:noFill/>
            <a:prstDash val="dash"/>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accent2">
                  <a:lumMod val="40000"/>
                  <a:lumOff val="60000"/>
                </a:schemeClr>
              </a:solidFill>
              <a:effectLst/>
              <a:uLnTx/>
              <a:uFillTx/>
              <a:latin typeface="Arial" panose="020B0604020202020204" pitchFamily="34" charset="0"/>
              <a:ea typeface="宋体" panose="02010600030101010101" pitchFamily="2" charset="-122"/>
              <a:cs typeface="+mn-cs"/>
            </a:endParaRPr>
          </a:p>
        </p:txBody>
      </p:sp>
      <p:sp>
        <p:nvSpPr>
          <p:cNvPr id="195" name="Rectangle 178"/>
          <p:cNvSpPr>
            <a:spLocks noChangeArrowheads="1"/>
          </p:cNvSpPr>
          <p:nvPr/>
        </p:nvSpPr>
        <p:spPr bwMode="white">
          <a:xfrm>
            <a:off x="457200" y="2819400"/>
            <a:ext cx="1114425" cy="369888"/>
          </a:xfrm>
          <a:prstGeom prst="rect">
            <a:avLst/>
          </a:prstGeom>
          <a:solidFill>
            <a:schemeClr val="accent2">
              <a:lumMod val="40000"/>
              <a:lumOff val="60000"/>
            </a:schemeClr>
          </a:solidFill>
          <a:ln w="9525" algn="ctr">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组织单位</a:t>
            </a:r>
            <a:endParaRPr kumimoji="0" lang="en-US" altLang="zh-CN" sz="18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9226" name="Rectangle 10"/>
          <p:cNvSpPr>
            <a:spLocks noGrp="1"/>
          </p:cNvSpPr>
          <p:nvPr>
            <p:ph type="title"/>
          </p:nvPr>
        </p:nvSpPr>
        <p:spPr/>
        <p:txBody>
          <a:bodyPr vert="horz" wrap="square" lIns="91440" tIns="45720" rIns="91440" bIns="45720" anchor="ctr"/>
          <a:p>
            <a:pPr eaLnBrk="1" hangingPunct="1"/>
            <a:r>
              <a:rPr lang="en-US" altLang="zh-CN" sz="4300" dirty="0">
                <a:ea typeface="宋体" panose="02010600030101010101" pitchFamily="2" charset="-122"/>
              </a:rPr>
              <a:t>2012</a:t>
            </a:r>
            <a:r>
              <a:rPr lang="zh-CN" altLang="en-US" sz="4300" dirty="0">
                <a:ea typeface="宋体" panose="02010600030101010101" pitchFamily="2" charset="-122"/>
              </a:rPr>
              <a:t>年规划</a:t>
            </a:r>
            <a:endParaRPr lang="en-US" altLang="zh-CN" sz="43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3"/>
          <p:cNvSpPr/>
          <p:nvPr/>
        </p:nvSpPr>
        <p:spPr>
          <a:xfrm>
            <a:off x="5486400" y="3048000"/>
            <a:ext cx="2971800" cy="28956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lstStyle/>
          <a:p>
            <a:pPr lvl="0" algn="ctr" eaLnBrk="0" hangingPunct="0"/>
            <a:endParaRPr lang="zh-CN" altLang="zh-CN" dirty="0">
              <a:latin typeface="Verdana" panose="020B0604030504040204" pitchFamily="34" charset="0"/>
              <a:ea typeface="宋体" panose="02010600030101010101" pitchFamily="2" charset="-122"/>
            </a:endParaRPr>
          </a:p>
        </p:txBody>
      </p:sp>
      <p:sp>
        <p:nvSpPr>
          <p:cNvPr id="18437" name="AutoShape 5"/>
          <p:cNvSpPr/>
          <p:nvPr/>
        </p:nvSpPr>
        <p:spPr>
          <a:xfrm>
            <a:off x="1143000" y="3171825"/>
            <a:ext cx="2286000" cy="2847975"/>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lstStyle/>
          <a:p>
            <a:pPr lvl="0" algn="ctr" eaLnBrk="0" hangingPunct="0"/>
            <a:endParaRPr lang="zh-CN" altLang="zh-CN" dirty="0">
              <a:latin typeface="Verdana" panose="020B0604030504040204" pitchFamily="34" charset="0"/>
              <a:ea typeface="宋体" panose="02010600030101010101" pitchFamily="2" charset="-122"/>
            </a:endParaRPr>
          </a:p>
        </p:txBody>
      </p:sp>
      <p:sp>
        <p:nvSpPr>
          <p:cNvPr id="18438" name="Text Box 6"/>
          <p:cNvSpPr txBox="1"/>
          <p:nvPr/>
        </p:nvSpPr>
        <p:spPr>
          <a:xfrm>
            <a:off x="1238250" y="3371850"/>
            <a:ext cx="2190750" cy="2586038"/>
          </a:xfrm>
          <a:prstGeom prst="rect">
            <a:avLst/>
          </a:prstGeom>
          <a:noFill/>
          <a:ln w="9525">
            <a:noFill/>
          </a:ln>
        </p:spPr>
        <p:txBody>
          <a:bodyPr>
            <a:spAutoFit/>
          </a:bodyPr>
          <a:lstStyle/>
          <a:p>
            <a:pPr lvl="0" eaLnBrk="0" hangingPunct="0"/>
            <a:r>
              <a:rPr lang="zh-CN" altLang="en-US" b="1" dirty="0">
                <a:latin typeface="Arial" panose="020B0604020202020204" pitchFamily="34" charset="0"/>
                <a:ea typeface="宋体" panose="02010600030101010101" pitchFamily="2" charset="-122"/>
              </a:rPr>
              <a:t>指导思想：</a:t>
            </a:r>
            <a:endParaRPr lang="en-US" altLang="zh-CN" b="1" dirty="0">
              <a:latin typeface="Arial" panose="020B0604020202020204" pitchFamily="34" charset="0"/>
              <a:ea typeface="宋体" panose="02010600030101010101" pitchFamily="2" charset="-122"/>
            </a:endParaRPr>
          </a:p>
          <a:p>
            <a:pPr lvl="0" eaLnBrk="0" hangingPunct="0"/>
            <a:r>
              <a:rPr lang="zh-CN" altLang="en-US" b="1" dirty="0">
                <a:latin typeface="Arial" panose="020B0604020202020204" pitchFamily="34" charset="0"/>
                <a:ea typeface="宋体" panose="02010600030101010101" pitchFamily="2" charset="-122"/>
              </a:rPr>
              <a:t>以科学发展观为统领、以可持续发展水利为指导、以“维护健康长江，促进人水和谐”为基本宗旨的新时期治江思路，作为规划工作的主线。</a:t>
            </a:r>
            <a:endParaRPr lang="en-US" altLang="zh-CN" b="1" dirty="0">
              <a:latin typeface="Arial" panose="020B0604020202020204" pitchFamily="34" charset="0"/>
              <a:ea typeface="宋体" panose="02010600030101010101" pitchFamily="2" charset="-122"/>
            </a:endParaRPr>
          </a:p>
        </p:txBody>
      </p:sp>
      <p:sp>
        <p:nvSpPr>
          <p:cNvPr id="81927" name="Freeform 7"/>
          <p:cNvSpPr/>
          <p:nvPr/>
        </p:nvSpPr>
        <p:spPr bwMode="gray">
          <a:xfrm>
            <a:off x="3429000" y="2971800"/>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40" name="AutoShape 8"/>
          <p:cNvSpPr>
            <a:spLocks noChangeAspect="1" noTextEdit="1"/>
          </p:cNvSpPr>
          <p:nvPr/>
        </p:nvSpPr>
        <p:spPr>
          <a:xfrm flipH="1">
            <a:off x="4800600" y="3048000"/>
            <a:ext cx="909638" cy="1244600"/>
          </a:xfrm>
          <a:prstGeom prst="rect">
            <a:avLst/>
          </a:prstGeom>
          <a:noFill/>
          <a:ln w="9525">
            <a:noFill/>
          </a:ln>
        </p:spPr>
        <p:txBody>
          <a:bodyPr/>
          <a:lstStyle/>
          <a:p>
            <a:endParaRPr lang="zh-CN" altLang="en-US"/>
          </a:p>
        </p:txBody>
      </p:sp>
      <p:sp>
        <p:nvSpPr>
          <p:cNvPr id="81929" name="Freeform 9"/>
          <p:cNvSpPr/>
          <p:nvPr/>
        </p:nvSpPr>
        <p:spPr bwMode="gray">
          <a:xfrm flipH="1">
            <a:off x="4495800" y="2895600"/>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8442" name="Group 10"/>
          <p:cNvGrpSpPr/>
          <p:nvPr/>
        </p:nvGrpSpPr>
        <p:grpSpPr>
          <a:xfrm>
            <a:off x="3139440" y="1353185"/>
            <a:ext cx="2998788" cy="1601788"/>
            <a:chOff x="1997" y="1314"/>
            <a:chExt cx="1889" cy="1009"/>
          </a:xfrm>
        </p:grpSpPr>
        <p:grpSp>
          <p:nvGrpSpPr>
            <p:cNvPr id="18445" name="Group 11"/>
            <p:cNvGrpSpPr/>
            <p:nvPr/>
          </p:nvGrpSpPr>
          <p:grpSpPr>
            <a:xfrm>
              <a:off x="1997" y="1404"/>
              <a:ext cx="1889" cy="919"/>
              <a:chOff x="1973" y="1027"/>
              <a:chExt cx="1926" cy="937"/>
            </a:xfrm>
          </p:grpSpPr>
          <p:sp>
            <p:nvSpPr>
              <p:cNvPr id="8193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3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8193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3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3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3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8443" name="Text Box 18"/>
          <p:cNvSpPr txBox="1"/>
          <p:nvPr/>
        </p:nvSpPr>
        <p:spPr>
          <a:xfrm>
            <a:off x="3429000" y="1905000"/>
            <a:ext cx="2378075" cy="307975"/>
          </a:xfrm>
          <a:prstGeom prst="rect">
            <a:avLst/>
          </a:prstGeom>
          <a:noFill/>
          <a:ln w="9525">
            <a:noFill/>
          </a:ln>
        </p:spPr>
        <p:txBody>
          <a:bodyPr wrap="none">
            <a:spAutoFit/>
          </a:bodyPr>
          <a:lstStyle/>
          <a:p>
            <a:pPr lvl="0" algn="ctr" eaLnBrk="0" hangingPunct="0"/>
            <a:r>
              <a:rPr lang="en-US" altLang="zh-CN" sz="1400" dirty="0">
                <a:solidFill>
                  <a:srgbClr val="000000"/>
                </a:solidFill>
                <a:latin typeface="Arial" panose="020B0604020202020204" pitchFamily="34" charset="0"/>
                <a:ea typeface="宋体" panose="02010600030101010101" pitchFamily="2" charset="-122"/>
              </a:rPr>
              <a:t>2012</a:t>
            </a:r>
            <a:r>
              <a:rPr lang="zh-CN" altLang="en-US" sz="1400" dirty="0">
                <a:solidFill>
                  <a:srgbClr val="000000"/>
                </a:solidFill>
                <a:latin typeface="Arial" panose="020B0604020202020204" pitchFamily="34" charset="0"/>
                <a:ea typeface="宋体" panose="02010600030101010101" pitchFamily="2" charset="-122"/>
              </a:rPr>
              <a:t>年规划指导思想与原则</a:t>
            </a:r>
            <a:endParaRPr lang="en-US" altLang="zh-CN" sz="1400" dirty="0">
              <a:solidFill>
                <a:srgbClr val="000000"/>
              </a:solidFill>
              <a:latin typeface="Arial" panose="020B0604020202020204" pitchFamily="34" charset="0"/>
              <a:ea typeface="宋体" panose="02010600030101010101" pitchFamily="2" charset="-122"/>
            </a:endParaRPr>
          </a:p>
        </p:txBody>
      </p:sp>
      <p:sp>
        <p:nvSpPr>
          <p:cNvPr id="18444" name="矩形 19"/>
          <p:cNvSpPr/>
          <p:nvPr/>
        </p:nvSpPr>
        <p:spPr>
          <a:xfrm>
            <a:off x="5562600" y="3200400"/>
            <a:ext cx="2895600" cy="2586038"/>
          </a:xfrm>
          <a:prstGeom prst="rect">
            <a:avLst/>
          </a:prstGeom>
          <a:noFill/>
          <a:ln w="9525">
            <a:noFill/>
          </a:ln>
        </p:spPr>
        <p:txBody>
          <a:bodyPr>
            <a:spAutoFit/>
          </a:bodyPr>
          <a:lstStyle/>
          <a:p>
            <a:pPr lvl="0" eaLnBrk="1" hangingPunct="1"/>
            <a:r>
              <a:rPr lang="zh-CN" altLang="en-US" b="1" dirty="0">
                <a:latin typeface="Arial" panose="020B0604020202020204" pitchFamily="34" charset="0"/>
                <a:ea typeface="宋体" panose="02010600030101010101" pitchFamily="2" charset="-122"/>
              </a:rPr>
              <a:t>以人为本，坚持民生优先；水利与经济社会协调发展；在保护中促进开发，在开发中落实保护；统筹兼顾，综合治理；全面节约，有效保护，实行最严格的水资源管理制度；因地制宜，远近结合；严格管理，统一调度。</a:t>
            </a:r>
            <a:endParaRPr lang="zh-CN" altLang="en-US"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6"/>
          <p:cNvGrpSpPr/>
          <p:nvPr/>
        </p:nvGrpSpPr>
        <p:grpSpPr>
          <a:xfrm>
            <a:off x="762000" y="3352800"/>
            <a:ext cx="2295525" cy="1365250"/>
            <a:chOff x="471" y="272"/>
            <a:chExt cx="1161" cy="1539"/>
          </a:xfrm>
        </p:grpSpPr>
        <p:sp>
          <p:nvSpPr>
            <p:cNvPr id="19473" name="Oval 7"/>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1512" name="AutoShape 8"/>
            <p:cNvSpPr>
              <a:spLocks noChangeArrowheads="1"/>
            </p:cNvSpPr>
            <p:nvPr/>
          </p:nvSpPr>
          <p:spPr bwMode="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9460" name="Group 9"/>
          <p:cNvGrpSpPr/>
          <p:nvPr/>
        </p:nvGrpSpPr>
        <p:grpSpPr>
          <a:xfrm>
            <a:off x="838200" y="1371600"/>
            <a:ext cx="2295525" cy="1365250"/>
            <a:chOff x="471" y="272"/>
            <a:chExt cx="1161" cy="1539"/>
          </a:xfrm>
        </p:grpSpPr>
        <p:sp>
          <p:nvSpPr>
            <p:cNvPr id="19470" name="Oval 10"/>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1515" name="AutoShape 1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AutoShape 11"/>
            <p:cNvSpPr>
              <a:spLocks noChangeArrowheads="1"/>
            </p:cNvSpPr>
            <p:nvPr/>
          </p:nvSpPr>
          <p:spPr bwMode="ltGray">
            <a:xfrm>
              <a:off x="471"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9461" name="AutoShape 12"/>
          <p:cNvSpPr/>
          <p:nvPr/>
        </p:nvSpPr>
        <p:spPr>
          <a:xfrm>
            <a:off x="3352800" y="1447800"/>
            <a:ext cx="4722813" cy="1676400"/>
          </a:xfrm>
          <a:prstGeom prst="roundRect">
            <a:avLst>
              <a:gd name="adj" fmla="val 11505"/>
            </a:avLst>
          </a:prstGeom>
          <a:gradFill rotWithShape="1">
            <a:gsLst>
              <a:gs pos="0">
                <a:schemeClr val="accent2"/>
              </a:gs>
              <a:gs pos="100000">
                <a:schemeClr val="bg1"/>
              </a:gs>
            </a:gsLst>
            <a:lin ang="0" scaled="1"/>
            <a:tileRect/>
          </a:gradFill>
          <a:ln w="6350">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9462" name="Text Box 13"/>
          <p:cNvSpPr txBox="1"/>
          <p:nvPr/>
        </p:nvSpPr>
        <p:spPr>
          <a:xfrm>
            <a:off x="914400" y="1981200"/>
            <a:ext cx="2128838" cy="400050"/>
          </a:xfrm>
          <a:prstGeom prst="rect">
            <a:avLst/>
          </a:prstGeom>
          <a:noFill/>
          <a:ln w="9525">
            <a:noFill/>
          </a:ln>
        </p:spPr>
        <p:txBody>
          <a:bodyPr>
            <a:spAutoFit/>
          </a:bodyPr>
          <a:lstStyle/>
          <a:p>
            <a:pPr lvl="0" algn="ctr" eaLnBrk="1" hangingPunct="1">
              <a:spcBef>
                <a:spcPct val="50000"/>
              </a:spcBef>
            </a:pPr>
            <a:r>
              <a:rPr lang="zh-CN" altLang="en-US" sz="2000" b="1" dirty="0">
                <a:solidFill>
                  <a:schemeClr val="bg1"/>
                </a:solidFill>
                <a:latin typeface="Arial" panose="020B0604020202020204" pitchFamily="34" charset="0"/>
                <a:ea typeface="宋体" panose="02010600030101010101" pitchFamily="2" charset="-122"/>
              </a:rPr>
              <a:t>规划任务</a:t>
            </a:r>
            <a:endParaRPr lang="en-US" altLang="zh-CN" sz="2000" b="1" dirty="0">
              <a:solidFill>
                <a:schemeClr val="bg1"/>
              </a:solidFill>
              <a:latin typeface="Arial" panose="020B0604020202020204" pitchFamily="34" charset="0"/>
              <a:ea typeface="宋体" panose="02010600030101010101" pitchFamily="2" charset="-122"/>
            </a:endParaRPr>
          </a:p>
        </p:txBody>
      </p:sp>
      <p:sp>
        <p:nvSpPr>
          <p:cNvPr id="19463" name="Text Box 15"/>
          <p:cNvSpPr txBox="1"/>
          <p:nvPr/>
        </p:nvSpPr>
        <p:spPr>
          <a:xfrm>
            <a:off x="914400" y="3962400"/>
            <a:ext cx="2128838" cy="400050"/>
          </a:xfrm>
          <a:prstGeom prst="rect">
            <a:avLst/>
          </a:prstGeom>
          <a:noFill/>
          <a:ln w="9525">
            <a:noFill/>
          </a:ln>
        </p:spPr>
        <p:txBody>
          <a:bodyPr>
            <a:spAutoFit/>
          </a:bodyPr>
          <a:lstStyle/>
          <a:p>
            <a:pPr lvl="0" algn="ctr" eaLnBrk="1" hangingPunct="1">
              <a:spcBef>
                <a:spcPct val="50000"/>
              </a:spcBef>
            </a:pPr>
            <a:r>
              <a:rPr lang="en-US" altLang="zh-CN" sz="2000" b="1" dirty="0">
                <a:solidFill>
                  <a:srgbClr val="FFFFFF"/>
                </a:solidFill>
                <a:latin typeface="Arial" panose="020B0604020202020204" pitchFamily="34" charset="0"/>
                <a:ea typeface="宋体" panose="02010600030101010101" pitchFamily="2" charset="-122"/>
              </a:rPr>
              <a:t>  </a:t>
            </a:r>
            <a:r>
              <a:rPr lang="zh-CN" altLang="en-US" sz="2000" b="1" dirty="0">
                <a:solidFill>
                  <a:srgbClr val="FFFFFF"/>
                </a:solidFill>
                <a:latin typeface="Arial" panose="020B0604020202020204" pitchFamily="34" charset="0"/>
                <a:ea typeface="宋体" panose="02010600030101010101" pitchFamily="2" charset="-122"/>
              </a:rPr>
              <a:t>规划布局</a:t>
            </a:r>
            <a:endParaRPr lang="en-US" altLang="zh-CN" sz="2000" b="1" dirty="0">
              <a:solidFill>
                <a:srgbClr val="FFFFFF"/>
              </a:solidFill>
              <a:latin typeface="Arial" panose="020B0604020202020204" pitchFamily="34" charset="0"/>
              <a:ea typeface="宋体" panose="02010600030101010101" pitchFamily="2" charset="-122"/>
            </a:endParaRPr>
          </a:p>
        </p:txBody>
      </p:sp>
      <p:sp>
        <p:nvSpPr>
          <p:cNvPr id="19464" name="Text Box 16"/>
          <p:cNvSpPr txBox="1"/>
          <p:nvPr/>
        </p:nvSpPr>
        <p:spPr>
          <a:xfrm>
            <a:off x="1149350" y="5413375"/>
            <a:ext cx="2128838" cy="396875"/>
          </a:xfrm>
          <a:prstGeom prst="rect">
            <a:avLst/>
          </a:prstGeom>
          <a:noFill/>
          <a:ln w="9525">
            <a:noFill/>
          </a:ln>
        </p:spPr>
        <p:txBody>
          <a:bodyPr>
            <a:spAutoFit/>
          </a:bodyPr>
          <a:lstStyle/>
          <a:p>
            <a:pPr lvl="0" algn="ctr" eaLnBrk="1" hangingPunct="1">
              <a:spcBef>
                <a:spcPct val="50000"/>
              </a:spcBef>
            </a:pPr>
            <a:r>
              <a:rPr lang="en-US" altLang="zh-CN" sz="2000" b="1" dirty="0">
                <a:solidFill>
                  <a:srgbClr val="FFFFFF"/>
                </a:solidFill>
                <a:latin typeface="Arial" panose="020B0604020202020204" pitchFamily="34" charset="0"/>
                <a:ea typeface="宋体" panose="02010600030101010101" pitchFamily="2" charset="-122"/>
              </a:rPr>
              <a:t>  Content Title</a:t>
            </a:r>
            <a:endParaRPr lang="en-US" altLang="zh-CN" sz="2000" b="1" dirty="0">
              <a:solidFill>
                <a:srgbClr val="FFFFFF"/>
              </a:solidFill>
              <a:latin typeface="Arial" panose="020B0604020202020204" pitchFamily="34" charset="0"/>
              <a:ea typeface="宋体" panose="02010600030101010101" pitchFamily="2" charset="-122"/>
            </a:endParaRPr>
          </a:p>
        </p:txBody>
      </p:sp>
      <p:sp>
        <p:nvSpPr>
          <p:cNvPr id="19465" name="AutoShape 17"/>
          <p:cNvSpPr/>
          <p:nvPr/>
        </p:nvSpPr>
        <p:spPr>
          <a:xfrm>
            <a:off x="3276600" y="3429000"/>
            <a:ext cx="5867400" cy="1905000"/>
          </a:xfrm>
          <a:prstGeom prst="roundRect">
            <a:avLst>
              <a:gd name="adj" fmla="val 11505"/>
            </a:avLst>
          </a:prstGeom>
          <a:gradFill rotWithShape="1">
            <a:gsLst>
              <a:gs pos="0">
                <a:schemeClr val="folHlink"/>
              </a:gs>
              <a:gs pos="100000">
                <a:schemeClr val="bg1"/>
              </a:gs>
            </a:gsLst>
            <a:lin ang="0" scaled="1"/>
            <a:tileRect/>
          </a:gradFill>
          <a:ln w="6350">
            <a:noFill/>
          </a:ln>
        </p:spPr>
        <p:txBody>
          <a:bodyPr wrap="none" anchor="ctr"/>
          <a:lstStyle/>
          <a:p>
            <a:pPr lvl="0" eaLnBrk="1" hangingPunct="1"/>
            <a:endParaRPr lang="en-US" altLang="zh-CN" sz="1600" b="1" dirty="0">
              <a:latin typeface="Arial" panose="020B0604020202020204" pitchFamily="34" charset="0"/>
              <a:ea typeface="宋体" panose="02010600030101010101" pitchFamily="2" charset="-122"/>
            </a:endParaRPr>
          </a:p>
          <a:p>
            <a:pPr lvl="0" eaLnBrk="1" hangingPunct="1"/>
            <a:endParaRPr lang="en-US" altLang="zh-CN" sz="1600" b="1" dirty="0">
              <a:latin typeface="Arial" panose="020B0604020202020204" pitchFamily="34" charset="0"/>
              <a:ea typeface="宋体" panose="02010600030101010101" pitchFamily="2" charset="-122"/>
            </a:endParaRPr>
          </a:p>
          <a:p>
            <a:pPr lvl="0" eaLnBrk="1" hangingPunct="1"/>
            <a:endParaRPr lang="en-US" altLang="zh-CN" sz="1600" b="1" dirty="0">
              <a:latin typeface="Arial" panose="020B0604020202020204" pitchFamily="34" charset="0"/>
              <a:ea typeface="宋体" panose="02010600030101010101" pitchFamily="2" charset="-122"/>
            </a:endParaRPr>
          </a:p>
          <a:p>
            <a:pPr lvl="0" eaLnBrk="1" hangingPunct="1"/>
            <a:endParaRPr lang="en-US" altLang="zh-CN" sz="1600" b="1" dirty="0">
              <a:latin typeface="Arial" panose="020B0604020202020204" pitchFamily="34" charset="0"/>
              <a:ea typeface="宋体" panose="02010600030101010101" pitchFamily="2" charset="-122"/>
            </a:endParaRPr>
          </a:p>
          <a:p>
            <a:pPr lvl="0" eaLnBrk="1" hangingPunct="1"/>
            <a:endParaRPr lang="en-US" altLang="zh-CN" sz="1600" b="1" dirty="0">
              <a:latin typeface="Arial" panose="020B0604020202020204" pitchFamily="34" charset="0"/>
              <a:ea typeface="宋体" panose="02010600030101010101" pitchFamily="2" charset="-122"/>
            </a:endParaRPr>
          </a:p>
          <a:p>
            <a:pPr lvl="0" eaLnBrk="1" hangingPunct="1"/>
            <a:endParaRPr lang="en-US" altLang="zh-CN" sz="1600" b="1" dirty="0">
              <a:latin typeface="Arial" panose="020B0604020202020204" pitchFamily="34" charset="0"/>
              <a:ea typeface="宋体" panose="02010600030101010101" pitchFamily="2" charset="-122"/>
            </a:endParaRPr>
          </a:p>
          <a:p>
            <a:pPr lvl="0" eaLnBrk="1" hangingPunct="1"/>
            <a:endParaRPr lang="en-US" altLang="zh-CN" sz="1600" b="1" dirty="0">
              <a:latin typeface="Arial" panose="020B0604020202020204" pitchFamily="34" charset="0"/>
              <a:ea typeface="宋体" panose="02010600030101010101" pitchFamily="2" charset="-122"/>
            </a:endParaRPr>
          </a:p>
          <a:p>
            <a:pPr lvl="0" eaLnBrk="1" hangingPunct="1"/>
            <a:r>
              <a:rPr lang="zh-CN" altLang="en-US" sz="1600" b="1" dirty="0">
                <a:latin typeface="Arial" panose="020B0604020202020204" pitchFamily="34" charset="0"/>
                <a:ea typeface="宋体" panose="02010600030101010101" pitchFamily="2" charset="-122"/>
              </a:rPr>
              <a:t>在国务院已批准长江流域防洪规划、长江流域水资源综合规划</a:t>
            </a:r>
            <a:endParaRPr lang="en-US" altLang="zh-CN" sz="1600" b="1" dirty="0">
              <a:latin typeface="Arial" panose="020B0604020202020204" pitchFamily="34" charset="0"/>
              <a:ea typeface="宋体" panose="02010600030101010101" pitchFamily="2" charset="-122"/>
            </a:endParaRPr>
          </a:p>
          <a:p>
            <a:pPr lvl="0" eaLnBrk="1" hangingPunct="1"/>
            <a:r>
              <a:rPr lang="zh-CN" altLang="en-US" sz="1600" b="1" dirty="0">
                <a:latin typeface="Arial" panose="020B0604020202020204" pitchFamily="34" charset="0"/>
                <a:ea typeface="宋体" panose="02010600030101010101" pitchFamily="2" charset="-122"/>
              </a:rPr>
              <a:t>基础上，深入分析社会经济发展新需求和流域治理、开发、保</a:t>
            </a:r>
            <a:endParaRPr lang="en-US" altLang="zh-CN" sz="1600" b="1" dirty="0">
              <a:latin typeface="Arial" panose="020B0604020202020204" pitchFamily="34" charset="0"/>
              <a:ea typeface="宋体" panose="02010600030101010101" pitchFamily="2" charset="-122"/>
            </a:endParaRPr>
          </a:p>
          <a:p>
            <a:pPr lvl="0" eaLnBrk="1" hangingPunct="1"/>
            <a:r>
              <a:rPr lang="zh-CN" altLang="en-US" sz="1600" b="1" dirty="0">
                <a:latin typeface="Arial" panose="020B0604020202020204" pitchFamily="34" charset="0"/>
                <a:ea typeface="宋体" panose="02010600030101010101" pitchFamily="2" charset="-122"/>
              </a:rPr>
              <a:t>护新问题，对全流域防洪（防洪、治涝、长江干流治理）、水</a:t>
            </a:r>
            <a:endParaRPr lang="en-US" altLang="zh-CN" sz="1600" b="1" dirty="0">
              <a:latin typeface="Arial" panose="020B0604020202020204" pitchFamily="34" charset="0"/>
              <a:ea typeface="宋体" panose="02010600030101010101" pitchFamily="2" charset="-122"/>
            </a:endParaRPr>
          </a:p>
          <a:p>
            <a:pPr lvl="0" eaLnBrk="1" hangingPunct="1"/>
            <a:r>
              <a:rPr lang="zh-CN" altLang="en-US" sz="1600" b="1" dirty="0">
                <a:latin typeface="Arial" panose="020B0604020202020204" pitchFamily="34" charset="0"/>
                <a:ea typeface="宋体" panose="02010600030101010101" pitchFamily="2" charset="-122"/>
              </a:rPr>
              <a:t>资源综合利用（城乡供水、灌溉、水力发电、跨流域调水、航</a:t>
            </a:r>
            <a:endParaRPr lang="en-US" altLang="zh-CN" sz="1600" b="1" dirty="0">
              <a:latin typeface="Arial" panose="020B0604020202020204" pitchFamily="34" charset="0"/>
              <a:ea typeface="宋体" panose="02010600030101010101" pitchFamily="2" charset="-122"/>
            </a:endParaRPr>
          </a:p>
          <a:p>
            <a:pPr lvl="0" eaLnBrk="1" hangingPunct="1"/>
            <a:r>
              <a:rPr lang="zh-CN" altLang="en-US" sz="1600" b="1" dirty="0">
                <a:latin typeface="Arial" panose="020B0604020202020204" pitchFamily="34" charset="0"/>
                <a:ea typeface="宋体" panose="02010600030101010101" pitchFamily="2" charset="-122"/>
              </a:rPr>
              <a:t>运）、水资源与水生态环境保护（水资源保护、水生态环境保</a:t>
            </a:r>
            <a:endParaRPr lang="en-US" altLang="zh-CN" sz="1600" b="1" dirty="0">
              <a:latin typeface="Arial" panose="020B0604020202020204" pitchFamily="34" charset="0"/>
              <a:ea typeface="宋体" panose="02010600030101010101" pitchFamily="2" charset="-122"/>
            </a:endParaRPr>
          </a:p>
          <a:p>
            <a:pPr lvl="0" eaLnBrk="1" hangingPunct="1"/>
            <a:r>
              <a:rPr lang="zh-CN" altLang="en-US" sz="1600" b="1" dirty="0">
                <a:latin typeface="Arial" panose="020B0604020202020204" pitchFamily="34" charset="0"/>
                <a:ea typeface="宋体" panose="02010600030101010101" pitchFamily="2" charset="-122"/>
              </a:rPr>
              <a:t>护与修复、水土保持、水利血防）、流域综合管理体系全面规</a:t>
            </a:r>
            <a:endParaRPr lang="en-US" altLang="zh-CN" sz="1600" b="1" dirty="0">
              <a:latin typeface="Arial" panose="020B0604020202020204" pitchFamily="34" charset="0"/>
              <a:ea typeface="宋体" panose="02010600030101010101" pitchFamily="2" charset="-122"/>
            </a:endParaRPr>
          </a:p>
          <a:p>
            <a:pPr lvl="0" eaLnBrk="1" hangingPunct="1"/>
            <a:r>
              <a:rPr lang="zh-CN" altLang="en-US" sz="1600" b="1" dirty="0">
                <a:latin typeface="Arial" panose="020B0604020202020204" pitchFamily="34" charset="0"/>
                <a:ea typeface="宋体" panose="02010600030101010101" pitchFamily="2" charset="-122"/>
              </a:rPr>
              <a:t>划。对长江干流和</a:t>
            </a:r>
            <a:r>
              <a:rPr lang="en-US" altLang="zh-CN" sz="1600" b="1" dirty="0">
                <a:latin typeface="Arial" panose="020B0604020202020204" pitchFamily="34" charset="0"/>
                <a:ea typeface="宋体" panose="02010600030101010101" pitchFamily="2" charset="-122"/>
              </a:rPr>
              <a:t>48</a:t>
            </a:r>
            <a:r>
              <a:rPr lang="zh-CN" altLang="en-US" sz="1600" b="1" dirty="0">
                <a:latin typeface="Arial" panose="020B0604020202020204" pitchFamily="34" charset="0"/>
                <a:ea typeface="宋体" panose="02010600030101010101" pitchFamily="2" charset="-122"/>
              </a:rPr>
              <a:t>条主要支流（湖泊）进行规划。</a:t>
            </a:r>
            <a:endParaRPr lang="en-US" altLang="zh-CN" sz="1600" b="1" dirty="0">
              <a:latin typeface="Arial" panose="020B0604020202020204" pitchFamily="34" charset="0"/>
              <a:ea typeface="宋体" panose="02010600030101010101" pitchFamily="2" charset="-122"/>
            </a:endParaRPr>
          </a:p>
          <a:p>
            <a:pPr lvl="0" eaLnBrk="1" hangingPunct="1"/>
            <a:endParaRPr lang="en-US" altLang="zh-CN" sz="1600" b="1" dirty="0">
              <a:latin typeface="Arial" panose="020B0604020202020204" pitchFamily="34" charset="0"/>
              <a:ea typeface="宋体" panose="02010600030101010101" pitchFamily="2" charset="-122"/>
            </a:endParaRPr>
          </a:p>
          <a:p>
            <a:pPr lvl="0" eaLnBrk="1" hangingPunct="1"/>
            <a:endParaRPr lang="en-US" altLang="zh-CN" sz="1600" b="1" dirty="0">
              <a:latin typeface="Arial" panose="020B0604020202020204" pitchFamily="34" charset="0"/>
              <a:ea typeface="宋体" panose="02010600030101010101" pitchFamily="2" charset="-122"/>
            </a:endParaRPr>
          </a:p>
          <a:p>
            <a:pPr lvl="0" eaLnBrk="1" hangingPunct="1"/>
            <a:endParaRPr lang="en-US" altLang="zh-CN" sz="1600" b="1" dirty="0">
              <a:latin typeface="Arial" panose="020B0604020202020204" pitchFamily="34" charset="0"/>
              <a:ea typeface="宋体" panose="02010600030101010101" pitchFamily="2" charset="-122"/>
            </a:endParaRPr>
          </a:p>
          <a:p>
            <a:pPr lvl="0" eaLnBrk="1" hangingPunct="1"/>
            <a:endParaRPr lang="en-US" altLang="zh-CN" sz="1600" b="1" dirty="0">
              <a:latin typeface="Arial" panose="020B0604020202020204" pitchFamily="34" charset="0"/>
              <a:ea typeface="宋体" panose="02010600030101010101" pitchFamily="2" charset="-122"/>
            </a:endParaRPr>
          </a:p>
          <a:p>
            <a:pPr lvl="0" eaLnBrk="1" hangingPunct="1"/>
            <a:endParaRPr lang="en-US" altLang="zh-CN" sz="1600" b="1" dirty="0">
              <a:latin typeface="Arial" panose="020B0604020202020204" pitchFamily="34" charset="0"/>
              <a:ea typeface="宋体" panose="02010600030101010101" pitchFamily="2" charset="-122"/>
            </a:endParaRPr>
          </a:p>
          <a:p>
            <a:pPr lvl="0" eaLnBrk="1" hangingPunct="1"/>
            <a:endParaRPr lang="en-US" altLang="zh-CN" sz="1600" b="1" dirty="0">
              <a:latin typeface="Arial" panose="020B0604020202020204" pitchFamily="34" charset="0"/>
              <a:ea typeface="宋体" panose="02010600030101010101" pitchFamily="2" charset="-122"/>
            </a:endParaRPr>
          </a:p>
          <a:p>
            <a:pPr lvl="0" eaLnBrk="1" hangingPunct="1"/>
            <a:endParaRPr lang="zh-CN" altLang="en-US" sz="1600" b="1" dirty="0">
              <a:latin typeface="Arial" panose="020B0604020202020204" pitchFamily="34" charset="0"/>
              <a:ea typeface="宋体" panose="02010600030101010101" pitchFamily="2" charset="-122"/>
            </a:endParaRPr>
          </a:p>
        </p:txBody>
      </p:sp>
      <p:sp>
        <p:nvSpPr>
          <p:cNvPr id="19466" name="Text Box 18"/>
          <p:cNvSpPr txBox="1"/>
          <p:nvPr/>
        </p:nvSpPr>
        <p:spPr>
          <a:xfrm>
            <a:off x="3941763" y="3833813"/>
            <a:ext cx="3602037" cy="703262"/>
          </a:xfrm>
          <a:prstGeom prst="rect">
            <a:avLst/>
          </a:prstGeom>
          <a:noFill/>
          <a:ln w="9525">
            <a:noFill/>
          </a:ln>
        </p:spPr>
        <p:txBody>
          <a:bodyPr>
            <a:spAutoFit/>
          </a:bodyPr>
          <a:lstStyle/>
          <a:p>
            <a:pPr lvl="0" eaLnBrk="1" hangingPunct="1">
              <a:spcBef>
                <a:spcPct val="50000"/>
              </a:spcBef>
            </a:pPr>
            <a:endParaRPr lang="en-US" altLang="zh-CN" sz="1600" b="1" dirty="0">
              <a:solidFill>
                <a:srgbClr val="000000"/>
              </a:solidFill>
              <a:latin typeface="Arial" panose="020B0604020202020204" pitchFamily="34" charset="0"/>
              <a:ea typeface="宋体" panose="02010600030101010101" pitchFamily="2" charset="-122"/>
            </a:endParaRPr>
          </a:p>
          <a:p>
            <a:pPr lvl="0" eaLnBrk="1" hangingPunct="1">
              <a:spcBef>
                <a:spcPct val="50000"/>
              </a:spcBef>
              <a:buChar char="•"/>
            </a:pPr>
            <a:endParaRPr lang="en-US" altLang="zh-CN" sz="1600" b="1" dirty="0">
              <a:solidFill>
                <a:srgbClr val="000000"/>
              </a:solidFill>
              <a:latin typeface="Arial" panose="020B0604020202020204" pitchFamily="34" charset="0"/>
              <a:ea typeface="宋体" panose="02010600030101010101" pitchFamily="2" charset="-122"/>
            </a:endParaRPr>
          </a:p>
        </p:txBody>
      </p:sp>
      <p:sp>
        <p:nvSpPr>
          <p:cNvPr id="19467" name="AutoShape 22"/>
          <p:cNvSpPr/>
          <p:nvPr/>
        </p:nvSpPr>
        <p:spPr>
          <a:xfrm>
            <a:off x="2971800" y="1905000"/>
            <a:ext cx="533400" cy="381000"/>
          </a:xfrm>
          <a:prstGeom prst="rightArrow">
            <a:avLst>
              <a:gd name="adj1" fmla="val 50000"/>
              <a:gd name="adj2" fmla="val 58333"/>
            </a:avLst>
          </a:prstGeom>
          <a:solidFill>
            <a:srgbClr val="FFFFFF"/>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9468" name="AutoShape 22"/>
          <p:cNvSpPr/>
          <p:nvPr/>
        </p:nvSpPr>
        <p:spPr>
          <a:xfrm>
            <a:off x="2971800" y="3962400"/>
            <a:ext cx="533400" cy="381000"/>
          </a:xfrm>
          <a:prstGeom prst="rightArrow">
            <a:avLst>
              <a:gd name="adj1" fmla="val 50000"/>
              <a:gd name="adj2" fmla="val 58333"/>
            </a:avLst>
          </a:prstGeom>
          <a:solidFill>
            <a:srgbClr val="FFFFFF"/>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0177" name="Rectangle 1"/>
          <p:cNvSpPr>
            <a:spLocks noChangeArrowheads="1"/>
          </p:cNvSpPr>
          <p:nvPr/>
        </p:nvSpPr>
        <p:spPr bwMode="auto">
          <a:xfrm>
            <a:off x="3429000" y="1524000"/>
            <a:ext cx="5715000" cy="1570038"/>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防洪、治涝、河道整治与岸线利用、供水、灌溉、发电、航</a:t>
            </a:r>
            <a:endParaRPr kumimoji="0" lang="en-US" altLang="zh-CN"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运、跨流域调水、水资源保护、水资源及水生态与环境保护、</a:t>
            </a:r>
            <a:endParaRPr kumimoji="0" lang="en-US" altLang="zh-CN"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水土保持、流域综合管理等。在现已形成的治理开发与保护</a:t>
            </a:r>
            <a:endParaRPr kumimoji="0" lang="en-US" altLang="zh-CN"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格局的基础上，根据流域治理开发与保护任务，逐步建成完</a:t>
            </a:r>
            <a:endParaRPr kumimoji="0" lang="en-US" altLang="zh-CN"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善的防洪减灾体系、水资源综合利用体系、水资源及水生态</a:t>
            </a:r>
            <a:endParaRPr kumimoji="0" lang="en-US" altLang="zh-CN"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与环境保护体系、流域综合管理体系。</a:t>
            </a:r>
            <a:endPar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3" name="Rectangle 9"/>
          <p:cNvSpPr>
            <a:spLocks noGrp="1"/>
          </p:cNvSpPr>
          <p:nvPr>
            <p:ph type="title"/>
          </p:nvPr>
        </p:nvSpPr>
        <p:spPr/>
        <p:txBody>
          <a:bodyPr vert="horz" wrap="square" lIns="91440" tIns="45720" rIns="91440" bIns="45720" anchor="ctr"/>
          <a:lstStyle/>
          <a:p>
            <a:pPr eaLnBrk="1" hangingPunct="1"/>
            <a:r>
              <a:rPr lang="zh-CN" altLang="en-US" sz="4300" dirty="0">
                <a:ea typeface="宋体" panose="02010600030101010101" pitchFamily="2" charset="-122"/>
              </a:rPr>
              <a:t>提要</a:t>
            </a:r>
            <a:endParaRPr lang="en-US" altLang="zh-CN" sz="4300" dirty="0">
              <a:ea typeface="宋体" panose="02010600030101010101" pitchFamily="2" charset="-122"/>
            </a:endParaRPr>
          </a:p>
        </p:txBody>
      </p:sp>
      <p:sp>
        <p:nvSpPr>
          <p:cNvPr id="7188" name="AutoShape 20"/>
          <p:cNvSpPr>
            <a:spLocks noChangeArrowheads="1"/>
          </p:cNvSpPr>
          <p:nvPr/>
        </p:nvSpPr>
        <p:spPr bwMode="gray">
          <a:xfrm>
            <a:off x="1835696" y="1916832"/>
            <a:ext cx="5688632" cy="785818"/>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6" name="Rectangle 21"/>
          <p:cNvSpPr/>
          <p:nvPr/>
        </p:nvSpPr>
        <p:spPr>
          <a:xfrm>
            <a:off x="1907704" y="2060848"/>
            <a:ext cx="5616624" cy="584775"/>
          </a:xfrm>
          <a:prstGeom prst="rect">
            <a:avLst/>
          </a:prstGeom>
          <a:noFill/>
          <a:ln w="9525">
            <a:noFill/>
          </a:ln>
        </p:spPr>
        <p:txBody>
          <a:bodyPr wrap="square">
            <a:spAutoFit/>
          </a:bodyPr>
          <a:lstStyle/>
          <a:p>
            <a:pPr lvl="0" eaLnBrk="0" hangingPunct="0"/>
            <a:r>
              <a:rPr lang="zh-CN" altLang="en-US" sz="3200" b="1" dirty="0" smtClean="0">
                <a:solidFill>
                  <a:srgbClr val="000000"/>
                </a:solidFill>
                <a:latin typeface="Arial" panose="020B0604020202020204" pitchFamily="34" charset="0"/>
                <a:ea typeface="宋体" panose="02010600030101010101" pitchFamily="2" charset="-122"/>
              </a:rPr>
              <a:t>一、长江流域规划</a:t>
            </a:r>
            <a:r>
              <a:rPr lang="zh-CN" altLang="en-US" sz="3200" b="1" dirty="0">
                <a:solidFill>
                  <a:srgbClr val="000000"/>
                </a:solidFill>
                <a:latin typeface="Arial" panose="020B0604020202020204" pitchFamily="34" charset="0"/>
                <a:ea typeface="宋体" panose="02010600030101010101" pitchFamily="2" charset="-122"/>
              </a:rPr>
              <a:t>历程及特点</a:t>
            </a:r>
            <a:endParaRPr lang="en-US" altLang="zh-CN" sz="3200" b="1" dirty="0">
              <a:solidFill>
                <a:srgbClr val="000000"/>
              </a:solidFill>
              <a:latin typeface="Arial" panose="020B0604020202020204" pitchFamily="34" charset="0"/>
              <a:ea typeface="宋体" panose="02010600030101010101" pitchFamily="2" charset="-122"/>
            </a:endParaRPr>
          </a:p>
        </p:txBody>
      </p:sp>
      <p:sp>
        <p:nvSpPr>
          <p:cNvPr id="7192" name="AutoShape 24"/>
          <p:cNvSpPr>
            <a:spLocks noChangeArrowheads="1"/>
          </p:cNvSpPr>
          <p:nvPr/>
        </p:nvSpPr>
        <p:spPr bwMode="gray">
          <a:xfrm>
            <a:off x="1907704" y="3717032"/>
            <a:ext cx="5616624" cy="785818"/>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8" name="Rectangle 25"/>
          <p:cNvSpPr/>
          <p:nvPr/>
        </p:nvSpPr>
        <p:spPr>
          <a:xfrm>
            <a:off x="2051720" y="3861048"/>
            <a:ext cx="5256584" cy="584775"/>
          </a:xfrm>
          <a:prstGeom prst="rect">
            <a:avLst/>
          </a:prstGeom>
          <a:noFill/>
          <a:ln w="9525">
            <a:noFill/>
          </a:ln>
        </p:spPr>
        <p:txBody>
          <a:bodyPr wrap="square">
            <a:spAutoFit/>
          </a:bodyPr>
          <a:lstStyle/>
          <a:p>
            <a:pPr lvl="0" eaLnBrk="0" hangingPunct="0"/>
            <a:r>
              <a:rPr lang="zh-CN" altLang="en-US" sz="3200" b="1" dirty="0" smtClean="0">
                <a:solidFill>
                  <a:srgbClr val="000000"/>
                </a:solidFill>
                <a:latin typeface="Arial" panose="020B0604020202020204" pitchFamily="34" charset="0"/>
                <a:ea typeface="宋体" panose="02010600030101010101" pitchFamily="2" charset="-122"/>
              </a:rPr>
              <a:t>二、思考：新时代水利工作</a:t>
            </a:r>
            <a:endParaRPr lang="en-US" altLang="zh-CN" sz="3200" b="1" dirty="0">
              <a:solidFill>
                <a:srgbClr val="00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p:nvPr/>
        </p:nvSpPr>
        <p:spPr>
          <a:xfrm flipV="1">
            <a:off x="2286000" y="1981200"/>
            <a:ext cx="381000" cy="381000"/>
          </a:xfrm>
          <a:prstGeom prst="line">
            <a:avLst/>
          </a:prstGeom>
          <a:ln w="12700" cap="rnd" cmpd="sng">
            <a:solidFill>
              <a:srgbClr val="003366"/>
            </a:solidFill>
            <a:prstDash val="sysDot"/>
            <a:headEnd type="none" w="med" len="med"/>
            <a:tailEnd type="none" w="med" len="med"/>
          </a:ln>
        </p:spPr>
      </p:sp>
      <p:sp>
        <p:nvSpPr>
          <p:cNvPr id="20483" name="Line 3"/>
          <p:cNvSpPr/>
          <p:nvPr/>
        </p:nvSpPr>
        <p:spPr>
          <a:xfrm>
            <a:off x="2292350" y="4724400"/>
            <a:ext cx="374650" cy="381000"/>
          </a:xfrm>
          <a:prstGeom prst="line">
            <a:avLst/>
          </a:prstGeom>
          <a:ln w="12700" cap="rnd" cmpd="sng">
            <a:solidFill>
              <a:srgbClr val="003366"/>
            </a:solidFill>
            <a:prstDash val="sysDot"/>
            <a:headEnd type="none" w="med" len="med"/>
            <a:tailEnd type="none" w="med" len="med"/>
          </a:ln>
        </p:spPr>
      </p:sp>
      <p:sp>
        <p:nvSpPr>
          <p:cNvPr id="20484" name="Line 4"/>
          <p:cNvSpPr/>
          <p:nvPr/>
        </p:nvSpPr>
        <p:spPr>
          <a:xfrm flipV="1">
            <a:off x="2667000" y="1752600"/>
            <a:ext cx="609600" cy="228600"/>
          </a:xfrm>
          <a:prstGeom prst="line">
            <a:avLst/>
          </a:prstGeom>
          <a:ln w="12700" cap="rnd" cmpd="sng">
            <a:solidFill>
              <a:srgbClr val="003366"/>
            </a:solidFill>
            <a:prstDash val="sysDot"/>
            <a:headEnd type="none" w="med" len="med"/>
            <a:tailEnd type="none" w="med" len="med"/>
          </a:ln>
        </p:spPr>
      </p:sp>
      <p:sp>
        <p:nvSpPr>
          <p:cNvPr id="20485" name="Line 5"/>
          <p:cNvSpPr/>
          <p:nvPr/>
        </p:nvSpPr>
        <p:spPr>
          <a:xfrm>
            <a:off x="2667000" y="5105400"/>
            <a:ext cx="228600" cy="228600"/>
          </a:xfrm>
          <a:prstGeom prst="line">
            <a:avLst/>
          </a:prstGeom>
          <a:ln w="12700" cap="rnd" cmpd="sng">
            <a:solidFill>
              <a:srgbClr val="003366"/>
            </a:solidFill>
            <a:prstDash val="sysDot"/>
            <a:headEnd type="none" w="med" len="med"/>
            <a:tailEnd type="none" w="med" len="med"/>
          </a:ln>
        </p:spPr>
      </p:sp>
      <p:sp>
        <p:nvSpPr>
          <p:cNvPr id="20486" name="Line 6"/>
          <p:cNvSpPr/>
          <p:nvPr/>
        </p:nvSpPr>
        <p:spPr>
          <a:xfrm flipV="1">
            <a:off x="2590800" y="2590800"/>
            <a:ext cx="762000" cy="228600"/>
          </a:xfrm>
          <a:prstGeom prst="line">
            <a:avLst/>
          </a:prstGeom>
          <a:ln w="12700" cap="rnd" cmpd="sng">
            <a:solidFill>
              <a:srgbClr val="003366"/>
            </a:solidFill>
            <a:prstDash val="sysDot"/>
            <a:headEnd type="none" w="med" len="med"/>
            <a:tailEnd type="none" w="med" len="med"/>
          </a:ln>
        </p:spPr>
      </p:sp>
      <p:sp>
        <p:nvSpPr>
          <p:cNvPr id="20487" name="Line 7"/>
          <p:cNvSpPr/>
          <p:nvPr/>
        </p:nvSpPr>
        <p:spPr>
          <a:xfrm flipV="1">
            <a:off x="2819400" y="3276600"/>
            <a:ext cx="838200" cy="76200"/>
          </a:xfrm>
          <a:prstGeom prst="line">
            <a:avLst/>
          </a:prstGeom>
          <a:ln w="12700" cap="rnd" cmpd="sng">
            <a:solidFill>
              <a:srgbClr val="003366"/>
            </a:solidFill>
            <a:prstDash val="sysDot"/>
            <a:headEnd type="none" w="med" len="med"/>
            <a:tailEnd type="none" w="med" len="med"/>
          </a:ln>
        </p:spPr>
      </p:sp>
      <p:sp>
        <p:nvSpPr>
          <p:cNvPr id="20488" name="Line 8"/>
          <p:cNvSpPr/>
          <p:nvPr/>
        </p:nvSpPr>
        <p:spPr>
          <a:xfrm>
            <a:off x="2673350" y="4267200"/>
            <a:ext cx="679450" cy="381000"/>
          </a:xfrm>
          <a:prstGeom prst="line">
            <a:avLst/>
          </a:prstGeom>
          <a:ln w="12700" cap="rnd" cmpd="sng">
            <a:solidFill>
              <a:srgbClr val="003366"/>
            </a:solidFill>
            <a:prstDash val="sysDot"/>
            <a:headEnd type="none" w="med" len="med"/>
            <a:tailEnd type="none" w="med" len="med"/>
          </a:ln>
        </p:spPr>
      </p:sp>
      <p:grpSp>
        <p:nvGrpSpPr>
          <p:cNvPr id="20490" name="Group 10"/>
          <p:cNvGrpSpPr/>
          <p:nvPr/>
        </p:nvGrpSpPr>
        <p:grpSpPr>
          <a:xfrm>
            <a:off x="304800" y="2286000"/>
            <a:ext cx="2673350" cy="2671763"/>
            <a:chOff x="140" y="1419"/>
            <a:chExt cx="1684" cy="1683"/>
          </a:xfrm>
        </p:grpSpPr>
        <p:sp>
          <p:nvSpPr>
            <p:cNvPr id="7179" name="Oval 11"/>
            <p:cNvSpPr>
              <a:spLocks noChangeArrowheads="1"/>
            </p:cNvSpPr>
            <p:nvPr/>
          </p:nvSpPr>
          <p:spPr bwMode="gray">
            <a:xfrm>
              <a:off x="140" y="1419"/>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80" name="Oval 12"/>
            <p:cNvSpPr>
              <a:spLocks noChangeArrowheads="1"/>
            </p:cNvSpPr>
            <p:nvPr/>
          </p:nvSpPr>
          <p:spPr bwMode="gray">
            <a:xfrm>
              <a:off x="251" y="1528"/>
              <a:ext cx="1461"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81" name="Oval 13"/>
            <p:cNvSpPr>
              <a:spLocks noChangeArrowheads="1"/>
            </p:cNvSpPr>
            <p:nvPr/>
          </p:nvSpPr>
          <p:spPr bwMode="gray">
            <a:xfrm>
              <a:off x="258" y="1536"/>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1" name="Oval 14"/>
            <p:cNvSpPr/>
            <p:nvPr/>
          </p:nvSpPr>
          <p:spPr>
            <a:xfrm>
              <a:off x="323" y="1602"/>
              <a:ext cx="1317" cy="1316"/>
            </a:xfrm>
            <a:prstGeom prst="ellipse">
              <a:avLst/>
            </a:prstGeom>
            <a:solidFill>
              <a:srgbClr val="000000"/>
            </a:solidFill>
            <a:ln w="38100">
              <a:noFill/>
            </a:ln>
          </p:spPr>
          <p:txBody>
            <a:bodyPr anchor="ctr">
              <a:spAutoFit/>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20512" name="Oval 15"/>
            <p:cNvSpPr/>
            <p:nvPr/>
          </p:nvSpPr>
          <p:spPr>
            <a:xfrm>
              <a:off x="344" y="1623"/>
              <a:ext cx="1276" cy="1277"/>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0513" name="Oval 16"/>
            <p:cNvSpPr/>
            <p:nvPr/>
          </p:nvSpPr>
          <p:spPr>
            <a:xfrm>
              <a:off x="360" y="1630"/>
              <a:ext cx="1246" cy="1246"/>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0514" name="Oval 17"/>
            <p:cNvSpPr/>
            <p:nvPr/>
          </p:nvSpPr>
          <p:spPr>
            <a:xfrm>
              <a:off x="374" y="1642"/>
              <a:ext cx="1184" cy="1164"/>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0515" name="Oval 18"/>
            <p:cNvSpPr/>
            <p:nvPr/>
          </p:nvSpPr>
          <p:spPr>
            <a:xfrm>
              <a:off x="428" y="1893"/>
              <a:ext cx="1053" cy="945"/>
            </a:xfrm>
            <a:prstGeom prst="ellipse">
              <a:avLst/>
            </a:prstGeom>
            <a:gradFill rotWithShape="1">
              <a:gsLst>
                <a:gs pos="0">
                  <a:srgbClr val="FFFFFF"/>
                </a:gs>
                <a:gs pos="100000">
                  <a:srgbClr val="D6E1E2">
                    <a:alpha val="37999"/>
                  </a:srgbClr>
                </a:gs>
              </a:gsLst>
              <a:lin ang="5400000" scaled="1"/>
              <a:tileRect/>
            </a:gradFill>
            <a:ln w="9525">
              <a:noFill/>
            </a:ln>
          </p:spPr>
          <p:txBody>
            <a:bodyPr wrap="none" anchor="ctr"/>
            <a:lstStyle/>
            <a:p>
              <a:pPr lvl="0" eaLnBrk="1" hangingPunct="1"/>
              <a:r>
                <a:rPr lang="en-US" altLang="zh-CN" dirty="0">
                  <a:latin typeface="Arial" panose="020B0604020202020204" pitchFamily="34" charset="0"/>
                  <a:ea typeface="宋体" panose="02010600030101010101" pitchFamily="2" charset="-122"/>
                </a:rPr>
                <a:t>2012</a:t>
              </a:r>
              <a:r>
                <a:rPr lang="zh-CN" altLang="en-US" dirty="0">
                  <a:latin typeface="Arial" panose="020B0604020202020204" pitchFamily="34" charset="0"/>
                  <a:ea typeface="宋体" panose="02010600030101010101" pitchFamily="2" charset="-122"/>
                </a:rPr>
                <a:t>年规划</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主要内容</a:t>
              </a:r>
              <a:endParaRPr lang="en-US" altLang="zh-CN" dirty="0">
                <a:latin typeface="Arial" panose="020B0604020202020204" pitchFamily="34" charset="0"/>
                <a:ea typeface="宋体" panose="02010600030101010101" pitchFamily="2" charset="-122"/>
              </a:endParaRPr>
            </a:p>
            <a:p>
              <a:pPr lvl="0" eaLnBrk="1" hangingPunct="1"/>
              <a:endParaRPr lang="zh-CN" altLang="en-US" dirty="0">
                <a:latin typeface="Arial" panose="020B0604020202020204" pitchFamily="34" charset="0"/>
                <a:ea typeface="宋体" panose="02010600030101010101" pitchFamily="2" charset="-122"/>
              </a:endParaRPr>
            </a:p>
          </p:txBody>
        </p:sp>
      </p:grpSp>
      <p:sp>
        <p:nvSpPr>
          <p:cNvPr id="7188" name="AutoShape 20"/>
          <p:cNvSpPr>
            <a:spLocks noChangeArrowheads="1"/>
          </p:cNvSpPr>
          <p:nvPr/>
        </p:nvSpPr>
        <p:spPr bwMode="gray">
          <a:xfrm>
            <a:off x="2895600" y="1447800"/>
            <a:ext cx="53340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6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分析了经济社会发展对长江治理开发与保护的新要求</a:t>
            </a:r>
            <a:endParaRPr kumimoji="0" lang="zh-CN" altLang="en-US" sz="16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90" name="AutoShape 22"/>
          <p:cNvSpPr>
            <a:spLocks noChangeArrowheads="1"/>
          </p:cNvSpPr>
          <p:nvPr/>
        </p:nvSpPr>
        <p:spPr bwMode="gray">
          <a:xfrm>
            <a:off x="3352800" y="2209800"/>
            <a:ext cx="5105400" cy="60960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6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提出了长江治理开发与保护分区体系和干支流重要</a:t>
            </a:r>
            <a:endParaRPr kumimoji="0" lang="en-US" altLang="zh-CN" sz="16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节点控制性指标</a:t>
            </a:r>
            <a:endParaRPr kumimoji="0" lang="zh-CN" altLang="en-US" sz="16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endParaRPr>
          </a:p>
        </p:txBody>
      </p:sp>
      <p:sp>
        <p:nvSpPr>
          <p:cNvPr id="7192" name="AutoShape 24"/>
          <p:cNvSpPr>
            <a:spLocks noChangeArrowheads="1"/>
          </p:cNvSpPr>
          <p:nvPr/>
        </p:nvSpPr>
        <p:spPr bwMode="gray">
          <a:xfrm>
            <a:off x="3505200" y="3048000"/>
            <a:ext cx="5099248" cy="60960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94" name="Rectangle 25"/>
          <p:cNvSpPr/>
          <p:nvPr/>
        </p:nvSpPr>
        <p:spPr>
          <a:xfrm>
            <a:off x="3810000" y="3048000"/>
            <a:ext cx="5181600" cy="584200"/>
          </a:xfrm>
          <a:prstGeom prst="rect">
            <a:avLst/>
          </a:prstGeom>
          <a:noFill/>
          <a:ln w="9525">
            <a:noFill/>
          </a:ln>
        </p:spPr>
        <p:txBody>
          <a:bodyPr>
            <a:spAutoFit/>
          </a:bodyPr>
          <a:lstStyle/>
          <a:p>
            <a:pPr lvl="0" eaLnBrk="0" hangingPunct="0"/>
            <a:r>
              <a:rPr lang="zh-CN" altLang="en-US" sz="1600" b="1" dirty="0">
                <a:latin typeface="Arial" panose="020B0604020202020204" pitchFamily="34" charset="0"/>
                <a:ea typeface="宋体" panose="02010600030101010101" pitchFamily="2" charset="-122"/>
              </a:rPr>
              <a:t>完成了防洪减灾、水资源综合利用、水资源与水生态</a:t>
            </a:r>
            <a:endParaRPr lang="en-US" altLang="zh-CN" sz="1600" b="1" dirty="0">
              <a:latin typeface="Arial" panose="020B0604020202020204" pitchFamily="34" charset="0"/>
              <a:ea typeface="宋体" panose="02010600030101010101" pitchFamily="2" charset="-122"/>
            </a:endParaRPr>
          </a:p>
          <a:p>
            <a:pPr lvl="0" eaLnBrk="0" hangingPunct="0"/>
            <a:r>
              <a:rPr lang="zh-CN" altLang="en-US" sz="1600" b="1" dirty="0">
                <a:latin typeface="Arial" panose="020B0604020202020204" pitchFamily="34" charset="0"/>
                <a:ea typeface="宋体" panose="02010600030101010101" pitchFamily="2" charset="-122"/>
              </a:rPr>
              <a:t>环境保护和流域综合管理等四大体系规划</a:t>
            </a:r>
            <a:endParaRPr lang="en-US" altLang="zh-CN" sz="1600" b="1" dirty="0">
              <a:latin typeface="Arial" panose="020B0604020202020204" pitchFamily="34" charset="0"/>
              <a:ea typeface="宋体" panose="02010600030101010101" pitchFamily="2" charset="-122"/>
            </a:endParaRPr>
          </a:p>
        </p:txBody>
      </p:sp>
      <p:sp>
        <p:nvSpPr>
          <p:cNvPr id="7194" name="Oval 26"/>
          <p:cNvSpPr>
            <a:spLocks noChangeArrowheads="1"/>
          </p:cNvSpPr>
          <p:nvPr/>
        </p:nvSpPr>
        <p:spPr bwMode="gray">
          <a:xfrm>
            <a:off x="2971800" y="1600200"/>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95" name="Oval 27"/>
          <p:cNvSpPr>
            <a:spLocks noChangeArrowheads="1"/>
          </p:cNvSpPr>
          <p:nvPr/>
        </p:nvSpPr>
        <p:spPr bwMode="gray">
          <a:xfrm>
            <a:off x="3429000" y="228600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96" name="Oval 28"/>
          <p:cNvSpPr>
            <a:spLocks noChangeArrowheads="1"/>
          </p:cNvSpPr>
          <p:nvPr/>
        </p:nvSpPr>
        <p:spPr bwMode="gray">
          <a:xfrm>
            <a:off x="3581400" y="3124200"/>
            <a:ext cx="228600" cy="2667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97" name="AutoShape 29"/>
          <p:cNvSpPr>
            <a:spLocks noChangeArrowheads="1"/>
          </p:cNvSpPr>
          <p:nvPr/>
        </p:nvSpPr>
        <p:spPr bwMode="gray">
          <a:xfrm>
            <a:off x="3352800" y="4495800"/>
            <a:ext cx="51816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99" name="Rectangle 30"/>
          <p:cNvSpPr/>
          <p:nvPr/>
        </p:nvSpPr>
        <p:spPr>
          <a:xfrm>
            <a:off x="3429000" y="4572000"/>
            <a:ext cx="5562600" cy="369888"/>
          </a:xfrm>
          <a:prstGeom prst="rect">
            <a:avLst/>
          </a:prstGeom>
          <a:noFill/>
          <a:ln w="9525">
            <a:noFill/>
          </a:ln>
        </p:spPr>
        <p:txBody>
          <a:bodyPr>
            <a:spAutoFit/>
          </a:bodyPr>
          <a:lstStyle/>
          <a:p>
            <a:pPr lvl="0" eaLnBrk="1" hangingPunct="1"/>
            <a:r>
              <a:rPr lang="zh-CN" altLang="en-US" dirty="0">
                <a:latin typeface="Arial" panose="020B0604020202020204" pitchFamily="34" charset="0"/>
                <a:ea typeface="宋体" panose="02010600030101010101" pitchFamily="2" charset="-122"/>
              </a:rPr>
              <a:t> </a:t>
            </a:r>
            <a:r>
              <a:rPr lang="zh-CN" altLang="en-US" sz="1600" b="1" dirty="0">
                <a:latin typeface="Arial" panose="020B0604020202020204" pitchFamily="34" charset="0"/>
                <a:ea typeface="宋体" panose="02010600030101010101" pitchFamily="2" charset="-122"/>
              </a:rPr>
              <a:t>完成了干流、重要支流（湖泊）治理开发与保护规划</a:t>
            </a:r>
            <a:endParaRPr lang="zh-CN" altLang="en-US" sz="1600" b="1" dirty="0">
              <a:latin typeface="Arial" panose="020B0604020202020204" pitchFamily="34" charset="0"/>
              <a:ea typeface="宋体" panose="02010600030101010101" pitchFamily="2" charset="-122"/>
            </a:endParaRPr>
          </a:p>
        </p:txBody>
      </p:sp>
      <p:sp>
        <p:nvSpPr>
          <p:cNvPr id="7199" name="Oval 31"/>
          <p:cNvSpPr>
            <a:spLocks noChangeArrowheads="1"/>
          </p:cNvSpPr>
          <p:nvPr/>
        </p:nvSpPr>
        <p:spPr bwMode="gray">
          <a:xfrm>
            <a:off x="3276600" y="4648200"/>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200" name="AutoShape 32"/>
          <p:cNvSpPr>
            <a:spLocks noChangeArrowheads="1"/>
          </p:cNvSpPr>
          <p:nvPr/>
        </p:nvSpPr>
        <p:spPr bwMode="gray">
          <a:xfrm>
            <a:off x="2819400" y="5105400"/>
            <a:ext cx="5410200" cy="99060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02" name="Rectangle 33"/>
          <p:cNvSpPr/>
          <p:nvPr/>
        </p:nvSpPr>
        <p:spPr>
          <a:xfrm>
            <a:off x="3124200" y="5181600"/>
            <a:ext cx="4953000" cy="830263"/>
          </a:xfrm>
          <a:prstGeom prst="rect">
            <a:avLst/>
          </a:prstGeom>
          <a:noFill/>
          <a:ln w="9525">
            <a:noFill/>
          </a:ln>
        </p:spPr>
        <p:txBody>
          <a:bodyPr>
            <a:spAutoFit/>
          </a:bodyPr>
          <a:lstStyle/>
          <a:p>
            <a:pPr lvl="0" eaLnBrk="0" hangingPunct="0"/>
            <a:r>
              <a:rPr lang="zh-CN" altLang="en-US" sz="1600" b="1" dirty="0">
                <a:latin typeface="Arial" panose="020B0604020202020204" pitchFamily="34" charset="0"/>
                <a:ea typeface="宋体" panose="02010600030101010101" pitchFamily="2" charset="-122"/>
              </a:rPr>
              <a:t>开展了长江上游干支流控制性水库与三峡水库联合调度、城陵矶防洪控制水位和长江流域生态环境敏感区保护等重要专题研究</a:t>
            </a:r>
            <a:endParaRPr lang="en-US" altLang="zh-CN" sz="1600" b="1" dirty="0">
              <a:latin typeface="Arial" panose="020B0604020202020204" pitchFamily="34" charset="0"/>
              <a:ea typeface="宋体" panose="02010600030101010101" pitchFamily="2" charset="-122"/>
            </a:endParaRPr>
          </a:p>
        </p:txBody>
      </p:sp>
      <p:sp>
        <p:nvSpPr>
          <p:cNvPr id="7202" name="Oval 34"/>
          <p:cNvSpPr>
            <a:spLocks noChangeArrowheads="1"/>
          </p:cNvSpPr>
          <p:nvPr/>
        </p:nvSpPr>
        <p:spPr bwMode="gray">
          <a:xfrm>
            <a:off x="2895600" y="525780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129" name="Rectangle 1"/>
          <p:cNvSpPr>
            <a:spLocks noChangeArrowheads="1"/>
          </p:cNvSpPr>
          <p:nvPr/>
        </p:nvSpPr>
        <p:spPr bwMode="auto">
          <a:xfrm>
            <a:off x="0" y="0"/>
            <a:ext cx="184150" cy="369888"/>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AutoShape 29"/>
          <p:cNvSpPr>
            <a:spLocks noChangeArrowheads="1"/>
          </p:cNvSpPr>
          <p:nvPr/>
        </p:nvSpPr>
        <p:spPr bwMode="gray">
          <a:xfrm>
            <a:off x="3505200" y="3810000"/>
            <a:ext cx="54102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6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调整了部分蓄滞洪区分类</a:t>
            </a:r>
            <a:endParaRPr kumimoji="0" lang="zh-CN" altLang="en-US" sz="16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Oval 34"/>
          <p:cNvSpPr>
            <a:spLocks noChangeArrowheads="1"/>
          </p:cNvSpPr>
          <p:nvPr/>
        </p:nvSpPr>
        <p:spPr bwMode="gray">
          <a:xfrm>
            <a:off x="3581400" y="396240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07" name="Line 8"/>
          <p:cNvSpPr/>
          <p:nvPr/>
        </p:nvSpPr>
        <p:spPr>
          <a:xfrm>
            <a:off x="2590800" y="3733800"/>
            <a:ext cx="990600" cy="304800"/>
          </a:xfrm>
          <a:prstGeom prst="line">
            <a:avLst/>
          </a:prstGeom>
          <a:ln w="12700" cap="rnd" cmpd="sng">
            <a:solidFill>
              <a:srgbClr val="003366"/>
            </a:solidFill>
            <a:prstDash val="sysDot"/>
            <a:headEnd type="none" w="med" len="med"/>
            <a:tailEnd type="none" w="med" len="med"/>
          </a:ln>
        </p:spPr>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p:nvPr/>
        </p:nvSpPr>
        <p:spPr>
          <a:xfrm>
            <a:off x="1660525" y="722313"/>
            <a:ext cx="184150" cy="366712"/>
          </a:xfrm>
          <a:prstGeom prst="rect">
            <a:avLst/>
          </a:prstGeom>
          <a:noFill/>
          <a:ln w="9525">
            <a:noFill/>
          </a:ln>
        </p:spPr>
        <p:txBody>
          <a:bodyPr wrap="none">
            <a:spAutoFit/>
          </a:bodyPr>
          <a:lstStyle/>
          <a:p>
            <a:pPr lvl="0" eaLnBrk="1" hangingPunct="1"/>
            <a:endParaRPr lang="zh-CN" altLang="zh-CN" dirty="0">
              <a:latin typeface="Arial" panose="020B0604020202020204" pitchFamily="34" charset="0"/>
              <a:ea typeface="宋体" panose="02010600030101010101" pitchFamily="2" charset="-122"/>
            </a:endParaRPr>
          </a:p>
        </p:txBody>
      </p:sp>
      <p:sp>
        <p:nvSpPr>
          <p:cNvPr id="21508" name="Line 25"/>
          <p:cNvSpPr/>
          <p:nvPr/>
        </p:nvSpPr>
        <p:spPr>
          <a:xfrm>
            <a:off x="3352800" y="5638800"/>
            <a:ext cx="4800600" cy="0"/>
          </a:xfrm>
          <a:prstGeom prst="line">
            <a:avLst/>
          </a:prstGeom>
          <a:ln w="28575" cap="rnd" cmpd="sng">
            <a:solidFill>
              <a:schemeClr val="tx1"/>
            </a:solidFill>
            <a:prstDash val="sysDot"/>
            <a:headEnd type="none" w="med" len="med"/>
            <a:tailEnd type="none" w="med" len="med"/>
          </a:ln>
        </p:spPr>
      </p:sp>
      <p:sp>
        <p:nvSpPr>
          <p:cNvPr id="21509" name="Line 27"/>
          <p:cNvSpPr/>
          <p:nvPr/>
        </p:nvSpPr>
        <p:spPr>
          <a:xfrm>
            <a:off x="3276600" y="2286000"/>
            <a:ext cx="4800600" cy="0"/>
          </a:xfrm>
          <a:prstGeom prst="line">
            <a:avLst/>
          </a:prstGeom>
          <a:ln w="28575" cap="rnd" cmpd="sng">
            <a:solidFill>
              <a:schemeClr val="tx1"/>
            </a:solidFill>
            <a:prstDash val="sysDot"/>
            <a:headEnd type="none" w="med" len="med"/>
            <a:tailEnd type="none" w="med" len="med"/>
          </a:ln>
        </p:spPr>
      </p:sp>
      <p:sp>
        <p:nvSpPr>
          <p:cNvPr id="21510" name="Line 31"/>
          <p:cNvSpPr/>
          <p:nvPr/>
        </p:nvSpPr>
        <p:spPr>
          <a:xfrm>
            <a:off x="3657600" y="3276600"/>
            <a:ext cx="4800600" cy="0"/>
          </a:xfrm>
          <a:prstGeom prst="line">
            <a:avLst/>
          </a:prstGeom>
          <a:ln w="28575" cap="rnd" cmpd="sng">
            <a:solidFill>
              <a:schemeClr val="tx1"/>
            </a:solidFill>
            <a:prstDash val="sysDot"/>
            <a:headEnd type="none" w="med" len="med"/>
            <a:tailEnd type="none" w="med" len="med"/>
          </a:ln>
        </p:spPr>
      </p:sp>
      <p:sp>
        <p:nvSpPr>
          <p:cNvPr id="21511" name="Rectangle 32"/>
          <p:cNvSpPr/>
          <p:nvPr/>
        </p:nvSpPr>
        <p:spPr>
          <a:xfrm>
            <a:off x="3581400" y="2667000"/>
            <a:ext cx="5334000" cy="584200"/>
          </a:xfrm>
          <a:prstGeom prst="rect">
            <a:avLst/>
          </a:prstGeom>
          <a:noFill/>
          <a:ln w="9525">
            <a:noFill/>
          </a:ln>
        </p:spPr>
        <p:txBody>
          <a:bodyPr>
            <a:spAutoFit/>
          </a:bodyPr>
          <a:lstStyle/>
          <a:p>
            <a:pPr lvl="0" eaLnBrk="0" hangingPunct="0"/>
            <a:r>
              <a:rPr lang="zh-CN" altLang="en-US" sz="1600" b="1" dirty="0">
                <a:latin typeface="Arial" panose="020B0604020202020204" pitchFamily="34" charset="0"/>
                <a:ea typeface="宋体" panose="02010600030101010101" pitchFamily="2" charset="-122"/>
              </a:rPr>
              <a:t>较全面地提出了河流治理开发与保护分区体系、干支流重要节点的控制指标，为加强管理提供了基础依据。</a:t>
            </a:r>
            <a:endParaRPr lang="en-US" altLang="zh-CN" sz="1600" b="1" dirty="0">
              <a:latin typeface="Arial" panose="020B0604020202020204" pitchFamily="34" charset="0"/>
              <a:ea typeface="宋体" panose="02010600030101010101" pitchFamily="2" charset="-122"/>
            </a:endParaRPr>
          </a:p>
        </p:txBody>
      </p:sp>
      <p:sp>
        <p:nvSpPr>
          <p:cNvPr id="21512" name="Line 35"/>
          <p:cNvSpPr/>
          <p:nvPr/>
        </p:nvSpPr>
        <p:spPr>
          <a:xfrm>
            <a:off x="3733800" y="4191000"/>
            <a:ext cx="4800600" cy="0"/>
          </a:xfrm>
          <a:prstGeom prst="line">
            <a:avLst/>
          </a:prstGeom>
          <a:ln w="28575" cap="rnd" cmpd="sng">
            <a:solidFill>
              <a:schemeClr val="tx1"/>
            </a:solidFill>
            <a:prstDash val="sysDot"/>
            <a:headEnd type="none" w="med" len="med"/>
            <a:tailEnd type="none" w="med" len="med"/>
          </a:ln>
        </p:spPr>
      </p:sp>
      <p:sp>
        <p:nvSpPr>
          <p:cNvPr id="11301" name="Oval 37"/>
          <p:cNvSpPr>
            <a:spLocks noChangeArrowheads="1"/>
          </p:cNvSpPr>
          <p:nvPr/>
        </p:nvSpPr>
        <p:spPr bwMode="ltGray">
          <a:xfrm>
            <a:off x="2590800" y="1752600"/>
            <a:ext cx="314325" cy="330200"/>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2" name="Oval 38"/>
          <p:cNvSpPr>
            <a:spLocks noChangeArrowheads="1"/>
          </p:cNvSpPr>
          <p:nvPr/>
        </p:nvSpPr>
        <p:spPr bwMode="gray">
          <a:xfrm>
            <a:off x="3200400" y="2667000"/>
            <a:ext cx="314325" cy="330200"/>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4" name="Oval 40"/>
          <p:cNvSpPr>
            <a:spLocks noChangeArrowheads="1"/>
          </p:cNvSpPr>
          <p:nvPr/>
        </p:nvSpPr>
        <p:spPr bwMode="ltGray">
          <a:xfrm>
            <a:off x="3276600" y="3657600"/>
            <a:ext cx="304800" cy="304800"/>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5" name="Oval 41"/>
          <p:cNvSpPr>
            <a:spLocks noChangeArrowheads="1"/>
          </p:cNvSpPr>
          <p:nvPr/>
        </p:nvSpPr>
        <p:spPr bwMode="gray">
          <a:xfrm>
            <a:off x="2819400" y="4648200"/>
            <a:ext cx="314325" cy="330200"/>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1517" name="Group 10"/>
          <p:cNvGrpSpPr/>
          <p:nvPr/>
        </p:nvGrpSpPr>
        <p:grpSpPr>
          <a:xfrm>
            <a:off x="304800" y="2286000"/>
            <a:ext cx="2673350" cy="2671763"/>
            <a:chOff x="92" y="1467"/>
            <a:chExt cx="1684" cy="1683"/>
          </a:xfrm>
        </p:grpSpPr>
        <p:sp>
          <p:nvSpPr>
            <p:cNvPr id="22" name="Oval 11"/>
            <p:cNvSpPr>
              <a:spLocks noChangeArrowheads="1"/>
            </p:cNvSpPr>
            <p:nvPr/>
          </p:nvSpPr>
          <p:spPr bwMode="gray">
            <a:xfrm>
              <a:off x="92" y="1467"/>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Oval 12"/>
            <p:cNvSpPr>
              <a:spLocks noChangeArrowheads="1"/>
            </p:cNvSpPr>
            <p:nvPr/>
          </p:nvSpPr>
          <p:spPr bwMode="gray">
            <a:xfrm>
              <a:off x="251" y="1528"/>
              <a:ext cx="1461"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Oval 13"/>
            <p:cNvSpPr>
              <a:spLocks noChangeArrowheads="1"/>
            </p:cNvSpPr>
            <p:nvPr/>
          </p:nvSpPr>
          <p:spPr bwMode="gray">
            <a:xfrm>
              <a:off x="258" y="1536"/>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24" name="Oval 14"/>
            <p:cNvSpPr/>
            <p:nvPr/>
          </p:nvSpPr>
          <p:spPr>
            <a:xfrm>
              <a:off x="323" y="1602"/>
              <a:ext cx="1317" cy="1316"/>
            </a:xfrm>
            <a:prstGeom prst="ellipse">
              <a:avLst/>
            </a:prstGeom>
            <a:solidFill>
              <a:srgbClr val="000000"/>
            </a:solidFill>
            <a:ln w="38100">
              <a:noFill/>
            </a:ln>
          </p:spPr>
          <p:txBody>
            <a:bodyPr anchor="ctr">
              <a:spAutoFit/>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21525" name="Oval 15"/>
            <p:cNvSpPr/>
            <p:nvPr/>
          </p:nvSpPr>
          <p:spPr>
            <a:xfrm>
              <a:off x="344" y="1623"/>
              <a:ext cx="1276" cy="1277"/>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1526" name="Oval 16"/>
            <p:cNvSpPr/>
            <p:nvPr/>
          </p:nvSpPr>
          <p:spPr>
            <a:xfrm>
              <a:off x="360" y="1630"/>
              <a:ext cx="1246" cy="1246"/>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1527" name="Oval 17"/>
            <p:cNvSpPr/>
            <p:nvPr/>
          </p:nvSpPr>
          <p:spPr>
            <a:xfrm>
              <a:off x="374" y="1642"/>
              <a:ext cx="1184" cy="1164"/>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1528" name="Oval 18"/>
            <p:cNvSpPr/>
            <p:nvPr/>
          </p:nvSpPr>
          <p:spPr>
            <a:xfrm>
              <a:off x="443" y="1765"/>
              <a:ext cx="1053" cy="945"/>
            </a:xfrm>
            <a:prstGeom prst="ellipse">
              <a:avLst/>
            </a:prstGeom>
            <a:gradFill rotWithShape="1">
              <a:gsLst>
                <a:gs pos="0">
                  <a:srgbClr val="FFFFFF"/>
                </a:gs>
                <a:gs pos="100000">
                  <a:srgbClr val="D6E1E2">
                    <a:alpha val="37999"/>
                  </a:srgbClr>
                </a:gs>
              </a:gsLst>
              <a:lin ang="5400000" scaled="1"/>
              <a:tileRect/>
            </a:gradFill>
            <a:ln w="9525">
              <a:noFill/>
            </a:ln>
          </p:spPr>
          <p:txBody>
            <a:bodyPr wrap="none" anchor="ctr"/>
            <a:lstStyle/>
            <a:p>
              <a:pPr lvl="0" eaLnBrk="1" hangingPunct="1"/>
              <a:r>
                <a:rPr lang="en-US" altLang="zh-CN" dirty="0">
                  <a:latin typeface="Arial" panose="020B0604020202020204" pitchFamily="34" charset="0"/>
                  <a:ea typeface="宋体" panose="02010600030101010101" pitchFamily="2" charset="-122"/>
                </a:rPr>
                <a:t>2012</a:t>
              </a:r>
              <a:r>
                <a:rPr lang="zh-CN" altLang="en-US" dirty="0">
                  <a:latin typeface="Arial" panose="020B0604020202020204" pitchFamily="34" charset="0"/>
                  <a:ea typeface="宋体" panose="02010600030101010101" pitchFamily="2" charset="-122"/>
                </a:rPr>
                <a:t>年规划</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特点</a:t>
              </a:r>
              <a:endParaRPr lang="zh-CN" altLang="en-US" dirty="0">
                <a:latin typeface="Arial" panose="020B0604020202020204" pitchFamily="34" charset="0"/>
                <a:ea typeface="宋体" panose="02010600030101010101" pitchFamily="2" charset="-122"/>
              </a:endParaRPr>
            </a:p>
          </p:txBody>
        </p:sp>
      </p:grpSp>
      <p:sp>
        <p:nvSpPr>
          <p:cNvPr id="21518" name="矩形 29"/>
          <p:cNvSpPr/>
          <p:nvPr/>
        </p:nvSpPr>
        <p:spPr>
          <a:xfrm>
            <a:off x="3657600" y="3657600"/>
            <a:ext cx="5314950" cy="584200"/>
          </a:xfrm>
          <a:prstGeom prst="rect">
            <a:avLst/>
          </a:prstGeom>
          <a:noFill/>
          <a:ln w="9525">
            <a:noFill/>
          </a:ln>
        </p:spPr>
        <p:txBody>
          <a:bodyPr wrap="none">
            <a:spAutoFit/>
          </a:bodyPr>
          <a:lstStyle/>
          <a:p>
            <a:pPr lvl="0" eaLnBrk="1" hangingPunct="1"/>
            <a:r>
              <a:rPr lang="zh-CN" altLang="en-US" sz="1600" b="1" dirty="0">
                <a:latin typeface="Arial" panose="020B0604020202020204" pitchFamily="34" charset="0"/>
                <a:ea typeface="宋体" panose="02010600030101010101" pitchFamily="2" charset="-122"/>
              </a:rPr>
              <a:t>建立了四大规划体系，各项规划任务的功能更加明确，更</a:t>
            </a:r>
            <a:endParaRPr lang="en-US" altLang="zh-CN" sz="1600" b="1" dirty="0">
              <a:latin typeface="Arial" panose="020B0604020202020204" pitchFamily="34" charset="0"/>
              <a:ea typeface="宋体" panose="02010600030101010101" pitchFamily="2" charset="-122"/>
            </a:endParaRPr>
          </a:p>
          <a:p>
            <a:pPr lvl="0" eaLnBrk="1" hangingPunct="1"/>
            <a:r>
              <a:rPr lang="zh-CN" altLang="en-US" sz="1600" b="1" dirty="0">
                <a:latin typeface="Arial" panose="020B0604020202020204" pitchFamily="34" charset="0"/>
                <a:ea typeface="宋体" panose="02010600030101010101" pitchFamily="2" charset="-122"/>
              </a:rPr>
              <a:t>有利于一个体系中各项任务的协调。</a:t>
            </a:r>
            <a:endParaRPr lang="zh-CN" altLang="en-US" sz="1600" b="1" dirty="0">
              <a:latin typeface="Arial" panose="020B0604020202020204" pitchFamily="34" charset="0"/>
              <a:ea typeface="宋体" panose="02010600030101010101" pitchFamily="2" charset="-122"/>
            </a:endParaRPr>
          </a:p>
        </p:txBody>
      </p:sp>
      <p:sp>
        <p:nvSpPr>
          <p:cNvPr id="21519" name="矩形 24"/>
          <p:cNvSpPr/>
          <p:nvPr/>
        </p:nvSpPr>
        <p:spPr>
          <a:xfrm>
            <a:off x="3048000" y="1752600"/>
            <a:ext cx="5715000" cy="584200"/>
          </a:xfrm>
          <a:prstGeom prst="rect">
            <a:avLst/>
          </a:prstGeom>
          <a:noFill/>
          <a:ln w="9525">
            <a:noFill/>
          </a:ln>
        </p:spPr>
        <p:txBody>
          <a:bodyPr>
            <a:spAutoFit/>
          </a:bodyPr>
          <a:lstStyle/>
          <a:p>
            <a:pPr lvl="0" eaLnBrk="1" hangingPunct="1"/>
            <a:r>
              <a:rPr lang="zh-CN" altLang="en-US" sz="1600" b="1" dirty="0">
                <a:latin typeface="Arial" panose="020B0604020202020204" pitchFamily="34" charset="0"/>
                <a:ea typeface="宋体" panose="02010600030101010101" pitchFamily="2" charset="-122"/>
              </a:rPr>
              <a:t>按照“维护健康长江，促进人水和谐”等理念，加强了水资源及水生态与环境保护内容，重视了供水等涉及民生内容。</a:t>
            </a:r>
            <a:endParaRPr lang="zh-CN" altLang="en-US" sz="1600" b="1" dirty="0">
              <a:latin typeface="Arial" panose="020B0604020202020204" pitchFamily="34" charset="0"/>
              <a:ea typeface="宋体" panose="02010600030101010101" pitchFamily="2" charset="-122"/>
            </a:endParaRPr>
          </a:p>
        </p:txBody>
      </p:sp>
      <p:sp>
        <p:nvSpPr>
          <p:cNvPr id="21520" name="矩形 25"/>
          <p:cNvSpPr/>
          <p:nvPr/>
        </p:nvSpPr>
        <p:spPr>
          <a:xfrm>
            <a:off x="3200400" y="4724400"/>
            <a:ext cx="5715000" cy="830263"/>
          </a:xfrm>
          <a:prstGeom prst="rect">
            <a:avLst/>
          </a:prstGeom>
          <a:noFill/>
          <a:ln w="9525">
            <a:noFill/>
          </a:ln>
        </p:spPr>
        <p:txBody>
          <a:bodyPr>
            <a:spAutoFit/>
          </a:bodyPr>
          <a:lstStyle/>
          <a:p>
            <a:pPr lvl="0" eaLnBrk="1" hangingPunct="1"/>
            <a:r>
              <a:rPr lang="zh-CN" altLang="en-US" sz="1600" b="1" dirty="0">
                <a:latin typeface="Arial" panose="020B0604020202020204" pitchFamily="34" charset="0"/>
                <a:ea typeface="宋体" panose="02010600030101010101" pitchFamily="2" charset="-122"/>
              </a:rPr>
              <a:t>进一步落实了干支流统筹兼顾、全面发展的思路，协调了干支流在防洪、水资源配置和水资源保护等方面的关系，并服从全流域的整体规划布局。</a:t>
            </a:r>
            <a:endParaRPr lang="zh-CN" altLang="en-US" sz="1600"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vert="horz" wrap="square" lIns="91440" tIns="45720" rIns="91440" bIns="45720" anchor="ctr"/>
          <a:lstStyle/>
          <a:p>
            <a:pPr eaLnBrk="1" hangingPunct="1"/>
            <a:r>
              <a:rPr lang="zh-CN" altLang="en-US" sz="4300" dirty="0" smtClean="0">
                <a:solidFill>
                  <a:srgbClr val="FF0000"/>
                </a:solidFill>
                <a:ea typeface="宋体" panose="02010600030101010101" pitchFamily="2" charset="-122"/>
              </a:rPr>
              <a:t>思考：</a:t>
            </a:r>
            <a:r>
              <a:rPr lang="zh-CN" altLang="en-US" sz="4300" dirty="0" smtClean="0">
                <a:ea typeface="宋体" panose="02010600030101010101" pitchFamily="2" charset="-122"/>
              </a:rPr>
              <a:t>新时代水利工作</a:t>
            </a:r>
            <a:endParaRPr lang="en-US" altLang="zh-CN" sz="4300" dirty="0">
              <a:ea typeface="宋体" panose="02010600030101010101" pitchFamily="2" charset="-122"/>
            </a:endParaRPr>
          </a:p>
        </p:txBody>
      </p:sp>
      <p:grpSp>
        <p:nvGrpSpPr>
          <p:cNvPr id="23555" name="Group 10"/>
          <p:cNvGrpSpPr/>
          <p:nvPr/>
        </p:nvGrpSpPr>
        <p:grpSpPr>
          <a:xfrm>
            <a:off x="1115616" y="1772816"/>
            <a:ext cx="2673350" cy="2671763"/>
            <a:chOff x="92" y="1467"/>
            <a:chExt cx="1684" cy="1683"/>
          </a:xfrm>
        </p:grpSpPr>
        <p:sp>
          <p:nvSpPr>
            <p:cNvPr id="19" name="Oval 11"/>
            <p:cNvSpPr>
              <a:spLocks noChangeArrowheads="1"/>
            </p:cNvSpPr>
            <p:nvPr/>
          </p:nvSpPr>
          <p:spPr bwMode="gray">
            <a:xfrm>
              <a:off x="92" y="1467"/>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 name="Oval 12"/>
            <p:cNvSpPr>
              <a:spLocks noChangeArrowheads="1"/>
            </p:cNvSpPr>
            <p:nvPr/>
          </p:nvSpPr>
          <p:spPr bwMode="gray">
            <a:xfrm>
              <a:off x="251" y="1528"/>
              <a:ext cx="1461"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 name="Oval 13"/>
            <p:cNvSpPr>
              <a:spLocks noChangeArrowheads="1"/>
            </p:cNvSpPr>
            <p:nvPr/>
          </p:nvSpPr>
          <p:spPr bwMode="gray">
            <a:xfrm>
              <a:off x="258" y="1536"/>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60" name="Oval 14"/>
            <p:cNvSpPr/>
            <p:nvPr/>
          </p:nvSpPr>
          <p:spPr>
            <a:xfrm>
              <a:off x="323" y="1602"/>
              <a:ext cx="1317" cy="1316"/>
            </a:xfrm>
            <a:prstGeom prst="ellipse">
              <a:avLst/>
            </a:prstGeom>
            <a:solidFill>
              <a:srgbClr val="000000"/>
            </a:solidFill>
            <a:ln w="38100">
              <a:noFill/>
            </a:ln>
          </p:spPr>
          <p:txBody>
            <a:bodyPr anchor="ctr">
              <a:spAutoFit/>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23561" name="Oval 15"/>
            <p:cNvSpPr/>
            <p:nvPr/>
          </p:nvSpPr>
          <p:spPr>
            <a:xfrm>
              <a:off x="344" y="1623"/>
              <a:ext cx="1276" cy="1277"/>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3562" name="Oval 16"/>
            <p:cNvSpPr/>
            <p:nvPr/>
          </p:nvSpPr>
          <p:spPr>
            <a:xfrm>
              <a:off x="360" y="1630"/>
              <a:ext cx="1246" cy="1246"/>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3563" name="Oval 17"/>
            <p:cNvSpPr/>
            <p:nvPr/>
          </p:nvSpPr>
          <p:spPr>
            <a:xfrm>
              <a:off x="374" y="1642"/>
              <a:ext cx="1184" cy="1164"/>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3564" name="Oval 18"/>
            <p:cNvSpPr/>
            <p:nvPr/>
          </p:nvSpPr>
          <p:spPr>
            <a:xfrm>
              <a:off x="258" y="1777"/>
              <a:ext cx="1053" cy="945"/>
            </a:xfrm>
            <a:prstGeom prst="ellipse">
              <a:avLst/>
            </a:prstGeom>
            <a:gradFill rotWithShape="1">
              <a:gsLst>
                <a:gs pos="0">
                  <a:srgbClr val="FFFFFF"/>
                </a:gs>
                <a:gs pos="100000">
                  <a:srgbClr val="D6E1E2">
                    <a:alpha val="37999"/>
                  </a:srgbClr>
                </a:gs>
              </a:gsLst>
              <a:lin ang="5400000" scaled="1"/>
              <a:tileRect/>
            </a:gradFill>
            <a:ln w="9525">
              <a:noFill/>
            </a:ln>
          </p:spPr>
          <p:txBody>
            <a:bodyPr wrap="none" numCol="2" anchor="ctr"/>
            <a:lstStyle/>
            <a:p>
              <a:pPr lvl="0" indent="720090" algn="ctr"/>
              <a:r>
                <a:rPr lang="zh-CN" altLang="zh-CN" sz="2400" b="1" dirty="0" smtClean="0">
                  <a:ea typeface="宋体" panose="02010600030101010101" pitchFamily="2" charset="-122"/>
                </a:rPr>
                <a:t>新</a:t>
              </a:r>
              <a:r>
                <a:rPr lang="zh-CN" altLang="en-US" sz="2400" b="1" dirty="0" smtClean="0">
                  <a:ea typeface="宋体" panose="02010600030101010101" pitchFamily="2" charset="-122"/>
                </a:rPr>
                <a:t>现</a:t>
              </a:r>
              <a:r>
                <a:rPr lang="zh-CN" altLang="zh-CN" sz="2400" b="1" dirty="0" smtClean="0">
                  <a:ea typeface="宋体" panose="02010600030101010101" pitchFamily="2" charset="-122"/>
                </a:rPr>
                <a:t>代水利</a:t>
              </a:r>
              <a:endParaRPr lang="zh-CN" altLang="en-US" sz="2400" b="1" dirty="0">
                <a:ea typeface="宋体" panose="02010600030101010101" pitchFamily="2" charset="-122"/>
              </a:endParaRPr>
            </a:p>
          </p:txBody>
        </p:sp>
      </p:grpSp>
      <p:sp>
        <p:nvSpPr>
          <p:cNvPr id="23556" name="矩形 26"/>
          <p:cNvSpPr/>
          <p:nvPr/>
        </p:nvSpPr>
        <p:spPr>
          <a:xfrm>
            <a:off x="4355976" y="1916832"/>
            <a:ext cx="3314328" cy="2790572"/>
          </a:xfrm>
          <a:prstGeom prst="rect">
            <a:avLst/>
          </a:prstGeom>
          <a:noFill/>
          <a:ln w="9525">
            <a:noFill/>
          </a:ln>
        </p:spPr>
        <p:txBody>
          <a:bodyPr wrap="square">
            <a:spAutoFit/>
          </a:bodyPr>
          <a:lstStyle/>
          <a:p>
            <a:pPr lvl="0">
              <a:lnSpc>
                <a:spcPct val="150000"/>
              </a:lnSpc>
              <a:spcBef>
                <a:spcPts val="0"/>
              </a:spcBef>
            </a:pPr>
            <a:r>
              <a:rPr lang="zh-CN" altLang="zh-CN" sz="2400" b="1" dirty="0" smtClean="0">
                <a:ea typeface="宋体" panose="02010600030101010101" pitchFamily="2" charset="-122"/>
              </a:rPr>
              <a:t>党的十九大描绘了全面建设社会主义现代化国家的宏伟蓝图。如何落实好、书写好宏伟蓝图的水利篇章？</a:t>
            </a:r>
            <a:endParaRPr lang="zh-CN" altLang="en-US" sz="2400" b="1"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vert="horz" wrap="square" lIns="91440" tIns="45720" rIns="91440" bIns="45720" anchor="ctr"/>
          <a:lstStyle/>
          <a:p>
            <a:pPr eaLnBrk="1" hangingPunct="1"/>
            <a:r>
              <a:rPr lang="zh-CN" altLang="en-US" sz="4300" dirty="0" smtClean="0">
                <a:ea typeface="宋体" panose="02010600030101010101" pitchFamily="2" charset="-122"/>
              </a:rPr>
              <a:t>新时代水利工作</a:t>
            </a:r>
            <a:endParaRPr lang="en-US" altLang="zh-CN" sz="4300" dirty="0">
              <a:ea typeface="宋体" panose="02010600030101010101" pitchFamily="2" charset="-122"/>
            </a:endParaRPr>
          </a:p>
        </p:txBody>
      </p:sp>
      <p:sp>
        <p:nvSpPr>
          <p:cNvPr id="24579" name="Rectangle 3"/>
          <p:cNvSpPr>
            <a:spLocks noChangeArrowheads="1"/>
          </p:cNvSpPr>
          <p:nvPr/>
        </p:nvSpPr>
        <p:spPr bwMode="ltGray">
          <a:xfrm>
            <a:off x="609600" y="1752600"/>
            <a:ext cx="3652838" cy="1503363"/>
          </a:xfrm>
          <a:prstGeom prst="rect">
            <a:avLst/>
          </a:prstGeom>
          <a:gradFill rotWithShape="1">
            <a:gsLst>
              <a:gs pos="0">
                <a:schemeClr val="accent2"/>
              </a:gs>
              <a:gs pos="100000">
                <a:schemeClr val="accent2">
                  <a:gamma/>
                  <a:shade val="46275"/>
                  <a:invGamma/>
                </a:schemeClr>
              </a:gs>
            </a:gsLst>
            <a:lin ang="5400000" scaled="1"/>
          </a:gradFill>
          <a:ln w="9525">
            <a:noFill/>
            <a:miter lim="800000"/>
          </a:ln>
          <a:effectLst/>
          <a:scene3d>
            <a:camera prst="legacyPerspectiveBottom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rtl="0">
              <a:buClr>
                <a:srgbClr val="FF0066"/>
              </a:buClr>
              <a:buSzPct val="75000"/>
              <a:defRPr/>
            </a:pPr>
            <a:endParaRPr lang="zh-CN" altLang="en-US" sz="2000" b="1" dirty="0">
              <a:solidFill>
                <a:srgbClr val="F8F8F8"/>
              </a:solidFill>
              <a:ea typeface="宋体" panose="02010600030101010101" pitchFamily="2" charset="-122"/>
            </a:endParaRPr>
          </a:p>
        </p:txBody>
      </p:sp>
      <p:sp>
        <p:nvSpPr>
          <p:cNvPr id="24581" name="Rectangle 5"/>
          <p:cNvSpPr>
            <a:spLocks noChangeArrowheads="1"/>
          </p:cNvSpPr>
          <p:nvPr/>
        </p:nvSpPr>
        <p:spPr bwMode="gray">
          <a:xfrm>
            <a:off x="4648200" y="1752600"/>
            <a:ext cx="3786188" cy="1503363"/>
          </a:xfrm>
          <a:prstGeom prst="rect">
            <a:avLst/>
          </a:prstGeom>
          <a:gradFill rotWithShape="1">
            <a:gsLst>
              <a:gs pos="0">
                <a:schemeClr val="folHlink"/>
              </a:gs>
              <a:gs pos="100000">
                <a:schemeClr val="folHlink">
                  <a:gamma/>
                  <a:shade val="46275"/>
                  <a:invGamma/>
                </a:schemeClr>
              </a:gs>
            </a:gsLst>
            <a:lin ang="5400000" scaled="1"/>
          </a:gradFill>
          <a:ln w="9525">
            <a:noFill/>
            <a:miter lim="800000"/>
          </a:ln>
          <a:effectLst/>
          <a:scene3d>
            <a:camera prst="legacyPerspectiveBottomLef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2" name="Rectangle 6"/>
          <p:cNvSpPr/>
          <p:nvPr/>
        </p:nvSpPr>
        <p:spPr>
          <a:xfrm>
            <a:off x="5148064" y="1772816"/>
            <a:ext cx="3096344" cy="1323439"/>
          </a:xfrm>
          <a:prstGeom prst="rect">
            <a:avLst/>
          </a:prstGeom>
          <a:noFill/>
          <a:ln w="9525">
            <a:noFill/>
          </a:ln>
        </p:spPr>
        <p:txBody>
          <a:bodyPr wrap="square">
            <a:spAutoFit/>
          </a:bodyPr>
          <a:lstStyle/>
          <a:p>
            <a:pPr lvl="0">
              <a:buClr>
                <a:srgbClr val="FF0066"/>
              </a:buClr>
              <a:buSzPct val="75000"/>
            </a:pPr>
            <a:r>
              <a:rPr lang="zh-CN" altLang="zh-CN" sz="2000" b="1" dirty="0" smtClean="0">
                <a:solidFill>
                  <a:srgbClr val="F8F8F8"/>
                </a:solidFill>
                <a:ea typeface="宋体" panose="02010600030101010101" pitchFamily="2" charset="-122"/>
              </a:rPr>
              <a:t>党的十九大报告把水利摆在九大基础设施网络建设之首。水利部门将怎样完善水利基础设施网络？</a:t>
            </a:r>
            <a:endParaRPr lang="en-US" altLang="zh-CN" sz="2000" b="1" dirty="0">
              <a:solidFill>
                <a:srgbClr val="F8F8F8"/>
              </a:solidFill>
              <a:latin typeface="Arial" panose="020B0604020202020204" pitchFamily="34" charset="0"/>
              <a:ea typeface="宋体" panose="02010600030101010101" pitchFamily="2" charset="-122"/>
            </a:endParaRPr>
          </a:p>
        </p:txBody>
      </p:sp>
      <p:sp>
        <p:nvSpPr>
          <p:cNvPr id="24583" name="Rectangle 7"/>
          <p:cNvSpPr>
            <a:spLocks noChangeArrowheads="1"/>
          </p:cNvSpPr>
          <p:nvPr/>
        </p:nvSpPr>
        <p:spPr bwMode="gray">
          <a:xfrm>
            <a:off x="683568" y="3717032"/>
            <a:ext cx="3652838" cy="1503363"/>
          </a:xfrm>
          <a:prstGeom prst="rect">
            <a:avLst/>
          </a:prstGeom>
          <a:gradFill rotWithShape="1">
            <a:gsLst>
              <a:gs pos="0">
                <a:schemeClr val="accent1">
                  <a:gamma/>
                  <a:shade val="46275"/>
                  <a:invGamma/>
                </a:schemeClr>
              </a:gs>
              <a:gs pos="100000">
                <a:schemeClr val="accent1"/>
              </a:gs>
            </a:gsLst>
            <a:lin ang="5400000" scaled="1"/>
          </a:gradFill>
          <a:ln w="9525">
            <a:noFill/>
            <a:miter lim="800000"/>
          </a:ln>
          <a:effectLst/>
          <a:scene3d>
            <a:camera prst="legacyPerspectiv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4" name="Rectangle 8"/>
          <p:cNvSpPr/>
          <p:nvPr/>
        </p:nvSpPr>
        <p:spPr>
          <a:xfrm>
            <a:off x="914400" y="4191000"/>
            <a:ext cx="2895600" cy="984885"/>
          </a:xfrm>
          <a:prstGeom prst="rect">
            <a:avLst/>
          </a:prstGeom>
          <a:noFill/>
          <a:ln w="9525">
            <a:noFill/>
          </a:ln>
        </p:spPr>
        <p:txBody>
          <a:bodyPr>
            <a:spAutoFit/>
          </a:bodyPr>
          <a:lstStyle/>
          <a:p>
            <a:pPr rtl="0">
              <a:buClr>
                <a:srgbClr val="FF0066"/>
              </a:buClr>
              <a:buSzPct val="75000"/>
              <a:defRPr/>
            </a:pPr>
            <a:r>
              <a:rPr lang="zh-CN" altLang="zh-CN" sz="2000" b="1" dirty="0" smtClean="0">
                <a:solidFill>
                  <a:srgbClr val="F8F8F8"/>
                </a:solidFill>
                <a:ea typeface="宋体" panose="02010600030101010101" pitchFamily="2" charset="-122"/>
              </a:rPr>
              <a:t>水利在推进生态文明建设中怎样发挥更大作用？</a:t>
            </a:r>
            <a:endParaRPr lang="zh-CN" altLang="zh-CN" sz="2000" b="1" dirty="0" smtClean="0">
              <a:solidFill>
                <a:srgbClr val="F8F8F8"/>
              </a:solidFill>
              <a:ea typeface="宋体" panose="02010600030101010101" pitchFamily="2" charset="-122"/>
            </a:endParaRPr>
          </a:p>
          <a:p>
            <a:pPr lvl="0" algn="ctr" eaLnBrk="1" hangingPunct="1">
              <a:buClr>
                <a:srgbClr val="FF0066"/>
              </a:buClr>
              <a:buSzPct val="75000"/>
              <a:buFont typeface="Wingdings" panose="05000000000000000000" pitchFamily="2" charset="2"/>
              <a:buNone/>
            </a:pPr>
            <a:endParaRPr lang="en-US" altLang="zh-CN" b="1" dirty="0">
              <a:solidFill>
                <a:srgbClr val="F8F8F8"/>
              </a:solidFill>
              <a:latin typeface="Arial" panose="020B0604020202020204" pitchFamily="34" charset="0"/>
              <a:ea typeface="宋体" panose="02010600030101010101" pitchFamily="2" charset="-122"/>
            </a:endParaRPr>
          </a:p>
        </p:txBody>
      </p:sp>
      <p:sp>
        <p:nvSpPr>
          <p:cNvPr id="24585" name="Rectangle 9"/>
          <p:cNvSpPr>
            <a:spLocks noChangeArrowheads="1"/>
          </p:cNvSpPr>
          <p:nvPr/>
        </p:nvSpPr>
        <p:spPr bwMode="gray">
          <a:xfrm>
            <a:off x="4644008" y="3645024"/>
            <a:ext cx="3790950" cy="1493838"/>
          </a:xfrm>
          <a:prstGeom prst="rect">
            <a:avLst/>
          </a:prstGeom>
          <a:gradFill rotWithShape="1">
            <a:gsLst>
              <a:gs pos="0">
                <a:schemeClr val="folHlink"/>
              </a:gs>
              <a:gs pos="100000">
                <a:schemeClr val="folHlink">
                  <a:gamma/>
                  <a:shade val="46275"/>
                  <a:invGamma/>
                </a:schemeClr>
              </a:gs>
            </a:gsLst>
            <a:lin ang="5400000" scaled="1"/>
          </a:gradFill>
          <a:ln w="9525">
            <a:noFill/>
            <a:miter lim="800000"/>
          </a:ln>
          <a:effectLst/>
          <a:scene3d>
            <a:camera prst="legacyPerspectiveBottomLef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rtl="0">
              <a:buClr>
                <a:srgbClr val="FF0066"/>
              </a:buClr>
              <a:buSzPct val="75000"/>
              <a:defRPr/>
            </a:pPr>
            <a:endParaRPr lang="zh-CN" altLang="en-US" b="1" dirty="0" smtClean="0"/>
          </a:p>
        </p:txBody>
      </p:sp>
      <p:sp>
        <p:nvSpPr>
          <p:cNvPr id="24587" name="Text Box 12"/>
          <p:cNvSpPr txBox="1"/>
          <p:nvPr/>
        </p:nvSpPr>
        <p:spPr>
          <a:xfrm>
            <a:off x="698500" y="1876425"/>
            <a:ext cx="1701800" cy="342900"/>
          </a:xfrm>
          <a:prstGeom prst="rect">
            <a:avLst/>
          </a:prstGeom>
          <a:noFill/>
          <a:ln w="9525">
            <a:noFill/>
          </a:ln>
        </p:spPr>
        <p:txBody>
          <a:bodyPr>
            <a:spAutoFit/>
          </a:bodyPr>
          <a:lstStyle/>
          <a:p>
            <a:pPr lvl="0" eaLnBrk="0" hangingPunct="0">
              <a:lnSpc>
                <a:spcPct val="130000"/>
              </a:lnSpc>
              <a:buChar char="-"/>
            </a:pPr>
            <a:endParaRPr lang="en-US" altLang="zh-CN" sz="1400" dirty="0">
              <a:solidFill>
                <a:srgbClr val="F8F8F8"/>
              </a:solidFill>
              <a:latin typeface="Arial" panose="020B0604020202020204" pitchFamily="34" charset="0"/>
              <a:ea typeface="宋体" panose="02010600030101010101" pitchFamily="2" charset="-122"/>
            </a:endParaRPr>
          </a:p>
        </p:txBody>
      </p:sp>
      <p:grpSp>
        <p:nvGrpSpPr>
          <p:cNvPr id="24588" name="Group 33"/>
          <p:cNvGrpSpPr/>
          <p:nvPr/>
        </p:nvGrpSpPr>
        <p:grpSpPr>
          <a:xfrm>
            <a:off x="3608388" y="2720975"/>
            <a:ext cx="1660525" cy="1612900"/>
            <a:chOff x="2457" y="2000"/>
            <a:chExt cx="901" cy="888"/>
          </a:xfrm>
        </p:grpSpPr>
        <p:pic>
          <p:nvPicPr>
            <p:cNvPr id="24590" name="Picture 34" descr="circuler_1"/>
            <p:cNvPicPr>
              <a:picLocks noChangeAspect="1"/>
            </p:cNvPicPr>
            <p:nvPr/>
          </p:nvPicPr>
          <p:blipFill>
            <a:blip r:embed="rId1" cstate="print"/>
            <a:stretch>
              <a:fillRect/>
            </a:stretch>
          </p:blipFill>
          <p:spPr>
            <a:xfrm>
              <a:off x="2457" y="2000"/>
              <a:ext cx="901" cy="886"/>
            </a:xfrm>
            <a:prstGeom prst="rect">
              <a:avLst/>
            </a:prstGeom>
            <a:noFill/>
            <a:ln w="9525">
              <a:noFill/>
            </a:ln>
          </p:spPr>
        </p:pic>
        <p:sp>
          <p:nvSpPr>
            <p:cNvPr id="24611" name="Oval 35"/>
            <p:cNvSpPr>
              <a:spLocks noChangeArrowheads="1"/>
            </p:cNvSpPr>
            <p:nvPr/>
          </p:nvSpPr>
          <p:spPr bwMode="gray">
            <a:xfrm>
              <a:off x="2457" y="200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algn="ctr">
              <a:solidFill>
                <a:srgbClr val="F8F8F8"/>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94" name="Freeform 36"/>
            <p:cNvSpPr/>
            <p:nvPr/>
          </p:nvSpPr>
          <p:spPr>
            <a:xfrm>
              <a:off x="2550" y="2018"/>
              <a:ext cx="703" cy="308"/>
            </a:xfrm>
            <a:custGeom>
              <a:avLst/>
              <a:gdLst>
                <a:gd name="txL" fmla="*/ 0 w 1321"/>
                <a:gd name="txT" fmla="*/ 0 h 712"/>
                <a:gd name="txR" fmla="*/ 1321 w 1321"/>
                <a:gd name="txB" fmla="*/ 712 h 712"/>
              </a:gdLst>
              <a:ahLst/>
              <a:cxnLst>
                <a:cxn ang="0">
                  <a:pos x="104" y="14"/>
                </a:cxn>
                <a:cxn ang="0">
                  <a:pos x="106" y="16"/>
                </a:cxn>
                <a:cxn ang="0">
                  <a:pos x="106" y="17"/>
                </a:cxn>
                <a:cxn ang="0">
                  <a:pos x="106" y="18"/>
                </a:cxn>
                <a:cxn ang="0">
                  <a:pos x="104" y="19"/>
                </a:cxn>
                <a:cxn ang="0">
                  <a:pos x="102" y="20"/>
                </a:cxn>
                <a:cxn ang="0">
                  <a:pos x="100" y="21"/>
                </a:cxn>
                <a:cxn ang="0">
                  <a:pos x="96" y="22"/>
                </a:cxn>
                <a:cxn ang="0">
                  <a:pos x="92" y="23"/>
                </a:cxn>
                <a:cxn ang="0">
                  <a:pos x="87" y="23"/>
                </a:cxn>
                <a:cxn ang="0">
                  <a:pos x="82" y="24"/>
                </a:cxn>
                <a:cxn ang="0">
                  <a:pos x="78" y="24"/>
                </a:cxn>
                <a:cxn ang="0">
                  <a:pos x="72" y="25"/>
                </a:cxn>
                <a:cxn ang="0">
                  <a:pos x="67" y="25"/>
                </a:cxn>
                <a:cxn ang="0">
                  <a:pos x="64" y="25"/>
                </a:cxn>
                <a:cxn ang="0">
                  <a:pos x="38" y="25"/>
                </a:cxn>
                <a:cxn ang="0">
                  <a:pos x="38" y="25"/>
                </a:cxn>
                <a:cxn ang="0">
                  <a:pos x="33" y="25"/>
                </a:cxn>
                <a:cxn ang="0">
                  <a:pos x="28" y="25"/>
                </a:cxn>
                <a:cxn ang="0">
                  <a:pos x="23" y="24"/>
                </a:cxn>
                <a:cxn ang="0">
                  <a:pos x="19" y="24"/>
                </a:cxn>
                <a:cxn ang="0">
                  <a:pos x="15" y="24"/>
                </a:cxn>
                <a:cxn ang="0">
                  <a:pos x="11" y="23"/>
                </a:cxn>
                <a:cxn ang="0">
                  <a:pos x="8" y="22"/>
                </a:cxn>
                <a:cxn ang="0">
                  <a:pos x="5" y="22"/>
                </a:cxn>
                <a:cxn ang="0">
                  <a:pos x="3" y="21"/>
                </a:cxn>
                <a:cxn ang="0">
                  <a:pos x="2" y="20"/>
                </a:cxn>
                <a:cxn ang="0">
                  <a:pos x="1" y="19"/>
                </a:cxn>
                <a:cxn ang="0">
                  <a:pos x="0" y="18"/>
                </a:cxn>
                <a:cxn ang="0">
                  <a:pos x="0" y="18"/>
                </a:cxn>
                <a:cxn ang="0">
                  <a:pos x="1" y="17"/>
                </a:cxn>
                <a:cxn ang="0">
                  <a:pos x="2" y="16"/>
                </a:cxn>
                <a:cxn ang="0">
                  <a:pos x="4" y="13"/>
                </a:cxn>
                <a:cxn ang="0">
                  <a:pos x="7" y="10"/>
                </a:cxn>
                <a:cxn ang="0">
                  <a:pos x="12" y="8"/>
                </a:cxn>
                <a:cxn ang="0">
                  <a:pos x="16" y="6"/>
                </a:cxn>
                <a:cxn ang="0">
                  <a:pos x="22" y="4"/>
                </a:cxn>
                <a:cxn ang="0">
                  <a:pos x="27" y="3"/>
                </a:cxn>
                <a:cxn ang="0">
                  <a:pos x="34" y="2"/>
                </a:cxn>
                <a:cxn ang="0">
                  <a:pos x="40" y="1"/>
                </a:cxn>
                <a:cxn ang="0">
                  <a:pos x="46" y="0"/>
                </a:cxn>
                <a:cxn ang="0">
                  <a:pos x="54" y="0"/>
                </a:cxn>
                <a:cxn ang="0">
                  <a:pos x="54" y="0"/>
                </a:cxn>
                <a:cxn ang="0">
                  <a:pos x="61" y="0"/>
                </a:cxn>
                <a:cxn ang="0">
                  <a:pos x="68" y="1"/>
                </a:cxn>
                <a:cxn ang="0">
                  <a:pos x="75" y="2"/>
                </a:cxn>
                <a:cxn ang="0">
                  <a:pos x="81" y="3"/>
                </a:cxn>
                <a:cxn ang="0">
                  <a:pos x="87" y="5"/>
                </a:cxn>
                <a:cxn ang="0">
                  <a:pos x="92" y="7"/>
                </a:cxn>
                <a:cxn ang="0">
                  <a:pos x="97" y="9"/>
                </a:cxn>
                <a:cxn ang="0">
                  <a:pos x="101" y="11"/>
                </a:cxn>
                <a:cxn ang="0">
                  <a:pos x="104" y="14"/>
                </a:cxn>
                <a:cxn ang="0">
                  <a:pos x="104" y="14"/>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E2E1B7"/>
                </a:gs>
              </a:gsLst>
              <a:lin ang="5400000" scaled="1"/>
              <a:tileRect/>
            </a:gradFill>
            <a:ln w="0">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grpSp>
          <p:nvGrpSpPr>
            <p:cNvPr id="24595" name="Group 37"/>
            <p:cNvGrpSpPr/>
            <p:nvPr/>
          </p:nvGrpSpPr>
          <p:grpSpPr>
            <a:xfrm rot="-1297425" flipH="1" flipV="1">
              <a:off x="2525" y="2693"/>
              <a:ext cx="781" cy="188"/>
              <a:chOff x="2532" y="1051"/>
              <a:chExt cx="893" cy="246"/>
            </a:xfrm>
          </p:grpSpPr>
          <p:grpSp>
            <p:nvGrpSpPr>
              <p:cNvPr id="24596" name="Group 38"/>
              <p:cNvGrpSpPr/>
              <p:nvPr/>
            </p:nvGrpSpPr>
            <p:grpSpPr>
              <a:xfrm>
                <a:off x="2532" y="1051"/>
                <a:ext cx="743" cy="185"/>
                <a:chOff x="1565" y="2568"/>
                <a:chExt cx="1118" cy="279"/>
              </a:xfrm>
            </p:grpSpPr>
            <p:sp>
              <p:nvSpPr>
                <p:cNvPr id="24602" name="AutoShape 39"/>
                <p:cNvSpPr/>
                <p:nvPr/>
              </p:nvSpPr>
              <p:spPr>
                <a:xfrm rot="5263130">
                  <a:off x="1859" y="2273"/>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4603" name="AutoShape 40"/>
                <p:cNvSpPr/>
                <p:nvPr/>
              </p:nvSpPr>
              <p:spPr>
                <a:xfrm rot="6078281">
                  <a:off x="1995" y="2273"/>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4604" name="AutoShape 41"/>
                <p:cNvSpPr/>
                <p:nvPr/>
              </p:nvSpPr>
              <p:spPr>
                <a:xfrm rot="6373927">
                  <a:off x="2071" y="2295"/>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4605" name="AutoShape 42"/>
                <p:cNvSpPr/>
                <p:nvPr/>
              </p:nvSpPr>
              <p:spPr>
                <a:xfrm rot="6906312">
                  <a:off x="2161" y="2325"/>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24597" name="Group 43"/>
              <p:cNvGrpSpPr/>
              <p:nvPr/>
            </p:nvGrpSpPr>
            <p:grpSpPr>
              <a:xfrm rot="1353540">
                <a:off x="2682" y="1111"/>
                <a:ext cx="743" cy="186"/>
                <a:chOff x="1565" y="2568"/>
                <a:chExt cx="1118" cy="279"/>
              </a:xfrm>
            </p:grpSpPr>
            <p:sp>
              <p:nvSpPr>
                <p:cNvPr id="24598" name="AutoShape 44"/>
                <p:cNvSpPr/>
                <p:nvPr/>
              </p:nvSpPr>
              <p:spPr>
                <a:xfrm rot="5263130">
                  <a:off x="1859" y="2273"/>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4599" name="AutoShape 45"/>
                <p:cNvSpPr/>
                <p:nvPr/>
              </p:nvSpPr>
              <p:spPr>
                <a:xfrm rot="6078281">
                  <a:off x="1995" y="2273"/>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4600" name="AutoShape 46"/>
                <p:cNvSpPr/>
                <p:nvPr/>
              </p:nvSpPr>
              <p:spPr>
                <a:xfrm rot="6373927">
                  <a:off x="2071" y="2295"/>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24601" name="AutoShape 47"/>
                <p:cNvSpPr/>
                <p:nvPr/>
              </p:nvSpPr>
              <p:spPr>
                <a:xfrm rot="6906312">
                  <a:off x="2161" y="2325"/>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sp>
        <p:nvSpPr>
          <p:cNvPr id="24589" name="Text Box 48"/>
          <p:cNvSpPr txBox="1"/>
          <p:nvPr/>
        </p:nvSpPr>
        <p:spPr>
          <a:xfrm>
            <a:off x="3787775" y="3216275"/>
            <a:ext cx="1289050" cy="523220"/>
          </a:xfrm>
          <a:prstGeom prst="rect">
            <a:avLst/>
          </a:prstGeom>
          <a:noFill/>
          <a:ln w="9525">
            <a:noFill/>
          </a:ln>
        </p:spPr>
        <p:txBody>
          <a:bodyPr>
            <a:spAutoFit/>
          </a:bodyPr>
          <a:lstStyle/>
          <a:p>
            <a:pPr lvl="0" algn="ctr" eaLnBrk="0" hangingPunct="0"/>
            <a:r>
              <a:rPr lang="zh-CN" altLang="en-US" sz="2800" b="1" dirty="0" smtClean="0">
                <a:solidFill>
                  <a:srgbClr val="FF0000"/>
                </a:solidFill>
                <a:latin typeface="Arial" panose="020B0604020202020204" pitchFamily="34" charset="0"/>
                <a:ea typeface="宋体" panose="02010600030101010101" pitchFamily="2" charset="-122"/>
              </a:rPr>
              <a:t>思考</a:t>
            </a:r>
            <a:endParaRPr lang="en-US" altLang="zh-CN" sz="2800" b="1" dirty="0">
              <a:solidFill>
                <a:srgbClr val="FF0000"/>
              </a:solidFill>
              <a:latin typeface="Arial" panose="020B0604020202020204" pitchFamily="34" charset="0"/>
              <a:ea typeface="宋体" panose="02010600030101010101" pitchFamily="2" charset="-122"/>
            </a:endParaRPr>
          </a:p>
        </p:txBody>
      </p:sp>
      <p:sp>
        <p:nvSpPr>
          <p:cNvPr id="31" name="矩形 30"/>
          <p:cNvSpPr/>
          <p:nvPr/>
        </p:nvSpPr>
        <p:spPr>
          <a:xfrm>
            <a:off x="5076056" y="4005064"/>
            <a:ext cx="3312368" cy="1015663"/>
          </a:xfrm>
          <a:prstGeom prst="rect">
            <a:avLst/>
          </a:prstGeom>
        </p:spPr>
        <p:txBody>
          <a:bodyPr wrap="square">
            <a:spAutoFit/>
          </a:bodyPr>
          <a:lstStyle/>
          <a:p>
            <a:pPr rtl="0">
              <a:buClr>
                <a:srgbClr val="FF0066"/>
              </a:buClr>
              <a:buSzPct val="75000"/>
              <a:defRPr/>
            </a:pPr>
            <a:r>
              <a:rPr lang="zh-CN" altLang="zh-CN" sz="2000" b="1" dirty="0" smtClean="0">
                <a:solidFill>
                  <a:srgbClr val="F8F8F8"/>
                </a:solidFill>
                <a:ea typeface="宋体" panose="02010600030101010101" pitchFamily="2" charset="-122"/>
              </a:rPr>
              <a:t>党的十九大推进国家治理体系和治理能力现代化。水利部门的主要考虑是什么？</a:t>
            </a:r>
            <a:endParaRPr lang="zh-CN" altLang="en-US" sz="2000" b="1" dirty="0" smtClean="0">
              <a:solidFill>
                <a:srgbClr val="F8F8F8"/>
              </a:solidFill>
              <a:ea typeface="宋体" panose="02010600030101010101" pitchFamily="2" charset="-122"/>
            </a:endParaRPr>
          </a:p>
        </p:txBody>
      </p:sp>
      <p:sp>
        <p:nvSpPr>
          <p:cNvPr id="32" name="矩形 31"/>
          <p:cNvSpPr/>
          <p:nvPr/>
        </p:nvSpPr>
        <p:spPr>
          <a:xfrm>
            <a:off x="899592" y="2132856"/>
            <a:ext cx="2808312" cy="707886"/>
          </a:xfrm>
          <a:prstGeom prst="rect">
            <a:avLst/>
          </a:prstGeom>
        </p:spPr>
        <p:txBody>
          <a:bodyPr wrap="square">
            <a:spAutoFit/>
          </a:bodyPr>
          <a:lstStyle/>
          <a:p>
            <a:pPr rtl="0">
              <a:buClr>
                <a:srgbClr val="FF0066"/>
              </a:buClr>
              <a:buSzPct val="75000"/>
              <a:defRPr/>
            </a:pPr>
            <a:r>
              <a:rPr lang="zh-CN" altLang="zh-CN" sz="2000" b="1" dirty="0" smtClean="0">
                <a:solidFill>
                  <a:srgbClr val="F8F8F8"/>
                </a:solidFill>
                <a:ea typeface="宋体" panose="02010600030101010101" pitchFamily="2" charset="-122"/>
              </a:rPr>
              <a:t>今后一个时期水利工作要把握什么重点</a:t>
            </a:r>
            <a:endParaRPr lang="zh-CN" altLang="en-US" sz="2000" b="1" dirty="0">
              <a:solidFill>
                <a:srgbClr val="F8F8F8"/>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9" name="Rectangle 9"/>
          <p:cNvSpPr>
            <a:spLocks noGrp="1"/>
          </p:cNvSpPr>
          <p:nvPr>
            <p:ph type="title"/>
          </p:nvPr>
        </p:nvSpPr>
        <p:spPr>
          <a:xfrm>
            <a:off x="827584" y="1340768"/>
            <a:ext cx="7488832" cy="868363"/>
          </a:xfrm>
        </p:spPr>
        <p:txBody>
          <a:bodyPr vert="horz" wrap="square" lIns="91440" tIns="45720" rIns="91440" bIns="45720" anchor="ctr"/>
          <a:lstStyle/>
          <a:p>
            <a:pPr indent="457200" algn="l"/>
            <a:r>
              <a:rPr lang="zh-CN" altLang="zh-CN" sz="1800" i="0" kern="1200" dirty="0" smtClean="0">
                <a:solidFill>
                  <a:srgbClr val="000000"/>
                </a:solidFill>
                <a:latin typeface="Arial" panose="020B0604020202020204" pitchFamily="34" charset="0"/>
                <a:ea typeface="宋体" panose="02010600030101010101" pitchFamily="2" charset="-122"/>
              </a:rPr>
              <a:t>在新起点上做好水利工作，必须以习近平新时代中国特色社会主义思想为根本遵循，贯彻水资源水生态水环境水灾害统筹治理的治水新思路，找准主攻方向，统筹谋划今后一个时期水利改革发展。</a:t>
            </a:r>
            <a:endParaRPr lang="en-US" altLang="zh-CN" sz="1800" i="0" kern="1200" dirty="0">
              <a:solidFill>
                <a:srgbClr val="000000"/>
              </a:solidFill>
              <a:latin typeface="Arial" panose="020B0604020202020204" pitchFamily="34" charset="0"/>
              <a:ea typeface="宋体" panose="02010600030101010101" pitchFamily="2" charset="-122"/>
            </a:endParaRPr>
          </a:p>
        </p:txBody>
      </p:sp>
      <p:sp>
        <p:nvSpPr>
          <p:cNvPr id="7188" name="AutoShape 20"/>
          <p:cNvSpPr>
            <a:spLocks noChangeArrowheads="1"/>
          </p:cNvSpPr>
          <p:nvPr/>
        </p:nvSpPr>
        <p:spPr bwMode="gray">
          <a:xfrm>
            <a:off x="755576" y="2492896"/>
            <a:ext cx="7128792" cy="1152128"/>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200" name="AutoShape 32"/>
          <p:cNvSpPr>
            <a:spLocks noChangeArrowheads="1"/>
          </p:cNvSpPr>
          <p:nvPr/>
        </p:nvSpPr>
        <p:spPr bwMode="gray">
          <a:xfrm>
            <a:off x="755576" y="5373216"/>
            <a:ext cx="7056784" cy="936104"/>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129" name="Rectangle 1"/>
          <p:cNvSpPr>
            <a:spLocks noChangeArrowheads="1"/>
          </p:cNvSpPr>
          <p:nvPr/>
        </p:nvSpPr>
        <p:spPr bwMode="auto">
          <a:xfrm>
            <a:off x="4139952" y="3789040"/>
            <a:ext cx="184150" cy="369888"/>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AutoShape 29"/>
          <p:cNvSpPr>
            <a:spLocks noChangeArrowheads="1"/>
          </p:cNvSpPr>
          <p:nvPr/>
        </p:nvSpPr>
        <p:spPr bwMode="gray">
          <a:xfrm>
            <a:off x="755576" y="3861048"/>
            <a:ext cx="7056784" cy="1224136"/>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8" name="Rectangle 6"/>
          <p:cNvSpPr>
            <a:spLocks noChangeArrowheads="1"/>
          </p:cNvSpPr>
          <p:nvPr/>
        </p:nvSpPr>
        <p:spPr bwMode="auto">
          <a:xfrm>
            <a:off x="1043608" y="2471846"/>
            <a:ext cx="6768752" cy="1200329"/>
          </a:xfrm>
          <a:prstGeom prst="rect">
            <a:avLst/>
          </a:prstGeom>
          <a:noFill/>
          <a:ln w="9525">
            <a:noFill/>
            <a:miter lim="800000"/>
          </a:ln>
          <a:effectLst/>
        </p:spPr>
        <p:txBody>
          <a:bodyPr vert="horz" wrap="square" lIns="91440" tIns="45720" rIns="91440" bIns="45720" numCol="1" anchor="ctr" anchorCtr="0" compatLnSpc="1">
            <a:spAutoFit/>
          </a:bodyPr>
          <a:lstStyle/>
          <a:p>
            <a:pPr marR="0" indent="457200" defTabSz="-635" rtl="0" eaLnBrk="0" hangingPunct="0">
              <a:buClrTx/>
              <a:buSzTx/>
            </a:pPr>
            <a:r>
              <a:rPr lang="zh-CN" altLang="en-US" b="1" dirty="0" smtClean="0">
                <a:solidFill>
                  <a:srgbClr val="000000"/>
                </a:solidFill>
                <a:ea typeface="宋体" panose="02010600030101010101" pitchFamily="2" charset="-122"/>
              </a:rPr>
              <a:t>一是全面推动水利高质量发展。牢牢把握我国经济已由高速增长阶段转向高质量发展阶段的重大变化，以深化供给侧结构性改革为主线，努力扩大防洪、供水、灌溉、生态等水利公共产品和公共服务供给。</a:t>
            </a:r>
            <a:endParaRPr lang="zh-CN" altLang="en-US" b="1" dirty="0" smtClean="0">
              <a:solidFill>
                <a:srgbClr val="000000"/>
              </a:solidFill>
              <a:ea typeface="宋体" panose="02010600030101010101" pitchFamily="2" charset="-122"/>
            </a:endParaRPr>
          </a:p>
        </p:txBody>
      </p:sp>
      <p:sp>
        <p:nvSpPr>
          <p:cNvPr id="13319" name="Rectangle 7"/>
          <p:cNvSpPr>
            <a:spLocks noChangeArrowheads="1"/>
          </p:cNvSpPr>
          <p:nvPr/>
        </p:nvSpPr>
        <p:spPr bwMode="auto">
          <a:xfrm>
            <a:off x="971600" y="3933056"/>
            <a:ext cx="6696744"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7200" algn="l" defTabSz="914400" rtl="0" eaLnBrk="1" fontAlgn="base" latinLnBrk="0" hangingPunct="1">
              <a:lnSpc>
                <a:spcPct val="100000"/>
              </a:lnSpc>
              <a:spcBef>
                <a:spcPct val="0"/>
              </a:spcBef>
              <a:spcAft>
                <a:spcPct val="0"/>
              </a:spcAft>
              <a:buClrTx/>
              <a:buSzTx/>
              <a:buFontTx/>
              <a:buNone/>
            </a:pPr>
            <a:r>
              <a:rPr lang="zh-CN" altLang="en-US" b="1" dirty="0" smtClean="0">
                <a:solidFill>
                  <a:srgbClr val="000000"/>
                </a:solidFill>
                <a:ea typeface="宋体" panose="02010600030101010101" pitchFamily="2" charset="-122"/>
              </a:rPr>
              <a:t>二是加快推进美丽中国建设。坚持人与自然和谐共生，充分发挥水资源的基础性、先导性、约束性作用，推进水资源全面节约、高效利用、有效保护和科学管理，加快形成人水和谐的空间格局、产业结构和生产生活方式。</a:t>
            </a:r>
            <a:endParaRPr lang="zh-CN" altLang="en-US" b="1" dirty="0" smtClean="0">
              <a:solidFill>
                <a:srgbClr val="000000"/>
              </a:solidFill>
              <a:ea typeface="宋体" panose="02010600030101010101" pitchFamily="2" charset="-122"/>
            </a:endParaRPr>
          </a:p>
        </p:txBody>
      </p:sp>
      <p:sp>
        <p:nvSpPr>
          <p:cNvPr id="13320" name="Rectangle 8"/>
          <p:cNvSpPr>
            <a:spLocks noChangeArrowheads="1"/>
          </p:cNvSpPr>
          <p:nvPr/>
        </p:nvSpPr>
        <p:spPr bwMode="auto">
          <a:xfrm>
            <a:off x="1115616" y="5373216"/>
            <a:ext cx="6552728" cy="923330"/>
          </a:xfrm>
          <a:prstGeom prst="rect">
            <a:avLst/>
          </a:prstGeom>
          <a:noFill/>
          <a:ln w="9525">
            <a:noFill/>
            <a:miter lim="800000"/>
          </a:ln>
          <a:effectLst/>
        </p:spPr>
        <p:txBody>
          <a:bodyPr vert="horz" wrap="square" lIns="91440" tIns="45720" rIns="91440" bIns="45720" numCol="1" anchor="ctr" anchorCtr="0" compatLnSpc="1">
            <a:spAutoFit/>
          </a:bodyPr>
          <a:lstStyle/>
          <a:p>
            <a:pPr indent="457200" rtl="0"/>
            <a:r>
              <a:rPr lang="zh-CN" altLang="en-US" b="1" dirty="0" smtClean="0">
                <a:solidFill>
                  <a:srgbClr val="000000"/>
                </a:solidFill>
                <a:ea typeface="宋体" panose="02010600030101010101" pitchFamily="2" charset="-122"/>
              </a:rPr>
              <a:t>三是着力构建民生水利发展格局。始终坚持以人民为中心的发展思想，紧紧围绕全面建成小康社会，着力构建城乡统筹、区域协调、普惠共享、保障有力的民生水利发展格局。</a:t>
            </a:r>
            <a:endParaRPr lang="zh-CN" altLang="en-US" b="1" dirty="0" smtClean="0">
              <a:solidFill>
                <a:srgbClr val="000000"/>
              </a:solidFill>
              <a:ea typeface="宋体" panose="02010600030101010101" pitchFamily="2" charset="-122"/>
            </a:endParaRPr>
          </a:p>
        </p:txBody>
      </p:sp>
      <p:sp>
        <p:nvSpPr>
          <p:cNvPr id="56" name="矩形 55"/>
          <p:cNvSpPr/>
          <p:nvPr/>
        </p:nvSpPr>
        <p:spPr>
          <a:xfrm>
            <a:off x="971600" y="548680"/>
            <a:ext cx="6552728" cy="461665"/>
          </a:xfrm>
          <a:prstGeom prst="rect">
            <a:avLst/>
          </a:prstGeom>
        </p:spPr>
        <p:txBody>
          <a:bodyPr wrap="square">
            <a:spAutoFit/>
          </a:bodyPr>
          <a:lstStyle/>
          <a:p>
            <a:pPr rtl="0">
              <a:buClr>
                <a:srgbClr val="FF0066"/>
              </a:buClr>
              <a:buSzPct val="75000"/>
              <a:defRPr/>
            </a:pPr>
            <a:r>
              <a:rPr lang="zh-CN" altLang="en-US" sz="2400" b="1" dirty="0" smtClean="0">
                <a:solidFill>
                  <a:srgbClr val="FF0000"/>
                </a:solidFill>
                <a:ea typeface="宋体" panose="02010600030101010101" pitchFamily="2" charset="-122"/>
              </a:rPr>
              <a:t>新时代</a:t>
            </a:r>
            <a:r>
              <a:rPr lang="zh-CN" altLang="zh-CN" sz="2400" b="1" dirty="0" smtClean="0">
                <a:solidFill>
                  <a:srgbClr val="FF0000"/>
                </a:solidFill>
                <a:ea typeface="宋体" panose="02010600030101010101" pitchFamily="2" charset="-122"/>
              </a:rPr>
              <a:t>水利工作重点</a:t>
            </a:r>
            <a:endParaRPr lang="zh-CN" altLang="en-US" sz="2400" b="1" dirty="0" smtClean="0">
              <a:solidFill>
                <a:srgbClr val="FF0000"/>
              </a:solidFill>
              <a:ea typeface="宋体" panose="02010600030101010101" pitchFamily="2" charset="-122"/>
            </a:endParaRPr>
          </a:p>
        </p:txBody>
      </p:sp>
    </p:spTree>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9" name="Rectangle 9"/>
          <p:cNvSpPr>
            <a:spLocks noGrp="1"/>
          </p:cNvSpPr>
          <p:nvPr>
            <p:ph type="title"/>
          </p:nvPr>
        </p:nvSpPr>
        <p:spPr>
          <a:xfrm>
            <a:off x="755576" y="764704"/>
            <a:ext cx="7488832" cy="720080"/>
          </a:xfrm>
        </p:spPr>
        <p:txBody>
          <a:bodyPr vert="horz" wrap="square" lIns="91440" tIns="45720" rIns="91440" bIns="45720" anchor="ctr"/>
          <a:lstStyle/>
          <a:p>
            <a:pPr indent="457200" algn="l" latinLnBrk="1"/>
            <a:r>
              <a:rPr lang="zh-CN" altLang="zh-CN" sz="1800" i="0" kern="1200" dirty="0" smtClean="0">
                <a:solidFill>
                  <a:srgbClr val="000000"/>
                </a:solidFill>
                <a:latin typeface="Arial" panose="020B0604020202020204" pitchFamily="34" charset="0"/>
                <a:ea typeface="宋体" panose="02010600030101010101" pitchFamily="2" charset="-122"/>
              </a:rPr>
              <a:t>必须坚持科学规划、统筹安排、强化质量、有序建设，进一步完善大中小微并举的现代水利基础设施网络。</a:t>
            </a:r>
            <a:endParaRPr lang="zh-CN" altLang="zh-CN" sz="1800" i="0" kern="1200" dirty="0" smtClean="0">
              <a:solidFill>
                <a:srgbClr val="000000"/>
              </a:solidFill>
              <a:latin typeface="Arial" panose="020B0604020202020204" pitchFamily="34" charset="0"/>
              <a:ea typeface="宋体" panose="02010600030101010101" pitchFamily="2" charset="-122"/>
            </a:endParaRPr>
          </a:p>
        </p:txBody>
      </p:sp>
      <p:sp>
        <p:nvSpPr>
          <p:cNvPr id="7188" name="AutoShape 20"/>
          <p:cNvSpPr>
            <a:spLocks noChangeArrowheads="1"/>
          </p:cNvSpPr>
          <p:nvPr/>
        </p:nvSpPr>
        <p:spPr bwMode="gray">
          <a:xfrm>
            <a:off x="827584" y="1628800"/>
            <a:ext cx="7128792" cy="1152128"/>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200" name="AutoShape 32"/>
          <p:cNvSpPr>
            <a:spLocks noChangeArrowheads="1"/>
          </p:cNvSpPr>
          <p:nvPr/>
        </p:nvSpPr>
        <p:spPr bwMode="gray">
          <a:xfrm>
            <a:off x="755576" y="4941168"/>
            <a:ext cx="7056784" cy="180020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129" name="Rectangle 1"/>
          <p:cNvSpPr>
            <a:spLocks noChangeArrowheads="1"/>
          </p:cNvSpPr>
          <p:nvPr/>
        </p:nvSpPr>
        <p:spPr bwMode="auto">
          <a:xfrm>
            <a:off x="4139952" y="3789040"/>
            <a:ext cx="184150" cy="369888"/>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AutoShape 29"/>
          <p:cNvSpPr>
            <a:spLocks noChangeArrowheads="1"/>
          </p:cNvSpPr>
          <p:nvPr/>
        </p:nvSpPr>
        <p:spPr bwMode="gray">
          <a:xfrm>
            <a:off x="755576" y="2996952"/>
            <a:ext cx="7200800" cy="1728192"/>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8" name="Rectangle 6"/>
          <p:cNvSpPr>
            <a:spLocks noChangeArrowheads="1"/>
          </p:cNvSpPr>
          <p:nvPr/>
        </p:nvSpPr>
        <p:spPr bwMode="auto">
          <a:xfrm>
            <a:off x="1043608" y="1556792"/>
            <a:ext cx="6768752" cy="1200329"/>
          </a:xfrm>
          <a:prstGeom prst="rect">
            <a:avLst/>
          </a:prstGeom>
          <a:noFill/>
          <a:ln w="9525">
            <a:noFill/>
            <a:miter lim="800000"/>
          </a:ln>
          <a:effectLst/>
        </p:spPr>
        <p:txBody>
          <a:bodyPr vert="horz" wrap="square" lIns="91440" tIns="45720" rIns="91440" bIns="45720" numCol="1" anchor="ctr" anchorCtr="0" compatLnSpc="1">
            <a:spAutoFit/>
          </a:bodyPr>
          <a:lstStyle/>
          <a:p>
            <a:pPr indent="457200" rtl="0"/>
            <a:r>
              <a:rPr lang="zh-CN" altLang="zh-CN" b="1" dirty="0" smtClean="0">
                <a:solidFill>
                  <a:srgbClr val="000000"/>
                </a:solidFill>
                <a:ea typeface="宋体" panose="02010600030101010101" pitchFamily="2" charset="-122"/>
              </a:rPr>
              <a:t>一是健全完善骨干水利设施体系。围绕区域协调发展战略，推进节水供水重大水利工程建设，继续抓好大江大河大湖治理和流域骨干控制性工程建设，有序建设一批重点工程，充分发挥骨干工程辐射作用。</a:t>
            </a:r>
            <a:endParaRPr lang="zh-CN" altLang="zh-CN" b="1" dirty="0" smtClean="0">
              <a:solidFill>
                <a:srgbClr val="000000"/>
              </a:solidFill>
              <a:ea typeface="宋体" panose="02010600030101010101" pitchFamily="2" charset="-122"/>
            </a:endParaRPr>
          </a:p>
        </p:txBody>
      </p:sp>
      <p:sp>
        <p:nvSpPr>
          <p:cNvPr id="13319" name="Rectangle 7"/>
          <p:cNvSpPr>
            <a:spLocks noChangeArrowheads="1"/>
          </p:cNvSpPr>
          <p:nvPr/>
        </p:nvSpPr>
        <p:spPr bwMode="auto">
          <a:xfrm>
            <a:off x="971600" y="2996952"/>
            <a:ext cx="6696744" cy="1754326"/>
          </a:xfrm>
          <a:prstGeom prst="rect">
            <a:avLst/>
          </a:prstGeom>
          <a:noFill/>
          <a:ln w="9525">
            <a:noFill/>
            <a:miter lim="800000"/>
          </a:ln>
          <a:effectLst/>
        </p:spPr>
        <p:txBody>
          <a:bodyPr vert="horz" wrap="square" lIns="91440" tIns="45720" rIns="91440" bIns="45720" numCol="1" anchor="ctr" anchorCtr="0" compatLnSpc="1">
            <a:spAutoFit/>
          </a:bodyPr>
          <a:lstStyle/>
          <a:p>
            <a:pPr lvl="0" indent="457200" rtl="0"/>
            <a:r>
              <a:rPr lang="zh-CN" altLang="zh-CN" b="1" dirty="0" smtClean="0">
                <a:solidFill>
                  <a:srgbClr val="000000"/>
                </a:solidFill>
                <a:ea typeface="宋体" panose="02010600030101010101" pitchFamily="2" charset="-122"/>
              </a:rPr>
              <a:t>二是加快防洪减灾薄弱环节建设。按照防灾减灾救灾“两个坚持、三个转变”的要求，针对近年来防汛抗洪暴露的突出问题，集中抓好中小河流治理、小型病险水库除险加固、重点区域排涝能力建设、农村基层防汛预报预警体系等灾后水利薄弱环节建设，推进重点海堤和抗旱水源小型水库建设，健全完善防汛抗旱减灾综合体系，不断增强水旱灾害综合防御能力。</a:t>
            </a:r>
            <a:endParaRPr lang="zh-CN" altLang="en-US" b="1" dirty="0" smtClean="0">
              <a:solidFill>
                <a:srgbClr val="000000"/>
              </a:solidFill>
              <a:ea typeface="宋体" panose="02010600030101010101" pitchFamily="2" charset="-122"/>
            </a:endParaRPr>
          </a:p>
        </p:txBody>
      </p:sp>
      <p:sp>
        <p:nvSpPr>
          <p:cNvPr id="13320" name="Rectangle 8"/>
          <p:cNvSpPr>
            <a:spLocks noChangeArrowheads="1"/>
          </p:cNvSpPr>
          <p:nvPr/>
        </p:nvSpPr>
        <p:spPr bwMode="auto">
          <a:xfrm>
            <a:off x="1115616" y="4957719"/>
            <a:ext cx="6552728" cy="1754326"/>
          </a:xfrm>
          <a:prstGeom prst="rect">
            <a:avLst/>
          </a:prstGeom>
          <a:noFill/>
          <a:ln w="9525">
            <a:noFill/>
            <a:miter lim="800000"/>
          </a:ln>
          <a:effectLst/>
        </p:spPr>
        <p:txBody>
          <a:bodyPr vert="horz" wrap="square" lIns="91440" tIns="45720" rIns="91440" bIns="45720" numCol="1" anchor="ctr" anchorCtr="0" compatLnSpc="1">
            <a:spAutoFit/>
          </a:bodyPr>
          <a:lstStyle/>
          <a:p>
            <a:pPr indent="457200" rtl="0"/>
            <a:r>
              <a:rPr lang="zh-CN" altLang="zh-CN" b="1" dirty="0" smtClean="0">
                <a:solidFill>
                  <a:srgbClr val="000000"/>
                </a:solidFill>
                <a:ea typeface="宋体" panose="02010600030101010101" pitchFamily="2" charset="-122"/>
              </a:rPr>
              <a:t>三是着力夯实乡村振兴水利基础。大力发展高效节水灌溉，加快推进灌区节水改造和现代化建设，加强小型农田水利工程提质达标建设，巩固提升农村饮水安全工程建设成果，抓好农村水系河塘综合治理，夯实农业农村现代化基础。大力推进水利精准扶贫，抓好行业扶贫、定点扶贫、片区联系、对口支援和老区建设等水利工作，促进贫困地区如期实现脱贫目标。</a:t>
            </a:r>
            <a:endParaRPr lang="zh-CN" altLang="en-US" b="1" dirty="0" smtClean="0">
              <a:solidFill>
                <a:srgbClr val="000000"/>
              </a:solidFill>
              <a:ea typeface="宋体" panose="02010600030101010101" pitchFamily="2" charset="-122"/>
            </a:endParaRPr>
          </a:p>
        </p:txBody>
      </p:sp>
      <p:sp>
        <p:nvSpPr>
          <p:cNvPr id="56" name="矩形 55"/>
          <p:cNvSpPr/>
          <p:nvPr/>
        </p:nvSpPr>
        <p:spPr>
          <a:xfrm>
            <a:off x="899592" y="260648"/>
            <a:ext cx="6552728" cy="461665"/>
          </a:xfrm>
          <a:prstGeom prst="rect">
            <a:avLst/>
          </a:prstGeom>
        </p:spPr>
        <p:txBody>
          <a:bodyPr wrap="square">
            <a:spAutoFit/>
          </a:bodyPr>
          <a:lstStyle/>
          <a:p>
            <a:pPr rtl="0">
              <a:buClr>
                <a:srgbClr val="FF0066"/>
              </a:buClr>
              <a:buSzPct val="75000"/>
              <a:defRPr/>
            </a:pPr>
            <a:r>
              <a:rPr lang="zh-CN" altLang="zh-CN" sz="2400" b="1" dirty="0" smtClean="0">
                <a:solidFill>
                  <a:srgbClr val="FF0000"/>
                </a:solidFill>
                <a:ea typeface="宋体" panose="02010600030101010101" pitchFamily="2" charset="-122"/>
              </a:rPr>
              <a:t>完善水利基础设施网络</a:t>
            </a:r>
            <a:endParaRPr lang="zh-CN" altLang="zh-CN" sz="2400" dirty="0" smtClean="0"/>
          </a:p>
        </p:txBody>
      </p:sp>
    </p:spTree>
  </p:cSld>
  <p:clrMapOvr>
    <a:masterClrMapping/>
  </p:clrMapOvr>
  <p:transition>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9" name="Rectangle 9"/>
          <p:cNvSpPr>
            <a:spLocks noGrp="1"/>
          </p:cNvSpPr>
          <p:nvPr>
            <p:ph type="title"/>
          </p:nvPr>
        </p:nvSpPr>
        <p:spPr>
          <a:xfrm>
            <a:off x="827584" y="764704"/>
            <a:ext cx="7488832" cy="868363"/>
          </a:xfrm>
        </p:spPr>
        <p:txBody>
          <a:bodyPr vert="horz" wrap="square" lIns="91440" tIns="45720" rIns="91440" bIns="45720" anchor="ctr"/>
          <a:lstStyle/>
          <a:p>
            <a:pPr indent="457200" algn="l" latinLnBrk="1"/>
            <a:r>
              <a:rPr lang="zh-CN" altLang="zh-CN" sz="1800" i="0" kern="1200" dirty="0" smtClean="0">
                <a:solidFill>
                  <a:srgbClr val="000000"/>
                </a:solidFill>
                <a:latin typeface="Arial" panose="020B0604020202020204" pitchFamily="34" charset="0"/>
                <a:ea typeface="宋体" panose="02010600030101010101" pitchFamily="2" charset="-122"/>
              </a:rPr>
              <a:t>水是生态环境的控制性要素，人水和谐共生是人与自然和谐共生的重要标志。必须严守水资源水环境水生态红线，全面加强水资源节约、水环境保护和水生态修复，打造水清岸绿、河畅湖美的美丽家园。</a:t>
            </a:r>
            <a:endParaRPr lang="zh-CN" altLang="zh-CN" sz="1800" i="0" kern="1200" dirty="0" smtClean="0">
              <a:solidFill>
                <a:srgbClr val="000000"/>
              </a:solidFill>
              <a:latin typeface="Arial" panose="020B0604020202020204" pitchFamily="34" charset="0"/>
              <a:ea typeface="宋体" panose="02010600030101010101" pitchFamily="2" charset="-122"/>
            </a:endParaRPr>
          </a:p>
        </p:txBody>
      </p:sp>
      <p:sp>
        <p:nvSpPr>
          <p:cNvPr id="7188" name="AutoShape 20"/>
          <p:cNvSpPr>
            <a:spLocks noChangeArrowheads="1"/>
          </p:cNvSpPr>
          <p:nvPr/>
        </p:nvSpPr>
        <p:spPr bwMode="gray">
          <a:xfrm>
            <a:off x="827584" y="1700808"/>
            <a:ext cx="7632848" cy="1584176"/>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200" name="AutoShape 32"/>
          <p:cNvSpPr>
            <a:spLocks noChangeArrowheads="1"/>
          </p:cNvSpPr>
          <p:nvPr/>
        </p:nvSpPr>
        <p:spPr bwMode="gray">
          <a:xfrm>
            <a:off x="755576" y="5013176"/>
            <a:ext cx="7776864" cy="1512168"/>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129" name="Rectangle 1"/>
          <p:cNvSpPr>
            <a:spLocks noChangeArrowheads="1"/>
          </p:cNvSpPr>
          <p:nvPr/>
        </p:nvSpPr>
        <p:spPr bwMode="auto">
          <a:xfrm>
            <a:off x="4139952" y="3789040"/>
            <a:ext cx="184150" cy="369888"/>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AutoShape 29"/>
          <p:cNvSpPr>
            <a:spLocks noChangeArrowheads="1"/>
          </p:cNvSpPr>
          <p:nvPr/>
        </p:nvSpPr>
        <p:spPr bwMode="gray">
          <a:xfrm>
            <a:off x="755576" y="3645024"/>
            <a:ext cx="7704856" cy="1224136"/>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8" name="Rectangle 6"/>
          <p:cNvSpPr>
            <a:spLocks noChangeArrowheads="1"/>
          </p:cNvSpPr>
          <p:nvPr/>
        </p:nvSpPr>
        <p:spPr bwMode="auto">
          <a:xfrm>
            <a:off x="899592" y="1752491"/>
            <a:ext cx="7560840" cy="1477328"/>
          </a:xfrm>
          <a:prstGeom prst="rect">
            <a:avLst/>
          </a:prstGeom>
          <a:noFill/>
          <a:ln w="9525">
            <a:noFill/>
            <a:miter lim="800000"/>
          </a:ln>
          <a:effectLst/>
        </p:spPr>
        <p:txBody>
          <a:bodyPr vert="horz" wrap="square" lIns="91440" tIns="45720" rIns="91440" bIns="45720" numCol="1" anchor="ctr" anchorCtr="0" compatLnSpc="1">
            <a:spAutoFit/>
          </a:bodyPr>
          <a:lstStyle/>
          <a:p>
            <a:pPr marR="0" indent="457200" defTabSz="-635" rtl="0" eaLnBrk="0" hangingPunct="0">
              <a:buClrTx/>
              <a:buSzTx/>
            </a:pPr>
            <a:r>
              <a:rPr lang="zh-CN" altLang="zh-CN" b="1" dirty="0" smtClean="0">
                <a:latin typeface="宋体" panose="02010600030101010101" pitchFamily="2" charset="-122"/>
                <a:ea typeface="宋体" panose="02010600030101010101" pitchFamily="2" charset="-122"/>
              </a:rPr>
              <a:t>一是全面实施国家节水行动。坚持在水资源利用上过紧日子的思想，进一步落实最严格水资源管理制度，实行水资源消耗总量和强度双控行动，严格执行取水许可、用水计划管理等制度，有效抑制不合理的用水需求。加强农业、工业、城市节约用水，积极利用非常规水源。建立健全节水激励约束机制，鼓励节水产业发展，推动用水方式实现根本性转变。</a:t>
            </a:r>
            <a:endParaRPr lang="zh-CN" altLang="en-US" b="1" dirty="0" smtClean="0">
              <a:solidFill>
                <a:srgbClr val="000000"/>
              </a:solidFill>
              <a:latin typeface="宋体" panose="02010600030101010101" pitchFamily="2" charset="-122"/>
              <a:ea typeface="宋体" panose="02010600030101010101" pitchFamily="2" charset="-122"/>
            </a:endParaRPr>
          </a:p>
        </p:txBody>
      </p:sp>
      <p:sp>
        <p:nvSpPr>
          <p:cNvPr id="13319" name="Rectangle 7"/>
          <p:cNvSpPr>
            <a:spLocks noChangeArrowheads="1"/>
          </p:cNvSpPr>
          <p:nvPr/>
        </p:nvSpPr>
        <p:spPr bwMode="auto">
          <a:xfrm>
            <a:off x="971600" y="3675004"/>
            <a:ext cx="7488832" cy="1200329"/>
          </a:xfrm>
          <a:prstGeom prst="rect">
            <a:avLst/>
          </a:prstGeom>
          <a:noFill/>
          <a:ln w="9525">
            <a:noFill/>
            <a:miter lim="800000"/>
          </a:ln>
          <a:effectLst/>
        </p:spPr>
        <p:txBody>
          <a:bodyPr vert="horz" wrap="square" lIns="91440" tIns="45720" rIns="91440" bIns="45720" numCol="1" anchor="ctr" anchorCtr="0" compatLnSpc="1">
            <a:spAutoFit/>
          </a:bodyPr>
          <a:lstStyle/>
          <a:p>
            <a:pPr indent="457200" latinLnBrk="1"/>
            <a:r>
              <a:rPr lang="zh-CN" altLang="zh-CN" b="1" dirty="0" smtClean="0">
                <a:latin typeface="宋体" panose="02010600030101010101" pitchFamily="2" charset="-122"/>
                <a:ea typeface="宋体" panose="02010600030101010101" pitchFamily="2" charset="-122"/>
              </a:rPr>
              <a:t>二是严格保护河湖生态空间。合理划定河湖生态空间，明确各类水域生态保护红线，严格用途管制措施，加强水域岸线开发利用管理。科学确定重要河湖生态流量，优化水资源配置和水利工程调度，保障生态流量水量下泄，维护河湖健康生命。</a:t>
            </a:r>
            <a:endParaRPr lang="zh-CN" altLang="zh-CN" b="1" dirty="0">
              <a:latin typeface="宋体" panose="02010600030101010101" pitchFamily="2" charset="-122"/>
              <a:ea typeface="宋体" panose="02010600030101010101" pitchFamily="2" charset="-122"/>
            </a:endParaRPr>
          </a:p>
        </p:txBody>
      </p:sp>
      <p:sp>
        <p:nvSpPr>
          <p:cNvPr id="13320" name="Rectangle 8"/>
          <p:cNvSpPr>
            <a:spLocks noChangeArrowheads="1"/>
          </p:cNvSpPr>
          <p:nvPr/>
        </p:nvSpPr>
        <p:spPr bwMode="auto">
          <a:xfrm>
            <a:off x="899592" y="5013176"/>
            <a:ext cx="7488832" cy="1477328"/>
          </a:xfrm>
          <a:prstGeom prst="rect">
            <a:avLst/>
          </a:prstGeom>
          <a:noFill/>
          <a:ln w="9525">
            <a:noFill/>
            <a:miter lim="800000"/>
          </a:ln>
          <a:effectLst/>
        </p:spPr>
        <p:txBody>
          <a:bodyPr vert="horz" wrap="square" lIns="91440" tIns="45720" rIns="91440" bIns="45720" numCol="1" anchor="ctr" anchorCtr="0" compatLnSpc="1">
            <a:spAutoFit/>
          </a:bodyPr>
          <a:lstStyle/>
          <a:p>
            <a:pPr indent="457200" latinLnBrk="1"/>
            <a:r>
              <a:rPr lang="zh-CN" altLang="zh-CN" b="1" dirty="0" smtClean="0">
                <a:latin typeface="宋体" panose="02010600030101010101" pitchFamily="2" charset="-122"/>
                <a:ea typeface="宋体" panose="02010600030101010101" pitchFamily="2" charset="-122"/>
              </a:rPr>
              <a:t>三是深入开展水环境水生态综合治理。加快落实水污染防治行动计划，严格控制入河湖排污总量，强化水功能区分级分类管理，加大饮用水水源地保护力度。加强重要生态保护区、水源涵养区、江河源头区生态保护，扎实推进重点区域水土流失防治、地下水超采区治理和生态清洁小流域建设，积极发展绿色小水电，促进河流湖泊休养生息。</a:t>
            </a:r>
            <a:endParaRPr lang="zh-CN" altLang="zh-CN" b="1" dirty="0">
              <a:latin typeface="宋体" panose="02010600030101010101" pitchFamily="2" charset="-122"/>
              <a:ea typeface="宋体" panose="02010600030101010101" pitchFamily="2" charset="-122"/>
            </a:endParaRPr>
          </a:p>
        </p:txBody>
      </p:sp>
      <p:sp>
        <p:nvSpPr>
          <p:cNvPr id="56" name="矩形 55"/>
          <p:cNvSpPr/>
          <p:nvPr/>
        </p:nvSpPr>
        <p:spPr>
          <a:xfrm>
            <a:off x="899592" y="188640"/>
            <a:ext cx="6552728" cy="461665"/>
          </a:xfrm>
          <a:prstGeom prst="rect">
            <a:avLst/>
          </a:prstGeom>
        </p:spPr>
        <p:txBody>
          <a:bodyPr wrap="square">
            <a:spAutoFit/>
          </a:bodyPr>
          <a:lstStyle/>
          <a:p>
            <a:pPr rtl="0">
              <a:buClr>
                <a:srgbClr val="FF0066"/>
              </a:buClr>
              <a:buSzPct val="75000"/>
              <a:defRPr/>
            </a:pPr>
            <a:r>
              <a:rPr lang="zh-CN" altLang="zh-CN" sz="2400" b="1" dirty="0" smtClean="0">
                <a:solidFill>
                  <a:srgbClr val="FF0000"/>
                </a:solidFill>
                <a:ea typeface="宋体" panose="02010600030101010101" pitchFamily="2" charset="-122"/>
              </a:rPr>
              <a:t>推进生态文明建设</a:t>
            </a:r>
            <a:endParaRPr lang="zh-CN" altLang="en-US" sz="2400" b="1" dirty="0" smtClean="0">
              <a:solidFill>
                <a:srgbClr val="FF0000"/>
              </a:solidFill>
              <a:ea typeface="宋体" panose="02010600030101010101" pitchFamily="2" charset="-122"/>
            </a:endParaRPr>
          </a:p>
        </p:txBody>
      </p:sp>
    </p:spTree>
  </p:cSld>
  <p:clrMapOvr>
    <a:masterClrMapping/>
  </p:clrMapOvr>
  <p:transition>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9" name="Rectangle 9"/>
          <p:cNvSpPr>
            <a:spLocks noGrp="1"/>
          </p:cNvSpPr>
          <p:nvPr>
            <p:ph type="title"/>
          </p:nvPr>
        </p:nvSpPr>
        <p:spPr>
          <a:xfrm>
            <a:off x="755576" y="980728"/>
            <a:ext cx="7344816" cy="868363"/>
          </a:xfrm>
        </p:spPr>
        <p:txBody>
          <a:bodyPr vert="horz" wrap="square" lIns="91440" tIns="45720" rIns="91440" bIns="45720" anchor="ctr"/>
          <a:lstStyle/>
          <a:p>
            <a:pPr indent="457200" algn="l" latinLnBrk="1"/>
            <a:r>
              <a:rPr lang="zh-CN" altLang="zh-CN" sz="1800" i="0" kern="1200" dirty="0" smtClean="0">
                <a:solidFill>
                  <a:srgbClr val="000000"/>
                </a:solidFill>
                <a:latin typeface="Arial" panose="020B0604020202020204" pitchFamily="34" charset="0"/>
                <a:ea typeface="宋体" panose="02010600030101010101" pitchFamily="2" charset="-122"/>
              </a:rPr>
              <a:t>实现水治理体系和治理能力现代化，关键是要全面深化改革创新，激发水利发展动力活力。</a:t>
            </a:r>
            <a:endParaRPr lang="zh-CN" altLang="zh-CN" sz="1800" i="0" kern="1200" dirty="0" smtClean="0">
              <a:solidFill>
                <a:srgbClr val="000000"/>
              </a:solidFill>
              <a:latin typeface="Arial" panose="020B0604020202020204" pitchFamily="34" charset="0"/>
              <a:ea typeface="宋体" panose="02010600030101010101" pitchFamily="2" charset="-122"/>
            </a:endParaRPr>
          </a:p>
        </p:txBody>
      </p:sp>
      <p:sp>
        <p:nvSpPr>
          <p:cNvPr id="7188" name="AutoShape 20"/>
          <p:cNvSpPr>
            <a:spLocks noChangeArrowheads="1"/>
          </p:cNvSpPr>
          <p:nvPr/>
        </p:nvSpPr>
        <p:spPr bwMode="gray">
          <a:xfrm>
            <a:off x="755576" y="2132856"/>
            <a:ext cx="7128792" cy="1224136"/>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200" name="AutoShape 32"/>
          <p:cNvSpPr>
            <a:spLocks noChangeArrowheads="1"/>
          </p:cNvSpPr>
          <p:nvPr/>
        </p:nvSpPr>
        <p:spPr bwMode="gray">
          <a:xfrm>
            <a:off x="755576" y="5157192"/>
            <a:ext cx="7056784" cy="1224136"/>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129" name="Rectangle 1"/>
          <p:cNvSpPr>
            <a:spLocks noChangeArrowheads="1"/>
          </p:cNvSpPr>
          <p:nvPr/>
        </p:nvSpPr>
        <p:spPr bwMode="auto">
          <a:xfrm>
            <a:off x="4139952" y="3789040"/>
            <a:ext cx="184150" cy="369888"/>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AutoShape 29"/>
          <p:cNvSpPr>
            <a:spLocks noChangeArrowheads="1"/>
          </p:cNvSpPr>
          <p:nvPr/>
        </p:nvSpPr>
        <p:spPr bwMode="gray">
          <a:xfrm>
            <a:off x="755576" y="3717032"/>
            <a:ext cx="7056784" cy="1224136"/>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8" name="Rectangle 6"/>
          <p:cNvSpPr>
            <a:spLocks noChangeArrowheads="1"/>
          </p:cNvSpPr>
          <p:nvPr/>
        </p:nvSpPr>
        <p:spPr bwMode="auto">
          <a:xfrm>
            <a:off x="1043608" y="2132856"/>
            <a:ext cx="6768752" cy="1200329"/>
          </a:xfrm>
          <a:prstGeom prst="rect">
            <a:avLst/>
          </a:prstGeom>
          <a:noFill/>
          <a:ln w="9525">
            <a:noFill/>
            <a:miter lim="800000"/>
          </a:ln>
          <a:effectLst/>
        </p:spPr>
        <p:txBody>
          <a:bodyPr vert="horz" wrap="square" lIns="91440" tIns="45720" rIns="91440" bIns="45720" numCol="1" anchor="ctr" anchorCtr="0" compatLnSpc="1">
            <a:spAutoFit/>
          </a:bodyPr>
          <a:lstStyle/>
          <a:p>
            <a:pPr indent="457200" latinLnBrk="1"/>
            <a:r>
              <a:rPr lang="zh-CN" altLang="zh-CN" b="1" dirty="0" smtClean="0">
                <a:latin typeface="宋体" panose="02010600030101010101" pitchFamily="2" charset="-122"/>
                <a:ea typeface="宋体" panose="02010600030101010101" pitchFamily="2" charset="-122"/>
              </a:rPr>
              <a:t>一是以河长制湖长制为牵引，深化水利改革攻坚。确保如期全面建立河长制湖长制，推动解决河湖管理难题，让河湖面貌和河湖生态环境得到根本改善。统筹推进水利投融资体制机制创新、水价水权水市场建设、水利工程建设管理体制改革等。</a:t>
            </a:r>
            <a:endParaRPr lang="zh-CN" altLang="zh-CN" b="1" dirty="0">
              <a:latin typeface="宋体" panose="02010600030101010101" pitchFamily="2" charset="-122"/>
              <a:ea typeface="宋体" panose="02010600030101010101" pitchFamily="2" charset="-122"/>
            </a:endParaRPr>
          </a:p>
        </p:txBody>
      </p:sp>
      <p:sp>
        <p:nvSpPr>
          <p:cNvPr id="13319" name="Rectangle 7"/>
          <p:cNvSpPr>
            <a:spLocks noChangeArrowheads="1"/>
          </p:cNvSpPr>
          <p:nvPr/>
        </p:nvSpPr>
        <p:spPr bwMode="auto">
          <a:xfrm>
            <a:off x="971600" y="3717032"/>
            <a:ext cx="6696744" cy="1200329"/>
          </a:xfrm>
          <a:prstGeom prst="rect">
            <a:avLst/>
          </a:prstGeom>
          <a:noFill/>
          <a:ln w="9525">
            <a:noFill/>
            <a:miter lim="800000"/>
          </a:ln>
          <a:effectLst/>
        </p:spPr>
        <p:txBody>
          <a:bodyPr vert="horz" wrap="square" lIns="91440" tIns="45720" rIns="91440" bIns="45720" numCol="1" anchor="ctr" anchorCtr="0" compatLnSpc="1">
            <a:spAutoFit/>
          </a:bodyPr>
          <a:lstStyle/>
          <a:p>
            <a:pPr indent="457200" latinLnBrk="1"/>
            <a:r>
              <a:rPr lang="zh-CN" altLang="zh-CN" b="1" dirty="0" smtClean="0">
                <a:latin typeface="宋体" panose="02010600030101010101" pitchFamily="2" charset="-122"/>
                <a:ea typeface="宋体" panose="02010600030101010101" pitchFamily="2" charset="-122"/>
              </a:rPr>
              <a:t>二是以智慧水利建设为重点，强化水利创新驱动。加快互联网、大数据、人工智能等高新技术与水利工作深度融合，积极发展“智慧水利”，构建流域区域互联互通、信息资源集成共享的国家水利大数据网络。</a:t>
            </a:r>
            <a:endParaRPr lang="zh-CN" altLang="zh-CN" b="1" dirty="0">
              <a:latin typeface="宋体" panose="02010600030101010101" pitchFamily="2" charset="-122"/>
              <a:ea typeface="宋体" panose="02010600030101010101" pitchFamily="2" charset="-122"/>
            </a:endParaRPr>
          </a:p>
        </p:txBody>
      </p:sp>
      <p:sp>
        <p:nvSpPr>
          <p:cNvPr id="13320" name="Rectangle 8"/>
          <p:cNvSpPr>
            <a:spLocks noChangeArrowheads="1"/>
          </p:cNvSpPr>
          <p:nvPr/>
        </p:nvSpPr>
        <p:spPr bwMode="auto">
          <a:xfrm>
            <a:off x="1115616" y="5195955"/>
            <a:ext cx="6552728" cy="1200329"/>
          </a:xfrm>
          <a:prstGeom prst="rect">
            <a:avLst/>
          </a:prstGeom>
          <a:noFill/>
          <a:ln w="9525">
            <a:noFill/>
            <a:miter lim="800000"/>
          </a:ln>
          <a:effectLst/>
        </p:spPr>
        <p:txBody>
          <a:bodyPr vert="horz" wrap="square" lIns="91440" tIns="45720" rIns="91440" bIns="45720" numCol="1" anchor="ctr" anchorCtr="0" compatLnSpc="1">
            <a:spAutoFit/>
          </a:bodyPr>
          <a:lstStyle/>
          <a:p>
            <a:pPr indent="457200" rtl="0"/>
            <a:r>
              <a:rPr lang="zh-CN" altLang="zh-CN" b="1" dirty="0" smtClean="0">
                <a:latin typeface="宋体" panose="02010600030101010101" pitchFamily="2" charset="-122"/>
                <a:ea typeface="宋体" panose="02010600030101010101" pitchFamily="2" charset="-122"/>
              </a:rPr>
              <a:t>三是以依法治水管水为基础，提升水利管理水平。加快完善水法规体系，全面推进水利综合执法，维护良好水事秩序。严格水利建设市场监管和质量管理，大力推进水利工程建设模式创新、工程标准化管理，确保水利工程长期持续发挥效益。</a:t>
            </a:r>
            <a:endParaRPr lang="zh-CN" altLang="en-US" b="1" dirty="0" smtClean="0">
              <a:solidFill>
                <a:srgbClr val="000000"/>
              </a:solidFill>
              <a:latin typeface="宋体" panose="02010600030101010101" pitchFamily="2" charset="-122"/>
              <a:ea typeface="宋体" panose="02010600030101010101" pitchFamily="2" charset="-122"/>
            </a:endParaRPr>
          </a:p>
        </p:txBody>
      </p:sp>
      <p:sp>
        <p:nvSpPr>
          <p:cNvPr id="56" name="矩形 55"/>
          <p:cNvSpPr/>
          <p:nvPr/>
        </p:nvSpPr>
        <p:spPr>
          <a:xfrm>
            <a:off x="971600" y="404664"/>
            <a:ext cx="6552728" cy="461665"/>
          </a:xfrm>
          <a:prstGeom prst="rect">
            <a:avLst/>
          </a:prstGeom>
        </p:spPr>
        <p:txBody>
          <a:bodyPr wrap="square">
            <a:spAutoFit/>
          </a:bodyPr>
          <a:lstStyle/>
          <a:p>
            <a:pPr rtl="0">
              <a:buClr>
                <a:srgbClr val="FF0066"/>
              </a:buClr>
              <a:buSzPct val="75000"/>
              <a:defRPr/>
            </a:pPr>
            <a:r>
              <a:rPr lang="zh-CN" altLang="zh-CN" sz="2400" b="1" dirty="0" smtClean="0">
                <a:solidFill>
                  <a:srgbClr val="FF0000"/>
                </a:solidFill>
                <a:ea typeface="宋体" panose="02010600030101010101" pitchFamily="2" charset="-122"/>
              </a:rPr>
              <a:t>水利部门的主要考虑是什么？</a:t>
            </a:r>
            <a:endParaRPr lang="zh-CN" altLang="en-US" sz="2400" b="1" dirty="0" smtClean="0">
              <a:solidFill>
                <a:srgbClr val="FF0000"/>
              </a:solidFill>
              <a:ea typeface="宋体" panose="02010600030101010101" pitchFamily="2" charset="-122"/>
            </a:endParaRPr>
          </a:p>
        </p:txBody>
      </p:sp>
    </p:spTree>
  </p:cSld>
  <p:clrMapOvr>
    <a:masterClrMapping/>
  </p:clrMapOvr>
  <p:transition>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WordArt 2"/>
          <p:cNvSpPr>
            <a:spLocks noTextEdit="1"/>
          </p:cNvSpPr>
          <p:nvPr/>
        </p:nvSpPr>
        <p:spPr>
          <a:xfrm>
            <a:off x="457200" y="4819650"/>
            <a:ext cx="4495800" cy="609600"/>
          </a:xfrm>
          <a:prstGeom prst="rect">
            <a:avLst/>
          </a:prstGeom>
        </p:spPr>
        <p:txBody>
          <a:bodyPr wrap="none" fromWordArt="1">
            <a:prstTxWarp prst="textDeflate">
              <a:avLst>
                <a:gd name="adj" fmla="val 0"/>
              </a:avLst>
            </a:prstTxWarp>
            <a:normAutofit/>
          </a:bodyPr>
          <a:lstStyle/>
          <a:p>
            <a:pPr algn="ctr"/>
            <a:r>
              <a:rPr lang="zh-CN" altLang="en-US" sz="2000" b="1">
                <a:ln w="19050" cap="flat" cmpd="sng">
                  <a:solidFill>
                    <a:srgbClr val="FFFFFF"/>
                  </a:solidFill>
                  <a:prstDash val="solid"/>
                  <a:headEnd type="none" w="med" len="med"/>
                  <a:tailEnd type="none" w="med" len="med"/>
                </a:ln>
                <a:solidFill>
                  <a:srgbClr val="FFFF00"/>
                </a:solidFill>
                <a:effectLst>
                  <a:outerShdw dist="53882" dir="2699999" algn="ctr" rotWithShape="0">
                    <a:schemeClr val="tx1">
                      <a:alpha val="50000"/>
                    </a:schemeClr>
                  </a:outerShdw>
                </a:effectLst>
                <a:uFillTx/>
                <a:latin typeface="华文中宋" panose="02010600040101010101" charset="-122"/>
                <a:ea typeface="华文中宋" panose="02010600040101010101" charset="-122"/>
              </a:rPr>
              <a:t>谢谢</a:t>
            </a:r>
            <a:endParaRPr lang="zh-CN" altLang="en-US" sz="2000" b="1">
              <a:ln w="19050" cap="flat" cmpd="sng">
                <a:solidFill>
                  <a:srgbClr val="FFFFFF"/>
                </a:solidFill>
                <a:prstDash val="solid"/>
                <a:headEnd type="none" w="med" len="med"/>
                <a:tailEnd type="none" w="med" len="med"/>
              </a:ln>
              <a:solidFill>
                <a:srgbClr val="FFFF00"/>
              </a:solidFill>
              <a:effectLst>
                <a:outerShdw dist="53882" dir="2699999" algn="ctr" rotWithShape="0">
                  <a:schemeClr val="tx1">
                    <a:alpha val="50000"/>
                  </a:schemeClr>
                </a:outerShdw>
              </a:effectLst>
              <a:uFillTx/>
              <a:latin typeface="华文中宋" panose="02010600040101010101" charset="-122"/>
              <a:ea typeface="华文中宋" panose="02010600040101010101" charset="-122"/>
            </a:endParaRPr>
          </a:p>
        </p:txBody>
      </p:sp>
      <p:sp>
        <p:nvSpPr>
          <p:cNvPr id="43012" name="Rectangle 3"/>
          <p:cNvSpPr>
            <a:spLocks noGrp="1"/>
          </p:cNvSpPr>
          <p:nvPr>
            <p:ph type="subTitle" idx="1"/>
          </p:nvPr>
        </p:nvSpPr>
        <p:spPr>
          <a:xfrm>
            <a:off x="271780" y="1007745"/>
            <a:ext cx="6762750" cy="2375535"/>
          </a:xfrm>
        </p:spPr>
        <p:txBody>
          <a:bodyPr vert="horz" wrap="square" lIns="91440" tIns="45720" rIns="91440" bIns="45720" anchor="t"/>
          <a:lstStyle/>
          <a:p>
            <a:pPr eaLnBrk="1" hangingPunct="1"/>
            <a:r>
              <a:rPr lang="zh-CN" altLang="en-US" sz="4800" dirty="0" smtClean="0">
                <a:solidFill>
                  <a:srgbClr val="FF0000"/>
                </a:solidFill>
                <a:uFillTx/>
                <a:latin typeface="+mn-lt"/>
                <a:ea typeface="华文新魏" panose="02010800040101010101" charset="-122"/>
                <a:cs typeface="+mn-cs"/>
              </a:rPr>
              <a:t>水利事业</a:t>
            </a:r>
            <a:r>
              <a:rPr lang="zh-CN" altLang="en-US" sz="4800" dirty="0">
                <a:solidFill>
                  <a:srgbClr val="FF0000"/>
                </a:solidFill>
                <a:uFillTx/>
                <a:latin typeface="+mn-lt"/>
                <a:ea typeface="华文新魏" panose="02010800040101010101" charset="-122"/>
                <a:cs typeface="+mn-cs"/>
              </a:rPr>
              <a:t>光荣伟大</a:t>
            </a:r>
            <a:endParaRPr lang="zh-CN" altLang="en-US" sz="4800" dirty="0">
              <a:solidFill>
                <a:srgbClr val="FF0000"/>
              </a:solidFill>
              <a:uFillTx/>
              <a:latin typeface="+mn-lt"/>
              <a:ea typeface="华文新魏" panose="02010800040101010101" charset="-122"/>
              <a:cs typeface="+mn-cs"/>
            </a:endParaRPr>
          </a:p>
          <a:p>
            <a:pPr eaLnBrk="1" hangingPunct="1"/>
            <a:r>
              <a:rPr lang="zh-CN" altLang="en-US" sz="4800" dirty="0">
                <a:solidFill>
                  <a:srgbClr val="FF0000"/>
                </a:solidFill>
                <a:uFillTx/>
                <a:latin typeface="+mn-lt"/>
                <a:ea typeface="华文新魏" panose="02010800040101010101" charset="-122"/>
                <a:cs typeface="+mn-cs"/>
              </a:rPr>
              <a:t>各位</a:t>
            </a:r>
            <a:r>
              <a:rPr lang="zh-CN" altLang="en-US" sz="4800" dirty="0" smtClean="0">
                <a:solidFill>
                  <a:srgbClr val="FF0000"/>
                </a:solidFill>
                <a:uFillTx/>
                <a:latin typeface="+mn-lt"/>
                <a:ea typeface="华文新魏" panose="02010800040101010101" charset="-122"/>
                <a:cs typeface="+mn-cs"/>
              </a:rPr>
              <a:t>同仁共同努力</a:t>
            </a:r>
            <a:endParaRPr lang="zh-CN" altLang="en-US" sz="4800" dirty="0">
              <a:solidFill>
                <a:srgbClr val="FF0000"/>
              </a:solidFill>
              <a:uFillTx/>
              <a:latin typeface="+mn-lt"/>
              <a:ea typeface="华文新魏" panose="02010800040101010101" charset="-122"/>
              <a:cs typeface="+mn-cs"/>
            </a:endParaRPr>
          </a:p>
          <a:p>
            <a:pPr eaLnBrk="1" hangingPunct="1"/>
            <a:endParaRPr lang="zh-CN" altLang="en-US" sz="6000" dirty="0">
              <a:solidFill>
                <a:schemeClr val="bg1"/>
              </a:solidFill>
              <a:uFillTx/>
              <a:latin typeface="+mn-lt"/>
              <a:ea typeface="华文新魏" panose="02010800040101010101" charset="-122"/>
              <a:cs typeface="+mn-cs"/>
            </a:endParaRPr>
          </a:p>
          <a:p>
            <a:pPr eaLnBrk="1" hangingPunct="1"/>
            <a:endParaRPr lang="en-US" altLang="zh-CN" dirty="0">
              <a:latin typeface="+mn-lt"/>
              <a:ea typeface="宋体"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vert="horz" wrap="square" lIns="91440" tIns="45720" rIns="91440" bIns="45720" anchor="ctr"/>
          <a:lstStyle/>
          <a:p>
            <a:pPr eaLnBrk="1" hangingPunct="1"/>
            <a:r>
              <a:rPr lang="zh-CN" altLang="en-US" sz="4300" dirty="0">
                <a:ea typeface="宋体" panose="02010600030101010101" pitchFamily="2" charset="-122"/>
              </a:rPr>
              <a:t>流域综合规划</a:t>
            </a:r>
            <a:endParaRPr lang="en-US" altLang="zh-CN" sz="4300" dirty="0">
              <a:ea typeface="宋体" panose="02010600030101010101" pitchFamily="2" charset="-122"/>
            </a:endParaRPr>
          </a:p>
        </p:txBody>
      </p:sp>
      <p:sp>
        <p:nvSpPr>
          <p:cNvPr id="5123" name="Rectangle 3"/>
          <p:cNvSpPr>
            <a:spLocks noGrp="1"/>
          </p:cNvSpPr>
          <p:nvPr>
            <p:ph idx="1"/>
          </p:nvPr>
        </p:nvSpPr>
        <p:spPr>
          <a:xfrm>
            <a:off x="609600" y="1676400"/>
            <a:ext cx="7824788" cy="1143000"/>
          </a:xfrm>
        </p:spPr>
        <p:txBody>
          <a:bodyPr vert="horz" wrap="square" lIns="91440" tIns="45720" rIns="91440" bIns="45720" anchor="t"/>
          <a:lstStyle/>
          <a:p>
            <a:r>
              <a:rPr lang="zh-CN" altLang="x-none" dirty="0">
                <a:ea typeface="宋体" panose="02010600030101010101" pitchFamily="2" charset="-122"/>
              </a:rPr>
              <a:t>长江是中华文明的摇篮，也是当代中国经济社会发展的重要命脉。</a:t>
            </a:r>
            <a:endParaRPr lang="zh-CN" altLang="x-none" dirty="0">
              <a:ea typeface="宋体" panose="02010600030101010101" pitchFamily="2" charset="-122"/>
            </a:endParaRPr>
          </a:p>
        </p:txBody>
      </p:sp>
      <p:sp>
        <p:nvSpPr>
          <p:cNvPr id="5124" name="Rectangle 3"/>
          <p:cNvSpPr txBox="1"/>
          <p:nvPr/>
        </p:nvSpPr>
        <p:spPr>
          <a:xfrm>
            <a:off x="762000" y="3276600"/>
            <a:ext cx="7824788" cy="1143000"/>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r>
              <a:rPr lang="zh-CN" altLang="en-US" sz="3200" dirty="0">
                <a:latin typeface="Arial" panose="020B0604020202020204" pitchFamily="34" charset="0"/>
                <a:ea typeface="宋体" panose="02010600030101010101" pitchFamily="2" charset="-122"/>
              </a:rPr>
              <a:t>依据</a:t>
            </a:r>
            <a:r>
              <a:rPr lang="en-US" altLang="zh-CN" sz="3200" dirty="0">
                <a:latin typeface="Arial" panose="020B0604020202020204" pitchFamily="34" charset="0"/>
                <a:ea typeface="宋体" panose="02010600030101010101" pitchFamily="2" charset="-122"/>
              </a:rPr>
              <a:t>《</a:t>
            </a:r>
            <a:r>
              <a:rPr lang="zh-CN" altLang="en-US" sz="3200" dirty="0">
                <a:latin typeface="Arial" panose="020B0604020202020204" pitchFamily="34" charset="0"/>
                <a:ea typeface="宋体" panose="02010600030101010101" pitchFamily="2" charset="-122"/>
              </a:rPr>
              <a:t>水法</a:t>
            </a:r>
            <a:r>
              <a:rPr lang="en-US" altLang="zh-CN" sz="3200" dirty="0">
                <a:latin typeface="Arial" panose="020B0604020202020204" pitchFamily="34" charset="0"/>
                <a:ea typeface="宋体" panose="02010600030101010101" pitchFamily="2" charset="-122"/>
              </a:rPr>
              <a:t>》</a:t>
            </a:r>
            <a:r>
              <a:rPr lang="zh-CN" altLang="en-US" sz="3200" dirty="0">
                <a:latin typeface="Arial" panose="020B0604020202020204" pitchFamily="34" charset="0"/>
                <a:ea typeface="宋体" panose="02010600030101010101" pitchFamily="2" charset="-122"/>
              </a:rPr>
              <a:t>的规定，综合规划是根据经济社会发展需要和水资源开发利用现状编制的开发、利用、节约、保护水资源和防治水害的总体部署。</a:t>
            </a:r>
            <a:endParaRPr lang="zh-CN" altLang="x-none" sz="32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vert="horz" wrap="square" lIns="91440" tIns="45720" rIns="91440" bIns="45720" anchor="ctr"/>
          <a:lstStyle/>
          <a:p>
            <a:pPr eaLnBrk="1" hangingPunct="1"/>
            <a:r>
              <a:rPr lang="zh-CN" altLang="en-US" sz="4300" dirty="0">
                <a:ea typeface="宋体" panose="02010600030101010101" pitchFamily="2" charset="-122"/>
              </a:rPr>
              <a:t>涉水规划</a:t>
            </a:r>
            <a:endParaRPr lang="en-US" altLang="zh-CN" sz="4300" dirty="0">
              <a:ea typeface="宋体" panose="02010600030101010101" pitchFamily="2" charset="-122"/>
            </a:endParaRPr>
          </a:p>
        </p:txBody>
      </p:sp>
      <p:sp>
        <p:nvSpPr>
          <p:cNvPr id="5123" name="Rectangle 3"/>
          <p:cNvSpPr>
            <a:spLocks noGrp="1"/>
          </p:cNvSpPr>
          <p:nvPr>
            <p:ph idx="1"/>
          </p:nvPr>
        </p:nvSpPr>
        <p:spPr>
          <a:xfrm>
            <a:off x="4826635" y="1468120"/>
            <a:ext cx="6162040" cy="642620"/>
          </a:xfrm>
        </p:spPr>
        <p:txBody>
          <a:bodyPr vert="horz" wrap="square" lIns="91440" tIns="45720" rIns="91440" bIns="45720" anchor="t"/>
          <a:lstStyle/>
          <a:p>
            <a:r>
              <a:rPr lang="zh-CN" altLang="x-none" sz="3600" b="1" dirty="0">
                <a:solidFill>
                  <a:schemeClr val="tx1"/>
                </a:solidFill>
                <a:uFillTx/>
                <a:ea typeface="黑体" panose="02010609060101010101" charset="-122"/>
              </a:rPr>
              <a:t>综合规划</a:t>
            </a:r>
            <a:endParaRPr lang="zh-CN" altLang="x-none" sz="3600" b="1" dirty="0">
              <a:solidFill>
                <a:schemeClr val="tx1"/>
              </a:solidFill>
              <a:uFillTx/>
              <a:ea typeface="黑体" panose="02010609060101010101" charset="-122"/>
            </a:endParaRPr>
          </a:p>
        </p:txBody>
      </p:sp>
      <p:sp>
        <p:nvSpPr>
          <p:cNvPr id="5124" name="Rectangle 3"/>
          <p:cNvSpPr txBox="1"/>
          <p:nvPr/>
        </p:nvSpPr>
        <p:spPr>
          <a:xfrm>
            <a:off x="1047115" y="2797810"/>
            <a:ext cx="3577590" cy="723900"/>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r>
              <a:rPr lang="zh-CN" altLang="en-US" sz="3600" b="1" dirty="0">
                <a:solidFill>
                  <a:schemeClr val="tx1"/>
                </a:solidFill>
                <a:uFillTx/>
                <a:latin typeface="Arial" panose="020B0604020202020204" pitchFamily="34" charset="0"/>
                <a:ea typeface="黑体" panose="02010609060101010101" charset="-122"/>
              </a:rPr>
              <a:t>区域规划</a:t>
            </a:r>
            <a:endParaRPr lang="zh-CN" altLang="en-US" sz="3600" b="1" dirty="0">
              <a:solidFill>
                <a:schemeClr val="tx1"/>
              </a:solidFill>
              <a:uFillTx/>
              <a:latin typeface="Arial" panose="020B0604020202020204" pitchFamily="34" charset="0"/>
              <a:ea typeface="黑体" panose="02010609060101010101" charset="-122"/>
            </a:endParaRPr>
          </a:p>
        </p:txBody>
      </p:sp>
      <p:sp>
        <p:nvSpPr>
          <p:cNvPr id="2" name="Rectangle 3"/>
          <p:cNvSpPr txBox="1"/>
          <p:nvPr/>
        </p:nvSpPr>
        <p:spPr>
          <a:xfrm>
            <a:off x="4826635" y="2858135"/>
            <a:ext cx="2992755" cy="603885"/>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r>
              <a:rPr lang="zh-CN" altLang="en-US" sz="3600" b="1" dirty="0">
                <a:latin typeface="黑体" panose="02010609060101010101" charset="-122"/>
                <a:ea typeface="黑体" panose="02010609060101010101" charset="-122"/>
              </a:rPr>
              <a:t>专业规划</a:t>
            </a:r>
            <a:endParaRPr lang="zh-CN" altLang="en-US" sz="3600" b="1" dirty="0">
              <a:latin typeface="黑体" panose="02010609060101010101" charset="-122"/>
              <a:ea typeface="黑体" panose="02010609060101010101" charset="-122"/>
            </a:endParaRPr>
          </a:p>
        </p:txBody>
      </p:sp>
      <p:sp>
        <p:nvSpPr>
          <p:cNvPr id="3" name="Rectangle 3"/>
          <p:cNvSpPr txBox="1"/>
          <p:nvPr/>
        </p:nvSpPr>
        <p:spPr>
          <a:xfrm>
            <a:off x="4826635" y="4123690"/>
            <a:ext cx="3269615" cy="1143000"/>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r>
              <a:rPr lang="zh-CN" altLang="en-US" sz="3600" b="1" dirty="0">
                <a:solidFill>
                  <a:schemeClr val="tx1"/>
                </a:solidFill>
                <a:uFillTx/>
                <a:latin typeface="Arial" panose="020B0604020202020204" pitchFamily="34" charset="0"/>
                <a:ea typeface="黑体" panose="02010609060101010101" charset="-122"/>
              </a:rPr>
              <a:t>专项规划</a:t>
            </a:r>
            <a:endParaRPr lang="zh-CN" altLang="en-US" sz="3600" b="1" dirty="0">
              <a:solidFill>
                <a:schemeClr val="tx1"/>
              </a:solidFill>
              <a:uFillTx/>
              <a:latin typeface="Arial" panose="020B0604020202020204" pitchFamily="34" charset="0"/>
              <a:ea typeface="黑体" panose="02010609060101010101" charset="-122"/>
            </a:endParaRPr>
          </a:p>
        </p:txBody>
      </p:sp>
      <p:sp>
        <p:nvSpPr>
          <p:cNvPr id="4" name="Rectangle 3"/>
          <p:cNvSpPr>
            <a:spLocks noGrp="1"/>
          </p:cNvSpPr>
          <p:nvPr/>
        </p:nvSpPr>
        <p:spPr>
          <a:xfrm>
            <a:off x="990600" y="1585595"/>
            <a:ext cx="6162040" cy="64262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zh-CN" altLang="x-none" sz="3600" b="1" dirty="0">
                <a:solidFill>
                  <a:schemeClr val="tx1"/>
                </a:solidFill>
                <a:uFillTx/>
                <a:ea typeface="黑体" panose="02010609060101010101" charset="-122"/>
              </a:rPr>
              <a:t>流域规划</a:t>
            </a:r>
            <a:endParaRPr lang="zh-CN" altLang="x-none" sz="3600" b="1" dirty="0">
              <a:solidFill>
                <a:schemeClr val="tx1"/>
              </a:solidFill>
              <a:uFillTx/>
              <a:ea typeface="黑体" panose="02010609060101010101"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vert="horz" wrap="square" lIns="91440" tIns="45720" rIns="91440" bIns="45720" anchor="ctr"/>
          <a:lstStyle/>
          <a:p>
            <a:pPr eaLnBrk="1" hangingPunct="1"/>
            <a:r>
              <a:rPr lang="zh-CN" altLang="en-US" sz="4300" dirty="0">
                <a:ea typeface="宋体" panose="02010600030101010101" pitchFamily="2" charset="-122"/>
              </a:rPr>
              <a:t>规划编制</a:t>
            </a:r>
            <a:endParaRPr lang="zh-CN" altLang="en-US" sz="4300" dirty="0">
              <a:ea typeface="宋体" panose="02010600030101010101" pitchFamily="2" charset="-122"/>
            </a:endParaRPr>
          </a:p>
        </p:txBody>
      </p:sp>
      <p:sp>
        <p:nvSpPr>
          <p:cNvPr id="5123" name="Rectangle 3"/>
          <p:cNvSpPr>
            <a:spLocks noGrp="1"/>
          </p:cNvSpPr>
          <p:nvPr>
            <p:ph idx="1"/>
          </p:nvPr>
        </p:nvSpPr>
        <p:spPr>
          <a:xfrm>
            <a:off x="627380" y="1365885"/>
            <a:ext cx="3700780" cy="1323340"/>
          </a:xfrm>
        </p:spPr>
        <p:txBody>
          <a:bodyPr vert="horz" wrap="square" lIns="91440" tIns="45720" rIns="91440" bIns="45720" anchor="t"/>
          <a:lstStyle/>
          <a:p>
            <a:r>
              <a:rPr lang="zh-CN" altLang="x-none" sz="2000" b="1" dirty="0">
                <a:solidFill>
                  <a:schemeClr val="tx1"/>
                </a:solidFill>
                <a:uFillTx/>
                <a:ea typeface="黑体" panose="02010609060101010101" charset="-122"/>
              </a:rPr>
              <a:t>调查评价</a:t>
            </a:r>
            <a:endParaRPr lang="zh-CN" altLang="x-none" sz="2000" b="1" dirty="0">
              <a:solidFill>
                <a:schemeClr val="tx1"/>
              </a:solidFill>
              <a:uFillTx/>
              <a:ea typeface="黑体" panose="02010609060101010101" charset="-122"/>
            </a:endParaRPr>
          </a:p>
          <a:p>
            <a:pPr marL="0" indent="0">
              <a:buNone/>
            </a:pPr>
            <a:r>
              <a:rPr lang="zh-CN" altLang="x-none" sz="1600" b="1" dirty="0">
                <a:solidFill>
                  <a:schemeClr val="tx1"/>
                </a:solidFill>
                <a:uFillTx/>
                <a:ea typeface="黑体" panose="02010609060101010101" charset="-122"/>
              </a:rPr>
              <a:t>调研、资料和以往成果收集，分析规划对象特点、现状、存在主要问题</a:t>
            </a:r>
            <a:endParaRPr lang="zh-CN" altLang="x-none" sz="1600" b="1" dirty="0">
              <a:solidFill>
                <a:schemeClr val="tx1"/>
              </a:solidFill>
              <a:uFillTx/>
              <a:ea typeface="黑体" panose="02010609060101010101" charset="-122"/>
            </a:endParaRPr>
          </a:p>
        </p:txBody>
      </p:sp>
      <p:sp>
        <p:nvSpPr>
          <p:cNvPr id="5124" name="Rectangle 3"/>
          <p:cNvSpPr txBox="1"/>
          <p:nvPr/>
        </p:nvSpPr>
        <p:spPr>
          <a:xfrm>
            <a:off x="627380" y="2413000"/>
            <a:ext cx="3700145" cy="657225"/>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r>
              <a:rPr lang="zh-CN" altLang="en-US" sz="2000" b="1" dirty="0">
                <a:solidFill>
                  <a:schemeClr val="tx1"/>
                </a:solidFill>
                <a:uFillTx/>
                <a:latin typeface="Arial" panose="020B0604020202020204" pitchFamily="34" charset="0"/>
                <a:ea typeface="黑体" panose="02010609060101010101" charset="-122"/>
              </a:rPr>
              <a:t>需求分析</a:t>
            </a:r>
            <a:endParaRPr lang="zh-CN" altLang="en-US" sz="2000" b="1" dirty="0">
              <a:solidFill>
                <a:schemeClr val="tx1"/>
              </a:solidFill>
              <a:uFillTx/>
              <a:latin typeface="Arial" panose="020B0604020202020204" pitchFamily="34" charset="0"/>
              <a:ea typeface="黑体" panose="02010609060101010101" charset="-122"/>
            </a:endParaRPr>
          </a:p>
          <a:p>
            <a:pPr lvl="0" eaLnBrk="0" hangingPunct="0">
              <a:spcBef>
                <a:spcPct val="20000"/>
              </a:spcBef>
              <a:buClr>
                <a:schemeClr val="folHlink"/>
              </a:buClr>
              <a:buFont typeface="Wingdings" panose="05000000000000000000" pitchFamily="2" charset="2"/>
            </a:pPr>
            <a:r>
              <a:rPr lang="zh-CN" altLang="en-US" sz="1600" b="1" dirty="0">
                <a:solidFill>
                  <a:schemeClr val="tx1"/>
                </a:solidFill>
                <a:uFillTx/>
                <a:latin typeface="Arial" panose="020B0604020202020204" pitchFamily="34" charset="0"/>
                <a:ea typeface="黑体" panose="02010609060101010101" charset="-122"/>
              </a:rPr>
              <a:t>社会经济发展需求分析</a:t>
            </a:r>
            <a:endParaRPr lang="zh-CN" altLang="en-US" sz="1600" b="1" dirty="0">
              <a:solidFill>
                <a:schemeClr val="tx1"/>
              </a:solidFill>
              <a:uFillTx/>
              <a:latin typeface="Arial" panose="020B0604020202020204" pitchFamily="34" charset="0"/>
              <a:ea typeface="黑体" panose="02010609060101010101" charset="-122"/>
            </a:endParaRPr>
          </a:p>
        </p:txBody>
      </p:sp>
      <p:sp>
        <p:nvSpPr>
          <p:cNvPr id="3" name="Rectangle 3"/>
          <p:cNvSpPr txBox="1"/>
          <p:nvPr/>
        </p:nvSpPr>
        <p:spPr>
          <a:xfrm>
            <a:off x="823595" y="4385945"/>
            <a:ext cx="3858260" cy="484505"/>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endParaRPr lang="zh-CN" altLang="en-US" sz="3600" b="1" dirty="0">
              <a:solidFill>
                <a:schemeClr val="tx1"/>
              </a:solidFill>
              <a:uFillTx/>
              <a:latin typeface="Arial" panose="020B0604020202020204" pitchFamily="34" charset="0"/>
              <a:ea typeface="黑体" panose="02010609060101010101" charset="-122"/>
            </a:endParaRPr>
          </a:p>
        </p:txBody>
      </p:sp>
      <p:sp>
        <p:nvSpPr>
          <p:cNvPr id="4" name="Rectangle 3"/>
          <p:cNvSpPr>
            <a:spLocks noGrp="1"/>
          </p:cNvSpPr>
          <p:nvPr/>
        </p:nvSpPr>
        <p:spPr>
          <a:xfrm>
            <a:off x="4443095" y="1365885"/>
            <a:ext cx="4054475" cy="71501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zh-CN" altLang="x-none" sz="3600" b="1" dirty="0">
              <a:solidFill>
                <a:schemeClr val="tx1"/>
              </a:solidFill>
              <a:uFillTx/>
              <a:ea typeface="黑体" panose="02010609060101010101" charset="-122"/>
            </a:endParaRPr>
          </a:p>
        </p:txBody>
      </p:sp>
      <p:sp>
        <p:nvSpPr>
          <p:cNvPr id="5" name="Rectangle 3"/>
          <p:cNvSpPr txBox="1"/>
          <p:nvPr/>
        </p:nvSpPr>
        <p:spPr>
          <a:xfrm>
            <a:off x="4443095" y="2405380"/>
            <a:ext cx="3669665" cy="664845"/>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endParaRPr lang="zh-CN" altLang="en-US" sz="3600" b="1" dirty="0">
              <a:solidFill>
                <a:schemeClr val="tx1"/>
              </a:solidFill>
              <a:uFillTx/>
              <a:latin typeface="Arial" panose="020B0604020202020204" pitchFamily="34" charset="0"/>
              <a:ea typeface="黑体" panose="02010609060101010101" charset="-122"/>
            </a:endParaRPr>
          </a:p>
        </p:txBody>
      </p:sp>
      <p:sp>
        <p:nvSpPr>
          <p:cNvPr id="6" name="Rectangle 3"/>
          <p:cNvSpPr txBox="1"/>
          <p:nvPr/>
        </p:nvSpPr>
        <p:spPr>
          <a:xfrm>
            <a:off x="4443095" y="3488690"/>
            <a:ext cx="4152900" cy="410210"/>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endParaRPr lang="zh-CN" altLang="en-US" sz="3600" b="1" dirty="0">
              <a:latin typeface="黑体" panose="02010609060101010101" charset="-122"/>
              <a:ea typeface="黑体" panose="02010609060101010101" charset="-122"/>
            </a:endParaRPr>
          </a:p>
        </p:txBody>
      </p:sp>
      <p:sp>
        <p:nvSpPr>
          <p:cNvPr id="7" name="Rectangle 3"/>
          <p:cNvSpPr txBox="1"/>
          <p:nvPr/>
        </p:nvSpPr>
        <p:spPr>
          <a:xfrm>
            <a:off x="4629785" y="4568825"/>
            <a:ext cx="4152900" cy="410210"/>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endParaRPr lang="zh-CN" altLang="en-US" sz="3600" b="1" dirty="0">
              <a:latin typeface="黑体" panose="02010609060101010101" charset="-122"/>
              <a:ea typeface="黑体" panose="02010609060101010101" charset="-122"/>
            </a:endParaRPr>
          </a:p>
        </p:txBody>
      </p:sp>
      <p:sp>
        <p:nvSpPr>
          <p:cNvPr id="8" name="Rectangle 3"/>
          <p:cNvSpPr txBox="1"/>
          <p:nvPr/>
        </p:nvSpPr>
        <p:spPr>
          <a:xfrm>
            <a:off x="627380" y="3364865"/>
            <a:ext cx="3700145" cy="1021080"/>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r>
              <a:rPr lang="zh-CN" altLang="en-US" sz="2000" b="1" dirty="0">
                <a:solidFill>
                  <a:schemeClr val="tx1"/>
                </a:solidFill>
                <a:uFillTx/>
                <a:latin typeface="Arial" panose="020B0604020202020204" pitchFamily="34" charset="0"/>
                <a:ea typeface="黑体" panose="02010609060101010101" charset="-122"/>
              </a:rPr>
              <a:t>总体规划</a:t>
            </a:r>
            <a:endParaRPr lang="zh-CN" altLang="en-US" sz="2000" b="1" dirty="0">
              <a:solidFill>
                <a:schemeClr val="tx1"/>
              </a:solidFill>
              <a:uFillTx/>
              <a:latin typeface="Arial" panose="020B0604020202020204" pitchFamily="34" charset="0"/>
              <a:ea typeface="黑体" panose="02010609060101010101" charset="-122"/>
            </a:endParaRPr>
          </a:p>
          <a:p>
            <a:pPr lvl="0" eaLnBrk="0" hangingPunct="0">
              <a:spcBef>
                <a:spcPct val="20000"/>
              </a:spcBef>
              <a:buClr>
                <a:schemeClr val="folHlink"/>
              </a:buClr>
              <a:buFont typeface="Wingdings" panose="05000000000000000000" pitchFamily="2" charset="2"/>
            </a:pPr>
            <a:r>
              <a:rPr lang="zh-CN" altLang="en-US" sz="1600" b="1" dirty="0">
                <a:solidFill>
                  <a:schemeClr val="tx1"/>
                </a:solidFill>
                <a:uFillTx/>
                <a:latin typeface="Arial" panose="020B0604020202020204" pitchFamily="34" charset="0"/>
                <a:ea typeface="黑体" panose="02010609060101010101" charset="-122"/>
              </a:rPr>
              <a:t>拟定规划指导思想、原则，拟定规划水平年和规划目标</a:t>
            </a:r>
            <a:endParaRPr lang="zh-CN" altLang="en-US" sz="1600" b="1" dirty="0">
              <a:solidFill>
                <a:schemeClr val="tx1"/>
              </a:solidFill>
              <a:uFillTx/>
              <a:latin typeface="Arial" panose="020B0604020202020204" pitchFamily="34" charset="0"/>
              <a:ea typeface="黑体" panose="02010609060101010101" charset="-122"/>
            </a:endParaRPr>
          </a:p>
        </p:txBody>
      </p:sp>
      <p:sp>
        <p:nvSpPr>
          <p:cNvPr id="9" name="Rectangle 3"/>
          <p:cNvSpPr txBox="1"/>
          <p:nvPr/>
        </p:nvSpPr>
        <p:spPr>
          <a:xfrm>
            <a:off x="627380" y="4385945"/>
            <a:ext cx="3700145" cy="1021080"/>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r>
              <a:rPr lang="zh-CN" altLang="en-US" sz="2000" b="1" dirty="0">
                <a:solidFill>
                  <a:schemeClr val="tx1"/>
                </a:solidFill>
                <a:uFillTx/>
                <a:latin typeface="Arial" panose="020B0604020202020204" pitchFamily="34" charset="0"/>
                <a:ea typeface="黑体" panose="02010609060101010101" charset="-122"/>
              </a:rPr>
              <a:t>规划布局</a:t>
            </a:r>
            <a:endParaRPr lang="zh-CN" altLang="en-US" sz="2000" b="1" dirty="0">
              <a:solidFill>
                <a:schemeClr val="tx1"/>
              </a:solidFill>
              <a:uFillTx/>
              <a:latin typeface="Arial" panose="020B0604020202020204" pitchFamily="34" charset="0"/>
              <a:ea typeface="黑体" panose="02010609060101010101" charset="-122"/>
            </a:endParaRPr>
          </a:p>
          <a:p>
            <a:pPr lvl="0" eaLnBrk="0" hangingPunct="0">
              <a:spcBef>
                <a:spcPct val="20000"/>
              </a:spcBef>
              <a:buClr>
                <a:schemeClr val="folHlink"/>
              </a:buClr>
              <a:buFont typeface="Wingdings" panose="05000000000000000000" pitchFamily="2" charset="2"/>
            </a:pPr>
            <a:r>
              <a:rPr lang="zh-CN" altLang="en-US" sz="1600" b="1" dirty="0">
                <a:solidFill>
                  <a:schemeClr val="tx1"/>
                </a:solidFill>
                <a:uFillTx/>
                <a:latin typeface="Arial" panose="020B0604020202020204" pitchFamily="34" charset="0"/>
                <a:ea typeface="黑体" panose="02010609060101010101" charset="-122"/>
              </a:rPr>
              <a:t>研究提出实现规划目标对应的规划总体布局</a:t>
            </a:r>
            <a:endParaRPr lang="zh-CN" altLang="en-US" sz="1600" b="1" dirty="0">
              <a:solidFill>
                <a:schemeClr val="tx1"/>
              </a:solidFill>
              <a:uFillTx/>
              <a:latin typeface="Arial" panose="020B0604020202020204" pitchFamily="34" charset="0"/>
              <a:ea typeface="黑体" panose="02010609060101010101" charset="-122"/>
            </a:endParaRPr>
          </a:p>
        </p:txBody>
      </p:sp>
      <p:sp>
        <p:nvSpPr>
          <p:cNvPr id="10" name="Rectangle 3"/>
          <p:cNvSpPr txBox="1"/>
          <p:nvPr/>
        </p:nvSpPr>
        <p:spPr>
          <a:xfrm>
            <a:off x="4669790" y="1441450"/>
            <a:ext cx="3700145" cy="735330"/>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r>
              <a:rPr lang="zh-CN" altLang="en-US" sz="2000" b="1" dirty="0">
                <a:solidFill>
                  <a:schemeClr val="tx1"/>
                </a:solidFill>
                <a:uFillTx/>
                <a:latin typeface="Arial" panose="020B0604020202020204" pitchFamily="34" charset="0"/>
                <a:ea typeface="黑体" panose="02010609060101010101" charset="-122"/>
              </a:rPr>
              <a:t>规划方案</a:t>
            </a:r>
            <a:endParaRPr lang="zh-CN" altLang="en-US" sz="2000" b="1" dirty="0">
              <a:solidFill>
                <a:schemeClr val="tx1"/>
              </a:solidFill>
              <a:uFillTx/>
              <a:latin typeface="Arial" panose="020B0604020202020204" pitchFamily="34" charset="0"/>
              <a:ea typeface="黑体" panose="02010609060101010101" charset="-122"/>
            </a:endParaRPr>
          </a:p>
          <a:p>
            <a:pPr lvl="0" eaLnBrk="0" hangingPunct="0">
              <a:spcBef>
                <a:spcPct val="20000"/>
              </a:spcBef>
              <a:buClr>
                <a:schemeClr val="folHlink"/>
              </a:buClr>
              <a:buFont typeface="Wingdings" panose="05000000000000000000" pitchFamily="2" charset="2"/>
            </a:pPr>
            <a:r>
              <a:rPr lang="zh-CN" altLang="en-US" sz="1600" b="1" dirty="0">
                <a:solidFill>
                  <a:schemeClr val="tx1"/>
                </a:solidFill>
                <a:uFillTx/>
                <a:latin typeface="Arial" panose="020B0604020202020204" pitchFamily="34" charset="0"/>
                <a:ea typeface="黑体" panose="02010609060101010101" charset="-122"/>
              </a:rPr>
              <a:t>研究提出主要工程和非工程措施</a:t>
            </a:r>
            <a:endParaRPr lang="zh-CN" altLang="en-US" sz="1600" b="1" dirty="0">
              <a:solidFill>
                <a:schemeClr val="tx1"/>
              </a:solidFill>
              <a:uFillTx/>
              <a:latin typeface="Arial" panose="020B0604020202020204" pitchFamily="34" charset="0"/>
              <a:ea typeface="黑体" panose="02010609060101010101" charset="-122"/>
            </a:endParaRPr>
          </a:p>
        </p:txBody>
      </p:sp>
      <p:sp>
        <p:nvSpPr>
          <p:cNvPr id="11" name="Rectangle 3"/>
          <p:cNvSpPr txBox="1"/>
          <p:nvPr/>
        </p:nvSpPr>
        <p:spPr>
          <a:xfrm>
            <a:off x="4681855" y="2334895"/>
            <a:ext cx="3700145" cy="735330"/>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r>
              <a:rPr lang="zh-CN" altLang="en-US" sz="2000" b="1" dirty="0">
                <a:solidFill>
                  <a:schemeClr val="tx1"/>
                </a:solidFill>
                <a:uFillTx/>
                <a:latin typeface="Arial" panose="020B0604020202020204" pitchFamily="34" charset="0"/>
                <a:ea typeface="黑体" panose="02010609060101010101" charset="-122"/>
              </a:rPr>
              <a:t>环境影响评价</a:t>
            </a:r>
            <a:endParaRPr lang="zh-CN" altLang="en-US" sz="2000" b="1" dirty="0">
              <a:solidFill>
                <a:schemeClr val="tx1"/>
              </a:solidFill>
              <a:uFillTx/>
              <a:latin typeface="Arial" panose="020B0604020202020204" pitchFamily="34" charset="0"/>
              <a:ea typeface="黑体" panose="02010609060101010101" charset="-122"/>
            </a:endParaRPr>
          </a:p>
          <a:p>
            <a:pPr lvl="0" eaLnBrk="0" hangingPunct="0">
              <a:spcBef>
                <a:spcPct val="20000"/>
              </a:spcBef>
              <a:buClr>
                <a:schemeClr val="folHlink"/>
              </a:buClr>
              <a:buFont typeface="Wingdings" panose="05000000000000000000" pitchFamily="2" charset="2"/>
            </a:pPr>
            <a:r>
              <a:rPr lang="zh-CN" altLang="en-US" sz="1600" b="1" dirty="0">
                <a:solidFill>
                  <a:schemeClr val="tx1"/>
                </a:solidFill>
                <a:uFillTx/>
                <a:latin typeface="Arial" panose="020B0604020202020204" pitchFamily="34" charset="0"/>
                <a:ea typeface="黑体" panose="02010609060101010101" charset="-122"/>
              </a:rPr>
              <a:t>分析规划方案的环境影响，并提出调整建议、影响减免措施等</a:t>
            </a:r>
            <a:endParaRPr lang="zh-CN" altLang="en-US" sz="1600" b="1" dirty="0">
              <a:solidFill>
                <a:schemeClr val="tx1"/>
              </a:solidFill>
              <a:uFillTx/>
              <a:latin typeface="Arial" panose="020B0604020202020204" pitchFamily="34" charset="0"/>
              <a:ea typeface="黑体" panose="02010609060101010101" charset="-122"/>
            </a:endParaRPr>
          </a:p>
        </p:txBody>
      </p:sp>
      <p:sp>
        <p:nvSpPr>
          <p:cNvPr id="12" name="Rectangle 3"/>
          <p:cNvSpPr txBox="1"/>
          <p:nvPr/>
        </p:nvSpPr>
        <p:spPr>
          <a:xfrm>
            <a:off x="4797425" y="3364865"/>
            <a:ext cx="3700145" cy="908685"/>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r>
              <a:rPr lang="zh-CN" altLang="en-US" sz="2000" b="1" dirty="0">
                <a:solidFill>
                  <a:schemeClr val="tx1"/>
                </a:solidFill>
                <a:uFillTx/>
                <a:latin typeface="Arial" panose="020B0604020202020204" pitchFamily="34" charset="0"/>
                <a:ea typeface="黑体" panose="02010609060101010101" charset="-122"/>
              </a:rPr>
              <a:t>实施方案</a:t>
            </a:r>
            <a:endParaRPr lang="zh-CN" altLang="en-US" sz="2000" b="1" dirty="0">
              <a:solidFill>
                <a:schemeClr val="tx1"/>
              </a:solidFill>
              <a:uFillTx/>
              <a:latin typeface="Arial" panose="020B0604020202020204" pitchFamily="34" charset="0"/>
              <a:ea typeface="黑体" panose="02010609060101010101" charset="-122"/>
            </a:endParaRPr>
          </a:p>
          <a:p>
            <a:pPr lvl="0" eaLnBrk="0" hangingPunct="0">
              <a:spcBef>
                <a:spcPct val="20000"/>
              </a:spcBef>
              <a:buClr>
                <a:schemeClr val="folHlink"/>
              </a:buClr>
              <a:buFont typeface="Wingdings" panose="05000000000000000000" pitchFamily="2" charset="2"/>
            </a:pPr>
            <a:r>
              <a:rPr lang="zh-CN" altLang="en-US" sz="1600" b="1" dirty="0">
                <a:solidFill>
                  <a:schemeClr val="tx1"/>
                </a:solidFill>
                <a:uFillTx/>
                <a:latin typeface="Arial" panose="020B0604020202020204" pitchFamily="34" charset="0"/>
                <a:ea typeface="黑体" panose="02010609060101010101" charset="-122"/>
              </a:rPr>
              <a:t>按照轻重缓急和实施效果，提出规划实施次序等</a:t>
            </a:r>
            <a:endParaRPr lang="zh-CN" altLang="en-US" sz="1600" b="1" dirty="0">
              <a:solidFill>
                <a:schemeClr val="tx1"/>
              </a:solidFill>
              <a:uFillTx/>
              <a:latin typeface="Arial" panose="020B0604020202020204" pitchFamily="34" charset="0"/>
              <a:ea typeface="黑体" panose="02010609060101010101" charset="-122"/>
            </a:endParaRPr>
          </a:p>
        </p:txBody>
      </p:sp>
      <p:sp>
        <p:nvSpPr>
          <p:cNvPr id="13" name="Rectangle 3"/>
          <p:cNvSpPr txBox="1"/>
          <p:nvPr/>
        </p:nvSpPr>
        <p:spPr>
          <a:xfrm>
            <a:off x="4797425" y="4441825"/>
            <a:ext cx="3700145" cy="908685"/>
          </a:xfrm>
          <a:prstGeom prst="rect">
            <a:avLst/>
          </a:prstGeom>
          <a:noFill/>
          <a:ln w="9525">
            <a:noFill/>
          </a:ln>
        </p:spPr>
        <p:txBody>
          <a:bodyPr/>
          <a:lstStyle/>
          <a:p>
            <a:pPr marL="342900" lvl="0" indent="-342900" eaLnBrk="0" hangingPunct="0">
              <a:spcBef>
                <a:spcPct val="20000"/>
              </a:spcBef>
              <a:buClr>
                <a:schemeClr val="folHlink"/>
              </a:buClr>
              <a:buFont typeface="Wingdings" panose="05000000000000000000" pitchFamily="2" charset="2"/>
              <a:buChar char="v"/>
            </a:pPr>
            <a:r>
              <a:rPr lang="zh-CN" altLang="en-US" sz="2000" b="1" dirty="0">
                <a:solidFill>
                  <a:schemeClr val="tx1"/>
                </a:solidFill>
                <a:uFillTx/>
                <a:latin typeface="Arial" panose="020B0604020202020204" pitchFamily="34" charset="0"/>
                <a:ea typeface="黑体" panose="02010609060101010101" charset="-122"/>
              </a:rPr>
              <a:t>保障措施</a:t>
            </a:r>
            <a:endParaRPr lang="zh-CN" altLang="en-US" sz="2000" b="1" dirty="0">
              <a:solidFill>
                <a:schemeClr val="tx1"/>
              </a:solidFill>
              <a:uFillTx/>
              <a:latin typeface="Arial" panose="020B0604020202020204" pitchFamily="34" charset="0"/>
              <a:ea typeface="黑体" panose="02010609060101010101" charset="-122"/>
            </a:endParaRPr>
          </a:p>
          <a:p>
            <a:pPr lvl="0" eaLnBrk="0" hangingPunct="0">
              <a:spcBef>
                <a:spcPct val="20000"/>
              </a:spcBef>
              <a:buClr>
                <a:schemeClr val="folHlink"/>
              </a:buClr>
              <a:buFont typeface="Wingdings" panose="05000000000000000000" pitchFamily="2" charset="2"/>
            </a:pPr>
            <a:r>
              <a:rPr lang="zh-CN" altLang="en-US" sz="1600" b="1" dirty="0">
                <a:solidFill>
                  <a:schemeClr val="tx1"/>
                </a:solidFill>
                <a:uFillTx/>
                <a:latin typeface="Arial" panose="020B0604020202020204" pitchFamily="34" charset="0"/>
                <a:ea typeface="黑体" panose="02010609060101010101" charset="-122"/>
              </a:rPr>
              <a:t>研究提出保障规划顺利实施的措施</a:t>
            </a:r>
            <a:endParaRPr lang="zh-CN" altLang="en-US" sz="1600" b="1" dirty="0">
              <a:solidFill>
                <a:schemeClr val="tx1"/>
              </a:solidFill>
              <a:uFillTx/>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vert="horz" wrap="square" lIns="91440" tIns="45720" rIns="91440" bIns="45720" anchor="ctr"/>
          <a:lstStyle/>
          <a:p>
            <a:pPr eaLnBrk="1" hangingPunct="1"/>
            <a:r>
              <a:rPr lang="zh-CN" altLang="en-US" sz="4300" dirty="0">
                <a:ea typeface="宋体" panose="02010600030101010101" pitchFamily="2" charset="-122"/>
              </a:rPr>
              <a:t>规划历程与特点</a:t>
            </a:r>
            <a:endParaRPr lang="en-US" altLang="zh-CN" sz="4300" dirty="0">
              <a:ea typeface="宋体" panose="02010600030101010101" pitchFamily="2" charset="-122"/>
            </a:endParaRPr>
          </a:p>
        </p:txBody>
      </p:sp>
      <p:grpSp>
        <p:nvGrpSpPr>
          <p:cNvPr id="6147" name="Group 3"/>
          <p:cNvGrpSpPr/>
          <p:nvPr/>
        </p:nvGrpSpPr>
        <p:grpSpPr>
          <a:xfrm>
            <a:off x="822325" y="1876425"/>
            <a:ext cx="1912938" cy="3605213"/>
            <a:chOff x="513" y="998"/>
            <a:chExt cx="1109" cy="2271"/>
          </a:xfrm>
        </p:grpSpPr>
        <p:sp>
          <p:nvSpPr>
            <p:cNvPr id="6165" name="Freeform 4"/>
            <p:cNvSpPr/>
            <p:nvPr/>
          </p:nvSpPr>
          <p:spPr>
            <a:xfrm flipV="1">
              <a:off x="683" y="2087"/>
              <a:ext cx="933" cy="1182"/>
            </a:xfrm>
            <a:custGeom>
              <a:avLst/>
              <a:gdLst>
                <a:gd name="txL" fmla="*/ 0 w 933"/>
                <a:gd name="txT" fmla="*/ 0 h 1182"/>
                <a:gd name="txR" fmla="*/ 933 w 933"/>
                <a:gd name="txB" fmla="*/ 1182 h 1182"/>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txL" t="txT" r="txR" b="tx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6166" name="Freeform 5"/>
            <p:cNvSpPr/>
            <p:nvPr/>
          </p:nvSpPr>
          <p:spPr>
            <a:xfrm rot="-5400000">
              <a:off x="917" y="1548"/>
              <a:ext cx="301" cy="1109"/>
            </a:xfrm>
            <a:custGeom>
              <a:avLst/>
              <a:gdLst>
                <a:gd name="txL" fmla="*/ 0 w 142"/>
                <a:gd name="txT" fmla="*/ 0 h 604"/>
                <a:gd name="txR" fmla="*/ 142 w 142"/>
                <a:gd name="txB" fmla="*/ 604 h 604"/>
              </a:gdLst>
              <a:ahLst/>
              <a:cxnLst>
                <a:cxn ang="0">
                  <a:pos x="742" y="13"/>
                </a:cxn>
                <a:cxn ang="0">
                  <a:pos x="903" y="5367"/>
                </a:cxn>
                <a:cxn ang="0">
                  <a:pos x="0" y="5383"/>
                </a:cxn>
                <a:cxn ang="0">
                  <a:pos x="1456" y="6863"/>
                </a:cxn>
                <a:cxn ang="0">
                  <a:pos x="2866" y="5383"/>
                </a:cxn>
                <a:cxn ang="0">
                  <a:pos x="2018" y="5383"/>
                </a:cxn>
                <a:cxn ang="0">
                  <a:pos x="1999" y="0"/>
                </a:cxn>
                <a:cxn ang="0">
                  <a:pos x="742" y="13"/>
                </a:cxn>
              </a:cxnLst>
              <a:rect l="txL" t="txT" r="txR" b="tx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6167" name="Freeform 6"/>
            <p:cNvSpPr/>
            <p:nvPr/>
          </p:nvSpPr>
          <p:spPr>
            <a:xfrm>
              <a:off x="677" y="998"/>
              <a:ext cx="933" cy="1182"/>
            </a:xfrm>
            <a:custGeom>
              <a:avLst/>
              <a:gdLst>
                <a:gd name="txL" fmla="*/ 0 w 933"/>
                <a:gd name="txT" fmla="*/ 0 h 1182"/>
                <a:gd name="txR" fmla="*/ 933 w 933"/>
                <a:gd name="txB" fmla="*/ 1182 h 1182"/>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txL" t="txT" r="txR" b="tx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sp>
        <p:nvSpPr>
          <p:cNvPr id="9223" name="AutoShape 7"/>
          <p:cNvSpPr>
            <a:spLocks noChangeArrowheads="1"/>
          </p:cNvSpPr>
          <p:nvPr/>
        </p:nvSpPr>
        <p:spPr bwMode="gray">
          <a:xfrm>
            <a:off x="4143372" y="3143248"/>
            <a:ext cx="3657600" cy="1228725"/>
          </a:xfrm>
          <a:prstGeom prst="roundRect">
            <a:avLst>
              <a:gd name="adj" fmla="val 50000"/>
            </a:avLst>
          </a:prstGeom>
          <a:gradFill rotWithShape="1">
            <a:gsLst>
              <a:gs pos="0">
                <a:schemeClr val="folHlink"/>
              </a:gs>
              <a:gs pos="100000">
                <a:schemeClr val="folHlink">
                  <a:gamma/>
                  <a:shade val="46275"/>
                  <a:invGamma/>
                  <a:alpha val="0"/>
                </a:schemeClr>
              </a:gs>
            </a:gsLst>
            <a:lin ang="0" scaled="1"/>
          </a:gradFill>
          <a:ln w="6350" algn="ctr">
            <a:noFill/>
            <a:prstDash val="sysDot"/>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长江流域综合利用规划简要报告（</a:t>
            </a:r>
            <a:r>
              <a:rPr kumimoji="0"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1990</a:t>
            </a:r>
            <a:r>
              <a:rPr kumimoji="0"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年</a:t>
            </a:r>
            <a:r>
              <a:rPr kumimoji="0" lang="zh-CN" altLang="en-US" sz="18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修订）</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endParaRPr>
          </a:p>
        </p:txBody>
      </p:sp>
      <p:sp>
        <p:nvSpPr>
          <p:cNvPr id="6149" name="AutoShape 8"/>
          <p:cNvSpPr/>
          <p:nvPr/>
        </p:nvSpPr>
        <p:spPr>
          <a:xfrm>
            <a:off x="4000496" y="3500438"/>
            <a:ext cx="376237" cy="344488"/>
          </a:xfrm>
          <a:prstGeom prst="rightArrow">
            <a:avLst>
              <a:gd name="adj1" fmla="val 50000"/>
              <a:gd name="adj2" fmla="val 45506"/>
            </a:avLst>
          </a:prstGeom>
          <a:solidFill>
            <a:srgbClr val="FEFEFE"/>
          </a:solidFill>
          <a:ln w="9525">
            <a:solidFill>
              <a:srgbClr val="FFFF00"/>
            </a:solidFill>
          </a:ln>
        </p:spPr>
        <p:txBody>
          <a:bodyPr wrap="none" anchor="ctr"/>
          <a:lstStyle/>
          <a:p>
            <a:pPr lvl="0" eaLnBrk="1" hangingPunct="1"/>
            <a:endParaRPr lang="zh-CN" altLang="en-US" dirty="0">
              <a:solidFill>
                <a:srgbClr val="FFFF00"/>
              </a:solidFill>
              <a:latin typeface="Arial" panose="020B0604020202020204" pitchFamily="34" charset="0"/>
              <a:ea typeface="宋体" panose="02010600030101010101" pitchFamily="2" charset="-122"/>
            </a:endParaRPr>
          </a:p>
        </p:txBody>
      </p:sp>
      <p:sp>
        <p:nvSpPr>
          <p:cNvPr id="9225" name="AutoShape 9"/>
          <p:cNvSpPr>
            <a:spLocks noChangeArrowheads="1"/>
          </p:cNvSpPr>
          <p:nvPr/>
        </p:nvSpPr>
        <p:spPr bwMode="ltGray">
          <a:xfrm>
            <a:off x="4286248" y="4500570"/>
            <a:ext cx="4221163" cy="1314450"/>
          </a:xfrm>
          <a:prstGeom prst="roundRect">
            <a:avLst>
              <a:gd name="adj" fmla="val 11505"/>
            </a:avLst>
          </a:prstGeom>
          <a:gradFill rotWithShape="1">
            <a:gsLst>
              <a:gs pos="0">
                <a:schemeClr val="accent2"/>
              </a:gs>
              <a:gs pos="100000">
                <a:schemeClr val="accent2">
                  <a:gamma/>
                  <a:shade val="46275"/>
                  <a:invGamma/>
                  <a:alpha val="0"/>
                </a:schemeClr>
              </a:gs>
            </a:gsLst>
            <a:lin ang="0" scaled="1"/>
          </a:gradFill>
          <a:ln w="6350" algn="ctr">
            <a:noFill/>
            <a:prstDash val="sysDot"/>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长江</a:t>
            </a: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流域综合规划</a:t>
            </a: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(2012~2030</a:t>
            </a: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年</a:t>
            </a: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1" name="AutoShape 10"/>
          <p:cNvSpPr/>
          <p:nvPr/>
        </p:nvSpPr>
        <p:spPr>
          <a:xfrm>
            <a:off x="4071934" y="5000636"/>
            <a:ext cx="376238" cy="347662"/>
          </a:xfrm>
          <a:prstGeom prst="rightArrow">
            <a:avLst>
              <a:gd name="adj1" fmla="val 50000"/>
              <a:gd name="adj2" fmla="val 45091"/>
            </a:avLst>
          </a:prstGeom>
          <a:solidFill>
            <a:schemeClr val="accent3"/>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27" name="AutoShape 11"/>
          <p:cNvSpPr>
            <a:spLocks noChangeArrowheads="1"/>
          </p:cNvSpPr>
          <p:nvPr/>
        </p:nvSpPr>
        <p:spPr bwMode="gray">
          <a:xfrm>
            <a:off x="4143372" y="1571612"/>
            <a:ext cx="4294188" cy="1304925"/>
          </a:xfrm>
          <a:prstGeom prst="roundRect">
            <a:avLst>
              <a:gd name="adj" fmla="val 0"/>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1"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长江</a:t>
            </a: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流域综合利用规划要点报告</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3" name="AutoShape 12"/>
          <p:cNvSpPr/>
          <p:nvPr/>
        </p:nvSpPr>
        <p:spPr>
          <a:xfrm>
            <a:off x="4000496" y="2071678"/>
            <a:ext cx="304799" cy="344488"/>
          </a:xfrm>
          <a:prstGeom prst="rightArrow">
            <a:avLst>
              <a:gd name="adj1" fmla="val 50000"/>
              <a:gd name="adj2" fmla="val 45506"/>
            </a:avLst>
          </a:prstGeom>
          <a:solidFill>
            <a:schemeClr val="accent3"/>
          </a:solidFill>
          <a:ln w="9525">
            <a:noFill/>
          </a:ln>
        </p:spPr>
        <p:txBody>
          <a:bodyPr wrap="none" anchor="ctr"/>
          <a:lstStyle/>
          <a:p>
            <a:pPr lvl="0" eaLnBrk="1" hangingPunct="1"/>
            <a:endParaRPr lang="zh-CN" altLang="en-US" dirty="0">
              <a:solidFill>
                <a:schemeClr val="accent3"/>
              </a:solidFill>
              <a:latin typeface="Arial" panose="020B0604020202020204" pitchFamily="34" charset="0"/>
              <a:ea typeface="宋体" panose="02010600030101010101" pitchFamily="2" charset="-122"/>
            </a:endParaRPr>
          </a:p>
        </p:txBody>
      </p:sp>
      <p:sp>
        <p:nvSpPr>
          <p:cNvPr id="9229" name="AutoShape 13"/>
          <p:cNvSpPr>
            <a:spLocks noChangeArrowheads="1"/>
          </p:cNvSpPr>
          <p:nvPr/>
        </p:nvSpPr>
        <p:spPr bwMode="gray">
          <a:xfrm>
            <a:off x="2667001" y="1524000"/>
            <a:ext cx="1262058"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30" name="Freeform 14"/>
          <p:cNvSpPr/>
          <p:nvPr/>
        </p:nvSpPr>
        <p:spPr bwMode="gray">
          <a:xfrm>
            <a:off x="2571736" y="1714488"/>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31" name="AutoShape 15"/>
          <p:cNvSpPr>
            <a:spLocks noChangeArrowheads="1"/>
          </p:cNvSpPr>
          <p:nvPr/>
        </p:nvSpPr>
        <p:spPr bwMode="gray">
          <a:xfrm>
            <a:off x="2667001" y="3048000"/>
            <a:ext cx="1333496" cy="12985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32" name="Freeform 16"/>
          <p:cNvSpPr/>
          <p:nvPr/>
        </p:nvSpPr>
        <p:spPr bwMode="gray">
          <a:xfrm>
            <a:off x="2892425" y="3086100"/>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33" name="AutoShape 17"/>
          <p:cNvSpPr>
            <a:spLocks noChangeArrowheads="1"/>
          </p:cNvSpPr>
          <p:nvPr/>
        </p:nvSpPr>
        <p:spPr bwMode="gray">
          <a:xfrm>
            <a:off x="2771800" y="4581128"/>
            <a:ext cx="1252534" cy="1298575"/>
          </a:xfrm>
          <a:prstGeom prst="roundRect">
            <a:avLst>
              <a:gd name="adj" fmla="val 0"/>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34" name="Freeform 18"/>
          <p:cNvSpPr/>
          <p:nvPr/>
        </p:nvSpPr>
        <p:spPr bwMode="gray">
          <a:xfrm>
            <a:off x="3779912" y="4941168"/>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160" name="Picture 19" descr="YG_circle001"/>
          <p:cNvPicPr>
            <a:picLocks noChangeAspect="1"/>
          </p:cNvPicPr>
          <p:nvPr/>
        </p:nvPicPr>
        <p:blipFill>
          <a:blip r:embed="rId1" cstate="print"/>
          <a:stretch>
            <a:fillRect/>
          </a:stretch>
        </p:blipFill>
        <p:spPr>
          <a:xfrm>
            <a:off x="242888" y="2695575"/>
            <a:ext cx="1882775" cy="1879600"/>
          </a:xfrm>
          <a:prstGeom prst="rect">
            <a:avLst/>
          </a:prstGeom>
          <a:noFill/>
          <a:ln w="9525">
            <a:noFill/>
          </a:ln>
        </p:spPr>
      </p:pic>
      <p:sp>
        <p:nvSpPr>
          <p:cNvPr id="6161" name="Text Box 23"/>
          <p:cNvSpPr txBox="1"/>
          <p:nvPr/>
        </p:nvSpPr>
        <p:spPr>
          <a:xfrm>
            <a:off x="407988" y="3348038"/>
            <a:ext cx="1573212" cy="646112"/>
          </a:xfrm>
          <a:prstGeom prst="rect">
            <a:avLst/>
          </a:prstGeom>
          <a:noFill/>
          <a:ln w="9525">
            <a:noFill/>
          </a:ln>
        </p:spPr>
        <p:txBody>
          <a:bodyPr>
            <a:spAutoFit/>
          </a:bodyPr>
          <a:lstStyle/>
          <a:p>
            <a:pPr lvl="0" algn="ctr" eaLnBrk="0" hangingPunct="0"/>
            <a:r>
              <a:rPr lang="zh-CN" altLang="en-US" b="1" dirty="0">
                <a:latin typeface="Arial" panose="020B0604020202020204" pitchFamily="34" charset="0"/>
                <a:ea typeface="宋体" panose="02010600030101010101" pitchFamily="2" charset="-122"/>
              </a:rPr>
              <a:t>长江流域综合规划</a:t>
            </a:r>
            <a:endParaRPr lang="en-US" altLang="zh-CN" b="1" dirty="0">
              <a:latin typeface="Arial" panose="020B0604020202020204" pitchFamily="34" charset="0"/>
              <a:ea typeface="宋体" panose="02010600030101010101" pitchFamily="2" charset="-122"/>
            </a:endParaRPr>
          </a:p>
        </p:txBody>
      </p:sp>
      <p:sp>
        <p:nvSpPr>
          <p:cNvPr id="6162" name="Text Box 24"/>
          <p:cNvSpPr txBox="1"/>
          <p:nvPr/>
        </p:nvSpPr>
        <p:spPr>
          <a:xfrm>
            <a:off x="2643174" y="1857364"/>
            <a:ext cx="1336671" cy="461665"/>
          </a:xfrm>
          <a:prstGeom prst="rect">
            <a:avLst/>
          </a:prstGeom>
          <a:noFill/>
          <a:ln w="9525">
            <a:noFill/>
          </a:ln>
        </p:spPr>
        <p:txBody>
          <a:bodyPr wrap="square">
            <a:spAutoFit/>
          </a:bodyPr>
          <a:lstStyle/>
          <a:p>
            <a:pPr lvl="0" algn="ctr" eaLnBrk="1" hangingPunct="1">
              <a:spcBef>
                <a:spcPct val="50000"/>
              </a:spcBef>
            </a:pPr>
            <a:r>
              <a:rPr lang="en-US" altLang="zh-CN" sz="2400" b="1" dirty="0">
                <a:solidFill>
                  <a:srgbClr val="FEFFFF"/>
                </a:solidFill>
                <a:latin typeface="Arial" panose="020B0604020202020204" pitchFamily="34" charset="0"/>
                <a:ea typeface="宋体" panose="02010600030101010101" pitchFamily="2" charset="-122"/>
              </a:rPr>
              <a:t> 1959</a:t>
            </a:r>
            <a:r>
              <a:rPr lang="zh-CN" altLang="en-US" sz="2400" b="1" dirty="0">
                <a:solidFill>
                  <a:srgbClr val="FEFFFF"/>
                </a:solidFill>
                <a:latin typeface="Arial" panose="020B0604020202020204" pitchFamily="34" charset="0"/>
                <a:ea typeface="宋体" panose="02010600030101010101" pitchFamily="2" charset="-122"/>
              </a:rPr>
              <a:t>年</a:t>
            </a:r>
            <a:endParaRPr lang="en-US" altLang="zh-CN" sz="2400" b="1" dirty="0">
              <a:solidFill>
                <a:srgbClr val="FEFFFF"/>
              </a:solidFill>
              <a:latin typeface="Arial" panose="020B0604020202020204" pitchFamily="34" charset="0"/>
              <a:ea typeface="宋体" panose="02010600030101010101" pitchFamily="2" charset="-122"/>
            </a:endParaRPr>
          </a:p>
        </p:txBody>
      </p:sp>
      <p:sp>
        <p:nvSpPr>
          <p:cNvPr id="6163" name="Text Box 25"/>
          <p:cNvSpPr txBox="1"/>
          <p:nvPr/>
        </p:nvSpPr>
        <p:spPr>
          <a:xfrm>
            <a:off x="2643174" y="3429000"/>
            <a:ext cx="1408110" cy="461963"/>
          </a:xfrm>
          <a:prstGeom prst="rect">
            <a:avLst/>
          </a:prstGeom>
          <a:noFill/>
          <a:ln w="9525">
            <a:noFill/>
          </a:ln>
        </p:spPr>
        <p:txBody>
          <a:bodyPr wrap="square">
            <a:spAutoFit/>
          </a:bodyPr>
          <a:lstStyle/>
          <a:p>
            <a:pPr lvl="0" algn="ctr" eaLnBrk="1" hangingPunct="1">
              <a:spcBef>
                <a:spcPct val="50000"/>
              </a:spcBef>
            </a:pPr>
            <a:r>
              <a:rPr lang="en-US" altLang="zh-CN" sz="2400" b="1" dirty="0">
                <a:solidFill>
                  <a:srgbClr val="FEFFFF"/>
                </a:solidFill>
                <a:latin typeface="Arial" panose="020B0604020202020204" pitchFamily="34" charset="0"/>
                <a:ea typeface="宋体" panose="02010600030101010101" pitchFamily="2" charset="-122"/>
              </a:rPr>
              <a:t> 1990</a:t>
            </a:r>
            <a:r>
              <a:rPr lang="zh-CN" altLang="en-US" sz="2400" b="1" dirty="0">
                <a:solidFill>
                  <a:srgbClr val="FEFFFF"/>
                </a:solidFill>
                <a:latin typeface="Arial" panose="020B0604020202020204" pitchFamily="34" charset="0"/>
                <a:ea typeface="宋体" panose="02010600030101010101" pitchFamily="2" charset="-122"/>
              </a:rPr>
              <a:t>年</a:t>
            </a:r>
            <a:endParaRPr lang="en-US" altLang="zh-CN" sz="2400" b="1" dirty="0">
              <a:solidFill>
                <a:srgbClr val="FEFFFF"/>
              </a:solidFill>
              <a:latin typeface="Arial" panose="020B0604020202020204" pitchFamily="34" charset="0"/>
              <a:ea typeface="宋体" panose="02010600030101010101" pitchFamily="2" charset="-122"/>
            </a:endParaRPr>
          </a:p>
        </p:txBody>
      </p:sp>
      <p:sp>
        <p:nvSpPr>
          <p:cNvPr id="6164" name="Text Box 26"/>
          <p:cNvSpPr txBox="1"/>
          <p:nvPr/>
        </p:nvSpPr>
        <p:spPr>
          <a:xfrm>
            <a:off x="2714613" y="5000636"/>
            <a:ext cx="1425340" cy="461963"/>
          </a:xfrm>
          <a:prstGeom prst="rect">
            <a:avLst/>
          </a:prstGeom>
          <a:noFill/>
          <a:ln w="9525">
            <a:noFill/>
          </a:ln>
        </p:spPr>
        <p:txBody>
          <a:bodyPr wrap="square">
            <a:spAutoFit/>
          </a:bodyPr>
          <a:lstStyle/>
          <a:p>
            <a:pPr lvl="0" algn="ctr" eaLnBrk="1" hangingPunct="1">
              <a:spcBef>
                <a:spcPct val="50000"/>
              </a:spcBef>
            </a:pPr>
            <a:r>
              <a:rPr lang="en-US" altLang="zh-CN" sz="2400" b="1" dirty="0">
                <a:solidFill>
                  <a:srgbClr val="FEFFFF"/>
                </a:solidFill>
                <a:latin typeface="Arial" panose="020B0604020202020204" pitchFamily="34" charset="0"/>
                <a:ea typeface="宋体" panose="02010600030101010101" pitchFamily="2" charset="-122"/>
              </a:rPr>
              <a:t> 2012</a:t>
            </a:r>
            <a:r>
              <a:rPr lang="zh-CN" altLang="en-US" sz="2400" b="1" dirty="0">
                <a:solidFill>
                  <a:srgbClr val="FEFFFF"/>
                </a:solidFill>
                <a:latin typeface="Arial" panose="020B0604020202020204" pitchFamily="34" charset="0"/>
                <a:ea typeface="宋体" panose="02010600030101010101" pitchFamily="2" charset="-122"/>
              </a:rPr>
              <a:t>年</a:t>
            </a:r>
            <a:endParaRPr lang="en-US" altLang="zh-CN" sz="2400" b="1" dirty="0">
              <a:solidFill>
                <a:srgbClr val="FEFFFF"/>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p:nvPr/>
        </p:nvSpPr>
        <p:spPr>
          <a:xfrm>
            <a:off x="1752600" y="3429000"/>
            <a:ext cx="6864350" cy="827088"/>
          </a:xfrm>
          <a:prstGeom prst="rect">
            <a:avLst/>
          </a:prstGeom>
          <a:solidFill>
            <a:srgbClr val="CCECFF">
              <a:alpha val="50195"/>
            </a:srgbClr>
          </a:solidFill>
          <a:ln w="12700">
            <a:noFill/>
          </a:ln>
        </p:spPr>
        <p:txBody>
          <a:bodyPr wrap="none" anchor="ctr"/>
          <a:lstStyle/>
          <a:p>
            <a:pPr lvl="0" eaLnBrk="1" hangingPunct="1"/>
            <a:r>
              <a:rPr lang="zh-CN" altLang="en-US" dirty="0">
                <a:solidFill>
                  <a:srgbClr val="FF0000"/>
                </a:solidFill>
                <a:latin typeface="Arial" panose="020B0604020202020204" pitchFamily="34" charset="0"/>
                <a:ea typeface="宋体" panose="02010600030101010101" pitchFamily="2" charset="-122"/>
              </a:rPr>
              <a:t>国务院</a:t>
            </a:r>
            <a:endParaRPr lang="zh-CN" altLang="en-US" dirty="0">
              <a:solidFill>
                <a:srgbClr val="FF0000"/>
              </a:solidFill>
              <a:latin typeface="Arial" panose="020B0604020202020204" pitchFamily="34" charset="0"/>
              <a:ea typeface="宋体" panose="02010600030101010101" pitchFamily="2" charset="-122"/>
            </a:endParaRPr>
          </a:p>
        </p:txBody>
      </p:sp>
      <p:sp>
        <p:nvSpPr>
          <p:cNvPr id="7172" name="Rectangle 4"/>
          <p:cNvSpPr/>
          <p:nvPr/>
        </p:nvSpPr>
        <p:spPr>
          <a:xfrm>
            <a:off x="1828800" y="4419600"/>
            <a:ext cx="7100918" cy="766763"/>
          </a:xfrm>
          <a:prstGeom prst="rect">
            <a:avLst/>
          </a:prstGeom>
          <a:solidFill>
            <a:srgbClr val="CCECFF">
              <a:alpha val="50195"/>
            </a:srgbClr>
          </a:solidFill>
          <a:ln w="12700">
            <a:noFill/>
          </a:ln>
        </p:spPr>
        <p:txBody>
          <a:bodyPr wrap="none" anchor="ctr"/>
          <a:lstStyle/>
          <a:p>
            <a:pPr lvl="0" eaLnBrk="1" hangingPunct="1"/>
            <a:r>
              <a:rPr lang="zh-CN" altLang="en-US" dirty="0" smtClean="0">
                <a:latin typeface="Arial" panose="020B0604020202020204" pitchFamily="34" charset="0"/>
                <a:ea typeface="宋体" panose="02010600030101010101" pitchFamily="2" charset="-122"/>
              </a:rPr>
              <a:t>水利部</a:t>
            </a:r>
            <a:r>
              <a:rPr lang="zh-CN" altLang="en-US" dirty="0">
                <a:latin typeface="Arial" panose="020B0604020202020204" pitchFamily="34" charset="0"/>
                <a:ea typeface="宋体" panose="02010600030101010101" pitchFamily="2" charset="-122"/>
              </a:rPr>
              <a:t>、交通部</a:t>
            </a:r>
            <a:r>
              <a:rPr lang="zh-CN" altLang="en-US" dirty="0" smtClean="0">
                <a:latin typeface="Arial" panose="020B0604020202020204" pitchFamily="34" charset="0"/>
                <a:ea typeface="宋体" panose="02010600030101010101" pitchFamily="2" charset="-122"/>
              </a:rPr>
              <a:t>、铁道部</a:t>
            </a:r>
            <a:r>
              <a:rPr lang="zh-CN" altLang="en-US" dirty="0">
                <a:latin typeface="Arial" panose="020B0604020202020204" pitchFamily="34" charset="0"/>
                <a:ea typeface="宋体" panose="02010600030101010101" pitchFamily="2" charset="-122"/>
              </a:rPr>
              <a:t>、水产部、电力部、地质部以及中国科学院、</a:t>
            </a:r>
            <a:endParaRPr lang="en-US" altLang="zh-CN" dirty="0">
              <a:latin typeface="Arial" panose="020B0604020202020204" pitchFamily="34" charset="0"/>
              <a:ea typeface="宋体" panose="02010600030101010101" pitchFamily="2" charset="-122"/>
            </a:endParaRPr>
          </a:p>
          <a:p>
            <a:pPr lvl="0" eaLnBrk="1" hangingPunct="1"/>
            <a:r>
              <a:rPr lang="zh-CN" altLang="en-US" dirty="0">
                <a:latin typeface="Arial" panose="020B0604020202020204" pitchFamily="34" charset="0"/>
                <a:ea typeface="宋体" panose="02010600030101010101" pitchFamily="2" charset="-122"/>
              </a:rPr>
              <a:t>文化部、长江委、流域内主要省（市）负责人及中外专家百余人</a:t>
            </a:r>
            <a:endParaRPr lang="zh-CN" altLang="en-US" dirty="0">
              <a:latin typeface="Arial" panose="020B0604020202020204" pitchFamily="34" charset="0"/>
              <a:ea typeface="宋体" panose="02010600030101010101" pitchFamily="2" charset="-122"/>
            </a:endParaRPr>
          </a:p>
        </p:txBody>
      </p:sp>
      <p:sp>
        <p:nvSpPr>
          <p:cNvPr id="7173" name="Rectangle 5"/>
          <p:cNvSpPr/>
          <p:nvPr/>
        </p:nvSpPr>
        <p:spPr>
          <a:xfrm>
            <a:off x="1828800" y="5334000"/>
            <a:ext cx="6864350" cy="766763"/>
          </a:xfrm>
          <a:prstGeom prst="rect">
            <a:avLst/>
          </a:prstGeom>
          <a:solidFill>
            <a:srgbClr val="CCECFF">
              <a:alpha val="50195"/>
            </a:srgbClr>
          </a:solidFill>
          <a:ln w="12700">
            <a:noFill/>
          </a:ln>
        </p:spPr>
        <p:txBody>
          <a:bodyPr wrap="none" anchor="ctr"/>
          <a:lstStyle/>
          <a:p>
            <a:pPr lvl="0" eaLnBrk="1" hangingPunct="1"/>
            <a:r>
              <a:rPr lang="en-US" altLang="zh-CN" dirty="0">
                <a:latin typeface="Arial" panose="020B0604020202020204" pitchFamily="34" charset="0"/>
                <a:ea typeface="宋体" panose="02010600030101010101" pitchFamily="2" charset="-122"/>
              </a:rPr>
              <a:t>1958</a:t>
            </a:r>
            <a:r>
              <a:rPr lang="zh-CN" altLang="en-US" dirty="0">
                <a:latin typeface="Arial" panose="020B0604020202020204" pitchFamily="34" charset="0"/>
                <a:ea typeface="宋体" panose="02010600030101010101" pitchFamily="2" charset="-122"/>
              </a:rPr>
              <a:t>年成都会议，周恩来总理向中央政治局报告</a:t>
            </a:r>
            <a:endParaRPr lang="zh-CN" altLang="en-US" dirty="0">
              <a:latin typeface="Arial" panose="020B0604020202020204" pitchFamily="34" charset="0"/>
              <a:ea typeface="宋体" panose="02010600030101010101" pitchFamily="2" charset="-122"/>
            </a:endParaRPr>
          </a:p>
        </p:txBody>
      </p:sp>
      <p:grpSp>
        <p:nvGrpSpPr>
          <p:cNvPr id="7174" name="Group 12"/>
          <p:cNvGrpSpPr/>
          <p:nvPr/>
        </p:nvGrpSpPr>
        <p:grpSpPr>
          <a:xfrm rot="10082854">
            <a:off x="6127750" y="2644775"/>
            <a:ext cx="1196975" cy="303213"/>
            <a:chOff x="2598" y="1026"/>
            <a:chExt cx="957" cy="242"/>
          </a:xfrm>
        </p:grpSpPr>
        <p:grpSp>
          <p:nvGrpSpPr>
            <p:cNvPr id="7325" name="Group 13"/>
            <p:cNvGrpSpPr/>
            <p:nvPr/>
          </p:nvGrpSpPr>
          <p:grpSpPr>
            <a:xfrm rot="-9970459" flipH="1" flipV="1">
              <a:off x="2598" y="1026"/>
              <a:ext cx="957" cy="242"/>
              <a:chOff x="2532" y="1051"/>
              <a:chExt cx="893" cy="246"/>
            </a:xfrm>
          </p:grpSpPr>
          <p:grpSp>
            <p:nvGrpSpPr>
              <p:cNvPr id="7337" name="Group 14"/>
              <p:cNvGrpSpPr/>
              <p:nvPr/>
            </p:nvGrpSpPr>
            <p:grpSpPr>
              <a:xfrm>
                <a:off x="2532" y="1051"/>
                <a:ext cx="743" cy="185"/>
                <a:chOff x="1565" y="2568"/>
                <a:chExt cx="1118" cy="279"/>
              </a:xfrm>
            </p:grpSpPr>
            <p:sp>
              <p:nvSpPr>
                <p:cNvPr id="7343" name="AutoShape 15"/>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44" name="AutoShape 16"/>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45" name="AutoShape 17"/>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46" name="AutoShape 18"/>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338" name="Group 19"/>
              <p:cNvGrpSpPr/>
              <p:nvPr/>
            </p:nvGrpSpPr>
            <p:grpSpPr>
              <a:xfrm rot="1353540">
                <a:off x="2682" y="1111"/>
                <a:ext cx="743" cy="186"/>
                <a:chOff x="1565" y="2568"/>
                <a:chExt cx="1118" cy="279"/>
              </a:xfrm>
            </p:grpSpPr>
            <p:sp>
              <p:nvSpPr>
                <p:cNvPr id="7339" name="AutoShape 20"/>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40" name="AutoShape 21"/>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41" name="AutoShape 22"/>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42" name="AutoShape 23"/>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7326" name="Group 24"/>
            <p:cNvGrpSpPr/>
            <p:nvPr/>
          </p:nvGrpSpPr>
          <p:grpSpPr>
            <a:xfrm rot="-9970459" flipH="1" flipV="1">
              <a:off x="2688" y="1056"/>
              <a:ext cx="784" cy="198"/>
              <a:chOff x="2532" y="1051"/>
              <a:chExt cx="893" cy="246"/>
            </a:xfrm>
          </p:grpSpPr>
          <p:grpSp>
            <p:nvGrpSpPr>
              <p:cNvPr id="7327" name="Group 25"/>
              <p:cNvGrpSpPr/>
              <p:nvPr/>
            </p:nvGrpSpPr>
            <p:grpSpPr>
              <a:xfrm>
                <a:off x="2532" y="1051"/>
                <a:ext cx="743" cy="185"/>
                <a:chOff x="1565" y="2568"/>
                <a:chExt cx="1118" cy="279"/>
              </a:xfrm>
            </p:grpSpPr>
            <p:sp>
              <p:nvSpPr>
                <p:cNvPr id="7333" name="AutoShape 26"/>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34" name="AutoShape 27"/>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35" name="AutoShape 28"/>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36" name="AutoShape 29"/>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328" name="Group 30"/>
              <p:cNvGrpSpPr/>
              <p:nvPr/>
            </p:nvGrpSpPr>
            <p:grpSpPr>
              <a:xfrm rot="1353540">
                <a:off x="2682" y="1111"/>
                <a:ext cx="743" cy="186"/>
                <a:chOff x="1565" y="2568"/>
                <a:chExt cx="1118" cy="279"/>
              </a:xfrm>
            </p:grpSpPr>
            <p:sp>
              <p:nvSpPr>
                <p:cNvPr id="7329" name="AutoShape 31"/>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30" name="AutoShape 32"/>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31" name="AutoShape 33"/>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32" name="AutoShape 34"/>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7175" name="Group 35"/>
          <p:cNvGrpSpPr/>
          <p:nvPr/>
        </p:nvGrpSpPr>
        <p:grpSpPr>
          <a:xfrm rot="10082854">
            <a:off x="5032375" y="4465638"/>
            <a:ext cx="1198563" cy="303212"/>
            <a:chOff x="2598" y="1026"/>
            <a:chExt cx="957" cy="242"/>
          </a:xfrm>
        </p:grpSpPr>
        <p:grpSp>
          <p:nvGrpSpPr>
            <p:cNvPr id="7303" name="Group 36"/>
            <p:cNvGrpSpPr/>
            <p:nvPr/>
          </p:nvGrpSpPr>
          <p:grpSpPr>
            <a:xfrm rot="-9970459" flipH="1" flipV="1">
              <a:off x="2598" y="1026"/>
              <a:ext cx="957" cy="242"/>
              <a:chOff x="2532" y="1051"/>
              <a:chExt cx="893" cy="246"/>
            </a:xfrm>
          </p:grpSpPr>
          <p:grpSp>
            <p:nvGrpSpPr>
              <p:cNvPr id="7315" name="Group 37"/>
              <p:cNvGrpSpPr/>
              <p:nvPr/>
            </p:nvGrpSpPr>
            <p:grpSpPr>
              <a:xfrm>
                <a:off x="2532" y="1051"/>
                <a:ext cx="743" cy="185"/>
                <a:chOff x="1565" y="2568"/>
                <a:chExt cx="1118" cy="279"/>
              </a:xfrm>
            </p:grpSpPr>
            <p:sp>
              <p:nvSpPr>
                <p:cNvPr id="7321" name="AutoShape 38"/>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22" name="AutoShape 39"/>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23" name="AutoShape 40"/>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24" name="AutoShape 41"/>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316" name="Group 42"/>
              <p:cNvGrpSpPr/>
              <p:nvPr/>
            </p:nvGrpSpPr>
            <p:grpSpPr>
              <a:xfrm rot="1353540">
                <a:off x="2682" y="1111"/>
                <a:ext cx="743" cy="186"/>
                <a:chOff x="1565" y="2568"/>
                <a:chExt cx="1118" cy="279"/>
              </a:xfrm>
            </p:grpSpPr>
            <p:sp>
              <p:nvSpPr>
                <p:cNvPr id="7317" name="AutoShape 43"/>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18" name="AutoShape 44"/>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19" name="AutoShape 45"/>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20" name="AutoShape 46"/>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7304" name="Group 47"/>
            <p:cNvGrpSpPr/>
            <p:nvPr/>
          </p:nvGrpSpPr>
          <p:grpSpPr>
            <a:xfrm rot="-9970459" flipH="1" flipV="1">
              <a:off x="2688" y="1056"/>
              <a:ext cx="784" cy="198"/>
              <a:chOff x="2532" y="1051"/>
              <a:chExt cx="893" cy="246"/>
            </a:xfrm>
          </p:grpSpPr>
          <p:grpSp>
            <p:nvGrpSpPr>
              <p:cNvPr id="7305" name="Group 48"/>
              <p:cNvGrpSpPr/>
              <p:nvPr/>
            </p:nvGrpSpPr>
            <p:grpSpPr>
              <a:xfrm>
                <a:off x="2532" y="1051"/>
                <a:ext cx="743" cy="185"/>
                <a:chOff x="1565" y="2568"/>
                <a:chExt cx="1118" cy="279"/>
              </a:xfrm>
            </p:grpSpPr>
            <p:sp>
              <p:nvSpPr>
                <p:cNvPr id="7311" name="AutoShape 49"/>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12" name="AutoShape 50"/>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13" name="AutoShape 51"/>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14" name="AutoShape 52"/>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306" name="Group 53"/>
              <p:cNvGrpSpPr/>
              <p:nvPr/>
            </p:nvGrpSpPr>
            <p:grpSpPr>
              <a:xfrm rot="1353540">
                <a:off x="2682" y="1111"/>
                <a:ext cx="743" cy="186"/>
                <a:chOff x="1565" y="2568"/>
                <a:chExt cx="1118" cy="279"/>
              </a:xfrm>
            </p:grpSpPr>
            <p:sp>
              <p:nvSpPr>
                <p:cNvPr id="7307" name="AutoShape 54"/>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08" name="AutoShape 55"/>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09" name="AutoShape 56"/>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10" name="AutoShape 57"/>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7176" name="Group 58"/>
          <p:cNvGrpSpPr/>
          <p:nvPr/>
        </p:nvGrpSpPr>
        <p:grpSpPr>
          <a:xfrm rot="10082854">
            <a:off x="7407275" y="4464050"/>
            <a:ext cx="1196975" cy="303213"/>
            <a:chOff x="2598" y="1026"/>
            <a:chExt cx="957" cy="242"/>
          </a:xfrm>
        </p:grpSpPr>
        <p:grpSp>
          <p:nvGrpSpPr>
            <p:cNvPr id="7281" name="Group 59"/>
            <p:cNvGrpSpPr/>
            <p:nvPr/>
          </p:nvGrpSpPr>
          <p:grpSpPr>
            <a:xfrm rot="-9970459" flipH="1" flipV="1">
              <a:off x="2598" y="1026"/>
              <a:ext cx="957" cy="242"/>
              <a:chOff x="2532" y="1051"/>
              <a:chExt cx="893" cy="246"/>
            </a:xfrm>
          </p:grpSpPr>
          <p:grpSp>
            <p:nvGrpSpPr>
              <p:cNvPr id="7293" name="Group 60"/>
              <p:cNvGrpSpPr/>
              <p:nvPr/>
            </p:nvGrpSpPr>
            <p:grpSpPr>
              <a:xfrm>
                <a:off x="2532" y="1051"/>
                <a:ext cx="743" cy="185"/>
                <a:chOff x="1565" y="2568"/>
                <a:chExt cx="1118" cy="279"/>
              </a:xfrm>
            </p:grpSpPr>
            <p:sp>
              <p:nvSpPr>
                <p:cNvPr id="7299" name="AutoShape 61"/>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00" name="AutoShape 62"/>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01" name="AutoShape 63"/>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302" name="AutoShape 64"/>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294" name="Group 65"/>
              <p:cNvGrpSpPr/>
              <p:nvPr/>
            </p:nvGrpSpPr>
            <p:grpSpPr>
              <a:xfrm rot="1353540">
                <a:off x="2682" y="1111"/>
                <a:ext cx="743" cy="186"/>
                <a:chOff x="1565" y="2568"/>
                <a:chExt cx="1118" cy="279"/>
              </a:xfrm>
            </p:grpSpPr>
            <p:sp>
              <p:nvSpPr>
                <p:cNvPr id="7295" name="AutoShape 66"/>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96" name="AutoShape 67"/>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97" name="AutoShape 68"/>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98" name="AutoShape 69"/>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7282" name="Group 70"/>
            <p:cNvGrpSpPr/>
            <p:nvPr/>
          </p:nvGrpSpPr>
          <p:grpSpPr>
            <a:xfrm rot="-9970459" flipH="1" flipV="1">
              <a:off x="2688" y="1056"/>
              <a:ext cx="784" cy="198"/>
              <a:chOff x="2532" y="1051"/>
              <a:chExt cx="893" cy="246"/>
            </a:xfrm>
          </p:grpSpPr>
          <p:grpSp>
            <p:nvGrpSpPr>
              <p:cNvPr id="7283" name="Group 71"/>
              <p:cNvGrpSpPr/>
              <p:nvPr/>
            </p:nvGrpSpPr>
            <p:grpSpPr>
              <a:xfrm>
                <a:off x="2532" y="1051"/>
                <a:ext cx="743" cy="185"/>
                <a:chOff x="1565" y="2568"/>
                <a:chExt cx="1118" cy="279"/>
              </a:xfrm>
            </p:grpSpPr>
            <p:sp>
              <p:nvSpPr>
                <p:cNvPr id="7289" name="AutoShape 72"/>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90" name="AutoShape 73"/>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91" name="AutoShape 74"/>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92" name="AutoShape 75"/>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284" name="Group 76"/>
              <p:cNvGrpSpPr/>
              <p:nvPr/>
            </p:nvGrpSpPr>
            <p:grpSpPr>
              <a:xfrm rot="1353540">
                <a:off x="2682" y="1111"/>
                <a:ext cx="743" cy="186"/>
                <a:chOff x="1565" y="2568"/>
                <a:chExt cx="1118" cy="279"/>
              </a:xfrm>
            </p:grpSpPr>
            <p:sp>
              <p:nvSpPr>
                <p:cNvPr id="7285" name="AutoShape 77"/>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86" name="AutoShape 78"/>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87" name="AutoShape 79"/>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88" name="AutoShape 80"/>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7177" name="Group 81"/>
          <p:cNvGrpSpPr/>
          <p:nvPr/>
        </p:nvGrpSpPr>
        <p:grpSpPr>
          <a:xfrm>
            <a:off x="6675438" y="1809750"/>
            <a:ext cx="1196975" cy="303213"/>
            <a:chOff x="2598" y="1026"/>
            <a:chExt cx="957" cy="242"/>
          </a:xfrm>
        </p:grpSpPr>
        <p:grpSp>
          <p:nvGrpSpPr>
            <p:cNvPr id="7259" name="Group 82"/>
            <p:cNvGrpSpPr/>
            <p:nvPr/>
          </p:nvGrpSpPr>
          <p:grpSpPr>
            <a:xfrm rot="-9970459" flipH="1" flipV="1">
              <a:off x="2598" y="1026"/>
              <a:ext cx="957" cy="242"/>
              <a:chOff x="2532" y="1051"/>
              <a:chExt cx="893" cy="246"/>
            </a:xfrm>
          </p:grpSpPr>
          <p:grpSp>
            <p:nvGrpSpPr>
              <p:cNvPr id="7271" name="Group 83"/>
              <p:cNvGrpSpPr/>
              <p:nvPr/>
            </p:nvGrpSpPr>
            <p:grpSpPr>
              <a:xfrm>
                <a:off x="2532" y="1051"/>
                <a:ext cx="743" cy="185"/>
                <a:chOff x="1565" y="2568"/>
                <a:chExt cx="1118" cy="279"/>
              </a:xfrm>
            </p:grpSpPr>
            <p:sp>
              <p:nvSpPr>
                <p:cNvPr id="7277" name="AutoShape 84"/>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78" name="AutoShape 85"/>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79" name="AutoShape 86"/>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80" name="AutoShape 87"/>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272" name="Group 88"/>
              <p:cNvGrpSpPr/>
              <p:nvPr/>
            </p:nvGrpSpPr>
            <p:grpSpPr>
              <a:xfrm rot="1353540">
                <a:off x="2682" y="1111"/>
                <a:ext cx="743" cy="186"/>
                <a:chOff x="1565" y="2568"/>
                <a:chExt cx="1118" cy="279"/>
              </a:xfrm>
            </p:grpSpPr>
            <p:sp>
              <p:nvSpPr>
                <p:cNvPr id="7273" name="AutoShape 89"/>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74" name="AutoShape 90"/>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75" name="AutoShape 91"/>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76" name="AutoShape 92"/>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7260" name="Group 93"/>
            <p:cNvGrpSpPr/>
            <p:nvPr/>
          </p:nvGrpSpPr>
          <p:grpSpPr>
            <a:xfrm rot="-9970459" flipH="1" flipV="1">
              <a:off x="2688" y="1056"/>
              <a:ext cx="784" cy="198"/>
              <a:chOff x="2532" y="1051"/>
              <a:chExt cx="893" cy="246"/>
            </a:xfrm>
          </p:grpSpPr>
          <p:grpSp>
            <p:nvGrpSpPr>
              <p:cNvPr id="7261" name="Group 94"/>
              <p:cNvGrpSpPr/>
              <p:nvPr/>
            </p:nvGrpSpPr>
            <p:grpSpPr>
              <a:xfrm>
                <a:off x="2532" y="1051"/>
                <a:ext cx="743" cy="185"/>
                <a:chOff x="1565" y="2568"/>
                <a:chExt cx="1118" cy="279"/>
              </a:xfrm>
            </p:grpSpPr>
            <p:sp>
              <p:nvSpPr>
                <p:cNvPr id="7267" name="AutoShape 95"/>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68" name="AutoShape 96"/>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69" name="AutoShape 97"/>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70" name="AutoShape 98"/>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262" name="Group 99"/>
              <p:cNvGrpSpPr/>
              <p:nvPr/>
            </p:nvGrpSpPr>
            <p:grpSpPr>
              <a:xfrm rot="1353540">
                <a:off x="2682" y="1111"/>
                <a:ext cx="743" cy="186"/>
                <a:chOff x="1565" y="2568"/>
                <a:chExt cx="1118" cy="279"/>
              </a:xfrm>
            </p:grpSpPr>
            <p:sp>
              <p:nvSpPr>
                <p:cNvPr id="7263" name="AutoShape 100"/>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64" name="AutoShape 101"/>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65" name="AutoShape 102"/>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66" name="AutoShape 103"/>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7178" name="Group 104"/>
          <p:cNvGrpSpPr/>
          <p:nvPr/>
        </p:nvGrpSpPr>
        <p:grpSpPr>
          <a:xfrm rot="344040">
            <a:off x="8545513" y="3640138"/>
            <a:ext cx="1196975" cy="303212"/>
            <a:chOff x="2598" y="1026"/>
            <a:chExt cx="957" cy="242"/>
          </a:xfrm>
        </p:grpSpPr>
        <p:grpSp>
          <p:nvGrpSpPr>
            <p:cNvPr id="7237" name="Group 105"/>
            <p:cNvGrpSpPr/>
            <p:nvPr/>
          </p:nvGrpSpPr>
          <p:grpSpPr>
            <a:xfrm rot="-9970459" flipH="1" flipV="1">
              <a:off x="2598" y="1026"/>
              <a:ext cx="957" cy="242"/>
              <a:chOff x="2532" y="1051"/>
              <a:chExt cx="893" cy="246"/>
            </a:xfrm>
          </p:grpSpPr>
          <p:grpSp>
            <p:nvGrpSpPr>
              <p:cNvPr id="7249" name="Group 106"/>
              <p:cNvGrpSpPr/>
              <p:nvPr/>
            </p:nvGrpSpPr>
            <p:grpSpPr>
              <a:xfrm>
                <a:off x="2532" y="1051"/>
                <a:ext cx="743" cy="185"/>
                <a:chOff x="1565" y="2568"/>
                <a:chExt cx="1118" cy="279"/>
              </a:xfrm>
            </p:grpSpPr>
            <p:sp>
              <p:nvSpPr>
                <p:cNvPr id="7255" name="AutoShape 107"/>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56" name="AutoShape 108"/>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57" name="AutoShape 109"/>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58" name="AutoShape 110"/>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250" name="Group 111"/>
              <p:cNvGrpSpPr/>
              <p:nvPr/>
            </p:nvGrpSpPr>
            <p:grpSpPr>
              <a:xfrm rot="1353540">
                <a:off x="2682" y="1111"/>
                <a:ext cx="743" cy="186"/>
                <a:chOff x="1565" y="2568"/>
                <a:chExt cx="1118" cy="279"/>
              </a:xfrm>
            </p:grpSpPr>
            <p:sp>
              <p:nvSpPr>
                <p:cNvPr id="7251" name="AutoShape 112"/>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52" name="AutoShape 113"/>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53" name="AutoShape 114"/>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54" name="AutoShape 115"/>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7238" name="Group 116"/>
            <p:cNvGrpSpPr/>
            <p:nvPr/>
          </p:nvGrpSpPr>
          <p:grpSpPr>
            <a:xfrm rot="-9970459" flipH="1" flipV="1">
              <a:off x="2688" y="1056"/>
              <a:ext cx="784" cy="198"/>
              <a:chOff x="2532" y="1051"/>
              <a:chExt cx="893" cy="246"/>
            </a:xfrm>
          </p:grpSpPr>
          <p:grpSp>
            <p:nvGrpSpPr>
              <p:cNvPr id="7239" name="Group 117"/>
              <p:cNvGrpSpPr/>
              <p:nvPr/>
            </p:nvGrpSpPr>
            <p:grpSpPr>
              <a:xfrm>
                <a:off x="2532" y="1051"/>
                <a:ext cx="743" cy="185"/>
                <a:chOff x="1565" y="2568"/>
                <a:chExt cx="1118" cy="279"/>
              </a:xfrm>
            </p:grpSpPr>
            <p:sp>
              <p:nvSpPr>
                <p:cNvPr id="7245" name="AutoShape 118"/>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46" name="AutoShape 119"/>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47" name="AutoShape 120"/>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48" name="AutoShape 121"/>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240" name="Group 122"/>
              <p:cNvGrpSpPr/>
              <p:nvPr/>
            </p:nvGrpSpPr>
            <p:grpSpPr>
              <a:xfrm rot="1353540">
                <a:off x="2682" y="1111"/>
                <a:ext cx="743" cy="186"/>
                <a:chOff x="1565" y="2568"/>
                <a:chExt cx="1118" cy="279"/>
              </a:xfrm>
            </p:grpSpPr>
            <p:sp>
              <p:nvSpPr>
                <p:cNvPr id="7241" name="AutoShape 123"/>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42" name="AutoShape 124"/>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43" name="AutoShape 125"/>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44" name="AutoShape 126"/>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7179" name="Group 127"/>
          <p:cNvGrpSpPr/>
          <p:nvPr/>
        </p:nvGrpSpPr>
        <p:grpSpPr>
          <a:xfrm rot="-232145">
            <a:off x="5551488" y="3617913"/>
            <a:ext cx="1235075" cy="331787"/>
            <a:chOff x="1824" y="2448"/>
            <a:chExt cx="987" cy="266"/>
          </a:xfrm>
        </p:grpSpPr>
        <p:grpSp>
          <p:nvGrpSpPr>
            <p:cNvPr id="7191" name="Group 128"/>
            <p:cNvGrpSpPr/>
            <p:nvPr/>
          </p:nvGrpSpPr>
          <p:grpSpPr>
            <a:xfrm rot="513316">
              <a:off x="1824" y="2448"/>
              <a:ext cx="957" cy="242"/>
              <a:chOff x="2598" y="1026"/>
              <a:chExt cx="957" cy="242"/>
            </a:xfrm>
          </p:grpSpPr>
          <p:grpSp>
            <p:nvGrpSpPr>
              <p:cNvPr id="7215" name="Group 129"/>
              <p:cNvGrpSpPr/>
              <p:nvPr/>
            </p:nvGrpSpPr>
            <p:grpSpPr>
              <a:xfrm rot="-9970459" flipH="1" flipV="1">
                <a:off x="2598" y="1026"/>
                <a:ext cx="957" cy="242"/>
                <a:chOff x="2532" y="1051"/>
                <a:chExt cx="893" cy="246"/>
              </a:xfrm>
            </p:grpSpPr>
            <p:grpSp>
              <p:nvGrpSpPr>
                <p:cNvPr id="7227" name="Group 130"/>
                <p:cNvGrpSpPr/>
                <p:nvPr/>
              </p:nvGrpSpPr>
              <p:grpSpPr>
                <a:xfrm>
                  <a:off x="2532" y="1051"/>
                  <a:ext cx="743" cy="185"/>
                  <a:chOff x="1565" y="2568"/>
                  <a:chExt cx="1118" cy="279"/>
                </a:xfrm>
              </p:grpSpPr>
              <p:sp>
                <p:nvSpPr>
                  <p:cNvPr id="7233" name="AutoShape 131"/>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34" name="AutoShape 132"/>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35" name="AutoShape 133"/>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36" name="AutoShape 134"/>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228" name="Group 135"/>
                <p:cNvGrpSpPr/>
                <p:nvPr/>
              </p:nvGrpSpPr>
              <p:grpSpPr>
                <a:xfrm rot="1353540">
                  <a:off x="2682" y="1111"/>
                  <a:ext cx="743" cy="186"/>
                  <a:chOff x="1565" y="2568"/>
                  <a:chExt cx="1118" cy="279"/>
                </a:xfrm>
              </p:grpSpPr>
              <p:sp>
                <p:nvSpPr>
                  <p:cNvPr id="7229" name="AutoShape 136"/>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30" name="AutoShape 137"/>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31" name="AutoShape 138"/>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32" name="AutoShape 139"/>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7216" name="Group 140"/>
              <p:cNvGrpSpPr/>
              <p:nvPr/>
            </p:nvGrpSpPr>
            <p:grpSpPr>
              <a:xfrm rot="-9970459" flipH="1" flipV="1">
                <a:off x="2688" y="1056"/>
                <a:ext cx="784" cy="198"/>
                <a:chOff x="2532" y="1051"/>
                <a:chExt cx="893" cy="246"/>
              </a:xfrm>
            </p:grpSpPr>
            <p:grpSp>
              <p:nvGrpSpPr>
                <p:cNvPr id="7217" name="Group 141"/>
                <p:cNvGrpSpPr/>
                <p:nvPr/>
              </p:nvGrpSpPr>
              <p:grpSpPr>
                <a:xfrm>
                  <a:off x="2532" y="1051"/>
                  <a:ext cx="743" cy="185"/>
                  <a:chOff x="1565" y="2568"/>
                  <a:chExt cx="1118" cy="279"/>
                </a:xfrm>
              </p:grpSpPr>
              <p:sp>
                <p:nvSpPr>
                  <p:cNvPr id="7223" name="AutoShape 142"/>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24" name="AutoShape 143"/>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25" name="AutoShape 144"/>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26" name="AutoShape 145"/>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218" name="Group 146"/>
                <p:cNvGrpSpPr/>
                <p:nvPr/>
              </p:nvGrpSpPr>
              <p:grpSpPr>
                <a:xfrm rot="1353540">
                  <a:off x="2682" y="1111"/>
                  <a:ext cx="743" cy="186"/>
                  <a:chOff x="1565" y="2568"/>
                  <a:chExt cx="1118" cy="279"/>
                </a:xfrm>
              </p:grpSpPr>
              <p:sp>
                <p:nvSpPr>
                  <p:cNvPr id="7219" name="AutoShape 147"/>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20" name="AutoShape 148"/>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21" name="AutoShape 149"/>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22" name="AutoShape 150"/>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7192" name="Group 151"/>
            <p:cNvGrpSpPr/>
            <p:nvPr/>
          </p:nvGrpSpPr>
          <p:grpSpPr>
            <a:xfrm rot="513316">
              <a:off x="1854" y="2472"/>
              <a:ext cx="957" cy="242"/>
              <a:chOff x="2598" y="1026"/>
              <a:chExt cx="957" cy="242"/>
            </a:xfrm>
          </p:grpSpPr>
          <p:grpSp>
            <p:nvGrpSpPr>
              <p:cNvPr id="7193" name="Group 152"/>
              <p:cNvGrpSpPr/>
              <p:nvPr/>
            </p:nvGrpSpPr>
            <p:grpSpPr>
              <a:xfrm rot="-9970459" flipH="1" flipV="1">
                <a:off x="2598" y="1026"/>
                <a:ext cx="957" cy="242"/>
                <a:chOff x="2532" y="1051"/>
                <a:chExt cx="893" cy="246"/>
              </a:xfrm>
            </p:grpSpPr>
            <p:grpSp>
              <p:nvGrpSpPr>
                <p:cNvPr id="7205" name="Group 153"/>
                <p:cNvGrpSpPr/>
                <p:nvPr/>
              </p:nvGrpSpPr>
              <p:grpSpPr>
                <a:xfrm>
                  <a:off x="2532" y="1051"/>
                  <a:ext cx="743" cy="185"/>
                  <a:chOff x="1565" y="2568"/>
                  <a:chExt cx="1118" cy="279"/>
                </a:xfrm>
              </p:grpSpPr>
              <p:sp>
                <p:nvSpPr>
                  <p:cNvPr id="7211" name="AutoShape 154"/>
                  <p:cNvSpPr/>
                  <p:nvPr/>
                </p:nvSpPr>
                <p:spPr>
                  <a:xfrm rot="5263130">
                    <a:off x="1859"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12" name="AutoShape 155"/>
                  <p:cNvSpPr/>
                  <p:nvPr/>
                </p:nvSpPr>
                <p:spPr>
                  <a:xfrm rot="6078281">
                    <a:off x="1995"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13" name="AutoShape 156"/>
                  <p:cNvSpPr/>
                  <p:nvPr/>
                </p:nvSpPr>
                <p:spPr>
                  <a:xfrm rot="6373927">
                    <a:off x="2071" y="229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14" name="AutoShape 157"/>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206" name="Group 158"/>
                <p:cNvGrpSpPr/>
                <p:nvPr/>
              </p:nvGrpSpPr>
              <p:grpSpPr>
                <a:xfrm rot="1353540">
                  <a:off x="2682" y="1111"/>
                  <a:ext cx="743" cy="186"/>
                  <a:chOff x="1565" y="2568"/>
                  <a:chExt cx="1118" cy="279"/>
                </a:xfrm>
              </p:grpSpPr>
              <p:sp>
                <p:nvSpPr>
                  <p:cNvPr id="7207" name="AutoShape 159"/>
                  <p:cNvSpPr/>
                  <p:nvPr/>
                </p:nvSpPr>
                <p:spPr>
                  <a:xfrm rot="5263130">
                    <a:off x="1859"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08" name="AutoShape 160"/>
                  <p:cNvSpPr/>
                  <p:nvPr/>
                </p:nvSpPr>
                <p:spPr>
                  <a:xfrm rot="6078281">
                    <a:off x="1995"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09" name="AutoShape 161"/>
                  <p:cNvSpPr/>
                  <p:nvPr/>
                </p:nvSpPr>
                <p:spPr>
                  <a:xfrm rot="6373927">
                    <a:off x="2071" y="229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10" name="AutoShape 162"/>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7194" name="Group 163"/>
              <p:cNvGrpSpPr/>
              <p:nvPr/>
            </p:nvGrpSpPr>
            <p:grpSpPr>
              <a:xfrm rot="-9970459" flipH="1" flipV="1">
                <a:off x="2688" y="1056"/>
                <a:ext cx="784" cy="198"/>
                <a:chOff x="2532" y="1051"/>
                <a:chExt cx="893" cy="246"/>
              </a:xfrm>
            </p:grpSpPr>
            <p:grpSp>
              <p:nvGrpSpPr>
                <p:cNvPr id="7195" name="Group 164"/>
                <p:cNvGrpSpPr/>
                <p:nvPr/>
              </p:nvGrpSpPr>
              <p:grpSpPr>
                <a:xfrm>
                  <a:off x="2532" y="1051"/>
                  <a:ext cx="743" cy="185"/>
                  <a:chOff x="1565" y="2568"/>
                  <a:chExt cx="1118" cy="279"/>
                </a:xfrm>
              </p:grpSpPr>
              <p:sp>
                <p:nvSpPr>
                  <p:cNvPr id="7201" name="AutoShape 165"/>
                  <p:cNvSpPr/>
                  <p:nvPr/>
                </p:nvSpPr>
                <p:spPr>
                  <a:xfrm rot="5263130">
                    <a:off x="1859"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02" name="AutoShape 166"/>
                  <p:cNvSpPr/>
                  <p:nvPr/>
                </p:nvSpPr>
                <p:spPr>
                  <a:xfrm rot="6078281">
                    <a:off x="1995"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03" name="AutoShape 167"/>
                  <p:cNvSpPr/>
                  <p:nvPr/>
                </p:nvSpPr>
                <p:spPr>
                  <a:xfrm rot="6373927">
                    <a:off x="2071" y="229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04" name="AutoShape 168"/>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7196" name="Group 169"/>
                <p:cNvGrpSpPr/>
                <p:nvPr/>
              </p:nvGrpSpPr>
              <p:grpSpPr>
                <a:xfrm rot="1353540">
                  <a:off x="2682" y="1111"/>
                  <a:ext cx="743" cy="186"/>
                  <a:chOff x="1565" y="2568"/>
                  <a:chExt cx="1118" cy="279"/>
                </a:xfrm>
              </p:grpSpPr>
              <p:sp>
                <p:nvSpPr>
                  <p:cNvPr id="7197" name="AutoShape 170"/>
                  <p:cNvSpPr/>
                  <p:nvPr/>
                </p:nvSpPr>
                <p:spPr>
                  <a:xfrm rot="5263130">
                    <a:off x="1859"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198" name="AutoShape 171"/>
                  <p:cNvSpPr/>
                  <p:nvPr/>
                </p:nvSpPr>
                <p:spPr>
                  <a:xfrm rot="6078281">
                    <a:off x="1995" y="2273"/>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199" name="AutoShape 172"/>
                  <p:cNvSpPr/>
                  <p:nvPr/>
                </p:nvSpPr>
                <p:spPr>
                  <a:xfrm rot="6373927">
                    <a:off x="2071" y="229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200" name="AutoShape 173"/>
                  <p:cNvSpPr/>
                  <p:nvPr/>
                </p:nvSpPr>
                <p:spPr>
                  <a:xfrm rot="6906312">
                    <a:off x="2161" y="2325"/>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sp>
        <p:nvSpPr>
          <p:cNvPr id="7180" name="Rectangle 175"/>
          <p:cNvSpPr/>
          <p:nvPr/>
        </p:nvSpPr>
        <p:spPr>
          <a:xfrm>
            <a:off x="304800" y="4419600"/>
            <a:ext cx="1169988" cy="766763"/>
          </a:xfrm>
          <a:prstGeom prst="rect">
            <a:avLst/>
          </a:prstGeom>
          <a:solidFill>
            <a:schemeClr val="hlink"/>
          </a:solidFill>
          <a:ln w="12700">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181" name="Rectangle 176"/>
          <p:cNvSpPr/>
          <p:nvPr/>
        </p:nvSpPr>
        <p:spPr>
          <a:xfrm>
            <a:off x="304800" y="5334000"/>
            <a:ext cx="1169988" cy="766763"/>
          </a:xfrm>
          <a:prstGeom prst="rect">
            <a:avLst/>
          </a:prstGeom>
          <a:solidFill>
            <a:schemeClr val="folHlink"/>
          </a:solidFill>
          <a:ln w="12700">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7182" name="Rectangle 177"/>
          <p:cNvSpPr/>
          <p:nvPr/>
        </p:nvSpPr>
        <p:spPr>
          <a:xfrm>
            <a:off x="457200" y="3429000"/>
            <a:ext cx="1050925" cy="646113"/>
          </a:xfrm>
          <a:prstGeom prst="rect">
            <a:avLst/>
          </a:prstGeom>
          <a:noFill/>
          <a:ln w="9525">
            <a:noFill/>
          </a:ln>
        </p:spPr>
        <p:txBody>
          <a:bodyPr>
            <a:spAutoFit/>
          </a:bodyPr>
          <a:lstStyle/>
          <a:p>
            <a:pPr lvl="0" algn="ctr" eaLnBrk="1" hangingPunct="1"/>
            <a:r>
              <a:rPr lang="zh-CN" altLang="en-US" b="1" dirty="0">
                <a:solidFill>
                  <a:srgbClr val="FFFFFF"/>
                </a:solidFill>
                <a:latin typeface="Arial" panose="020B0604020202020204" pitchFamily="34" charset="0"/>
                <a:ea typeface="宋体" panose="02010600030101010101" pitchFamily="2" charset="-122"/>
              </a:rPr>
              <a:t>组织单位</a:t>
            </a:r>
            <a:endParaRPr lang="en-US" altLang="zh-CN" b="1" dirty="0">
              <a:solidFill>
                <a:srgbClr val="FFFFFF"/>
              </a:solidFill>
              <a:latin typeface="Arial" panose="020B0604020202020204" pitchFamily="34" charset="0"/>
              <a:ea typeface="宋体" panose="02010600030101010101" pitchFamily="2" charset="-122"/>
            </a:endParaRPr>
          </a:p>
        </p:txBody>
      </p:sp>
      <p:sp>
        <p:nvSpPr>
          <p:cNvPr id="7183" name="Rectangle 178"/>
          <p:cNvSpPr/>
          <p:nvPr/>
        </p:nvSpPr>
        <p:spPr>
          <a:xfrm>
            <a:off x="457200" y="4572000"/>
            <a:ext cx="1114425" cy="369888"/>
          </a:xfrm>
          <a:prstGeom prst="rect">
            <a:avLst/>
          </a:prstGeom>
          <a:noFill/>
          <a:ln w="9525">
            <a:noFill/>
          </a:ln>
        </p:spPr>
        <p:txBody>
          <a:bodyPr wrap="none">
            <a:spAutoFit/>
          </a:bodyPr>
          <a:lstStyle/>
          <a:p>
            <a:pPr lvl="0" algn="ctr" eaLnBrk="1" hangingPunct="1"/>
            <a:r>
              <a:rPr lang="zh-CN" altLang="en-US" b="1" dirty="0">
                <a:solidFill>
                  <a:srgbClr val="FFFFFF"/>
                </a:solidFill>
                <a:latin typeface="Arial" panose="020B0604020202020204" pitchFamily="34" charset="0"/>
                <a:ea typeface="宋体" panose="02010600030101010101" pitchFamily="2" charset="-122"/>
              </a:rPr>
              <a:t>参加单位</a:t>
            </a:r>
            <a:endParaRPr lang="en-US" altLang="zh-CN" b="1" dirty="0">
              <a:solidFill>
                <a:srgbClr val="FFFFFF"/>
              </a:solidFill>
              <a:latin typeface="Arial" panose="020B0604020202020204" pitchFamily="34" charset="0"/>
              <a:ea typeface="宋体" panose="02010600030101010101" pitchFamily="2" charset="-122"/>
            </a:endParaRPr>
          </a:p>
        </p:txBody>
      </p:sp>
      <p:sp>
        <p:nvSpPr>
          <p:cNvPr id="7184" name="Rectangle 179"/>
          <p:cNvSpPr/>
          <p:nvPr/>
        </p:nvSpPr>
        <p:spPr>
          <a:xfrm>
            <a:off x="381000" y="5486400"/>
            <a:ext cx="1114425" cy="369888"/>
          </a:xfrm>
          <a:prstGeom prst="rect">
            <a:avLst/>
          </a:prstGeom>
          <a:noFill/>
          <a:ln w="9525">
            <a:noFill/>
          </a:ln>
        </p:spPr>
        <p:txBody>
          <a:bodyPr wrap="none">
            <a:spAutoFit/>
          </a:bodyPr>
          <a:lstStyle/>
          <a:p>
            <a:pPr lvl="0" algn="ctr" eaLnBrk="1" hangingPunct="1"/>
            <a:r>
              <a:rPr lang="zh-CN" altLang="en-US" b="1" dirty="0">
                <a:solidFill>
                  <a:srgbClr val="FFFFFF"/>
                </a:solidFill>
                <a:latin typeface="Arial" panose="020B0604020202020204" pitchFamily="34" charset="0"/>
                <a:ea typeface="宋体" panose="02010600030101010101" pitchFamily="2" charset="-122"/>
              </a:rPr>
              <a:t>规划审批</a:t>
            </a:r>
            <a:endParaRPr lang="en-US" altLang="zh-CN" b="1" dirty="0">
              <a:solidFill>
                <a:srgbClr val="FFFFFF"/>
              </a:solidFill>
              <a:latin typeface="Arial" panose="020B0604020202020204" pitchFamily="34" charset="0"/>
              <a:ea typeface="宋体" panose="02010600030101010101" pitchFamily="2" charset="-122"/>
            </a:endParaRPr>
          </a:p>
        </p:txBody>
      </p:sp>
      <p:sp>
        <p:nvSpPr>
          <p:cNvPr id="7185" name="Rectangle 182"/>
          <p:cNvSpPr/>
          <p:nvPr/>
        </p:nvSpPr>
        <p:spPr>
          <a:xfrm>
            <a:off x="1601788" y="3910013"/>
            <a:ext cx="6551612" cy="307975"/>
          </a:xfrm>
          <a:prstGeom prst="rect">
            <a:avLst/>
          </a:prstGeom>
          <a:noFill/>
          <a:ln w="9525">
            <a:noFill/>
          </a:ln>
        </p:spPr>
        <p:txBody>
          <a:bodyPr>
            <a:spAutoFit/>
          </a:bodyPr>
          <a:lstStyle/>
          <a:p>
            <a:pPr lvl="0" eaLnBrk="1" hangingPunct="1"/>
            <a:r>
              <a:rPr lang="en-US" altLang="zh-CN" sz="1400" b="1" dirty="0">
                <a:latin typeface="Arial" panose="020B0604020202020204" pitchFamily="34" charset="0"/>
                <a:ea typeface="宋体" panose="02010600030101010101" pitchFamily="2" charset="-122"/>
              </a:rPr>
              <a:t>.</a:t>
            </a:r>
            <a:endParaRPr lang="en-US" altLang="zh-CN" sz="1400" b="1" dirty="0">
              <a:latin typeface="Arial" panose="020B0604020202020204" pitchFamily="34" charset="0"/>
              <a:ea typeface="宋体" panose="02010600030101010101" pitchFamily="2" charset="-122"/>
            </a:endParaRPr>
          </a:p>
        </p:txBody>
      </p:sp>
      <p:pic>
        <p:nvPicPr>
          <p:cNvPr id="7187" name="Picture 189" descr="http://userimage5.360doc.com/14/0720/09/13413904_201407200900130829.jpg"/>
          <p:cNvPicPr>
            <a:picLocks noChangeAspect="1"/>
          </p:cNvPicPr>
          <p:nvPr/>
        </p:nvPicPr>
        <p:blipFill>
          <a:blip r:embed="rId1" cstate="print"/>
          <a:stretch>
            <a:fillRect/>
          </a:stretch>
        </p:blipFill>
        <p:spPr>
          <a:xfrm>
            <a:off x="3962400" y="1295400"/>
            <a:ext cx="4876800" cy="2895600"/>
          </a:xfrm>
          <a:prstGeom prst="rect">
            <a:avLst/>
          </a:prstGeom>
          <a:noFill/>
          <a:ln w="9525">
            <a:noFill/>
          </a:ln>
        </p:spPr>
      </p:pic>
      <p:sp>
        <p:nvSpPr>
          <p:cNvPr id="7188" name="Rectangle 178"/>
          <p:cNvSpPr/>
          <p:nvPr/>
        </p:nvSpPr>
        <p:spPr>
          <a:xfrm>
            <a:off x="381000" y="3657600"/>
            <a:ext cx="1114425" cy="369888"/>
          </a:xfrm>
          <a:prstGeom prst="rect">
            <a:avLst/>
          </a:prstGeom>
          <a:noFill/>
          <a:ln w="9525">
            <a:noFill/>
          </a:ln>
        </p:spPr>
        <p:txBody>
          <a:bodyPr wrap="none">
            <a:spAutoFit/>
          </a:bodyPr>
          <a:lstStyle/>
          <a:p>
            <a:pPr lvl="0" algn="ctr" eaLnBrk="1" hangingPunct="1"/>
            <a:r>
              <a:rPr lang="zh-CN" altLang="en-US" b="1" dirty="0">
                <a:solidFill>
                  <a:srgbClr val="FFFFFF"/>
                </a:solidFill>
                <a:latin typeface="Arial" panose="020B0604020202020204" pitchFamily="34" charset="0"/>
                <a:ea typeface="宋体" panose="02010600030101010101" pitchFamily="2" charset="-122"/>
              </a:rPr>
              <a:t>参加单位</a:t>
            </a:r>
            <a:endParaRPr lang="en-US" altLang="zh-CN" b="1" dirty="0">
              <a:solidFill>
                <a:srgbClr val="FFFFFF"/>
              </a:solidFill>
              <a:latin typeface="Arial" panose="020B0604020202020204" pitchFamily="34" charset="0"/>
              <a:ea typeface="宋体" panose="02010600030101010101" pitchFamily="2" charset="-122"/>
            </a:endParaRPr>
          </a:p>
        </p:txBody>
      </p:sp>
      <p:sp>
        <p:nvSpPr>
          <p:cNvPr id="194" name="Rectangle 175"/>
          <p:cNvSpPr>
            <a:spLocks noChangeArrowheads="1"/>
          </p:cNvSpPr>
          <p:nvPr/>
        </p:nvSpPr>
        <p:spPr bwMode="gray">
          <a:xfrm>
            <a:off x="304800" y="3429000"/>
            <a:ext cx="1169988" cy="842963"/>
          </a:xfrm>
          <a:prstGeom prst="rect">
            <a:avLst/>
          </a:prstGeom>
          <a:solidFill>
            <a:schemeClr val="accent2">
              <a:lumMod val="40000"/>
              <a:lumOff val="60000"/>
            </a:schemeClr>
          </a:solidFill>
          <a:ln w="12700" algn="ctr">
            <a:noFill/>
            <a:prstDash val="dash"/>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accent2">
                  <a:lumMod val="40000"/>
                  <a:lumOff val="60000"/>
                </a:schemeClr>
              </a:solidFill>
              <a:effectLst/>
              <a:uLnTx/>
              <a:uFillTx/>
              <a:latin typeface="Arial" panose="020B0604020202020204" pitchFamily="34" charset="0"/>
              <a:ea typeface="宋体" panose="02010600030101010101" pitchFamily="2" charset="-122"/>
              <a:cs typeface="+mn-cs"/>
            </a:endParaRPr>
          </a:p>
        </p:txBody>
      </p:sp>
      <p:sp>
        <p:nvSpPr>
          <p:cNvPr id="195" name="Rectangle 178"/>
          <p:cNvSpPr>
            <a:spLocks noChangeArrowheads="1"/>
          </p:cNvSpPr>
          <p:nvPr/>
        </p:nvSpPr>
        <p:spPr bwMode="white">
          <a:xfrm>
            <a:off x="381000" y="3657600"/>
            <a:ext cx="1114425" cy="369888"/>
          </a:xfrm>
          <a:prstGeom prst="rect">
            <a:avLst/>
          </a:prstGeom>
          <a:solidFill>
            <a:schemeClr val="accent2">
              <a:lumMod val="40000"/>
              <a:lumOff val="60000"/>
            </a:schemeClr>
          </a:solidFill>
          <a:ln w="9525" algn="ctr">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组织单位</a:t>
            </a:r>
            <a:endParaRPr kumimoji="0" lang="en-US" altLang="zh-CN" sz="18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9226" name="Rectangle 10"/>
          <p:cNvSpPr>
            <a:spLocks noGrp="1"/>
          </p:cNvSpPr>
          <p:nvPr>
            <p:ph type="title"/>
          </p:nvPr>
        </p:nvSpPr>
        <p:spPr/>
        <p:txBody>
          <a:bodyPr vert="horz" wrap="square" lIns="91440" tIns="45720" rIns="91440" bIns="45720" anchor="ctr"/>
          <a:p>
            <a:pPr eaLnBrk="1" hangingPunct="1"/>
            <a:r>
              <a:rPr lang="en-US" altLang="zh-CN" sz="4300" dirty="0">
                <a:ea typeface="宋体" panose="02010600030101010101" pitchFamily="2" charset="-122"/>
              </a:rPr>
              <a:t>1959</a:t>
            </a:r>
            <a:r>
              <a:rPr lang="zh-CN" altLang="en-US" sz="4300" dirty="0">
                <a:ea typeface="宋体" panose="02010600030101010101" pitchFamily="2" charset="-122"/>
              </a:rPr>
              <a:t>年规划</a:t>
            </a:r>
            <a:endParaRPr lang="en-US" altLang="zh-CN" sz="43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3"/>
          <p:cNvSpPr/>
          <p:nvPr/>
        </p:nvSpPr>
        <p:spPr>
          <a:xfrm>
            <a:off x="5562600" y="3171825"/>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lstStyle/>
          <a:p>
            <a:pPr lvl="0" algn="ctr" eaLnBrk="0" hangingPunct="0"/>
            <a:endParaRPr lang="zh-CN" altLang="zh-CN" dirty="0">
              <a:latin typeface="Verdana" panose="020B0604030504040204" pitchFamily="34" charset="0"/>
              <a:ea typeface="宋体" panose="02010600030101010101" pitchFamily="2" charset="-122"/>
            </a:endParaRPr>
          </a:p>
        </p:txBody>
      </p:sp>
      <p:sp>
        <p:nvSpPr>
          <p:cNvPr id="8197" name="Text Box 4"/>
          <p:cNvSpPr txBox="1"/>
          <p:nvPr/>
        </p:nvSpPr>
        <p:spPr>
          <a:xfrm>
            <a:off x="5715000" y="3367088"/>
            <a:ext cx="2057400" cy="2308225"/>
          </a:xfrm>
          <a:prstGeom prst="rect">
            <a:avLst/>
          </a:prstGeom>
          <a:noFill/>
          <a:ln w="9525">
            <a:noFill/>
          </a:ln>
        </p:spPr>
        <p:txBody>
          <a:bodyPr>
            <a:spAutoFit/>
          </a:bodyPr>
          <a:lstStyle/>
          <a:p>
            <a:pPr lvl="0" eaLnBrk="0" hangingPunct="0"/>
            <a:r>
              <a:rPr lang="zh-CN" altLang="en-US" dirty="0">
                <a:latin typeface="Arial" panose="020B0604020202020204" pitchFamily="34" charset="0"/>
                <a:ea typeface="宋体" panose="02010600030101010101" pitchFamily="2" charset="-122"/>
              </a:rPr>
              <a:t>正确地解决以下</a:t>
            </a:r>
            <a:r>
              <a:rPr lang="en-US" altLang="zh-CN" dirty="0">
                <a:latin typeface="Arial" panose="020B0604020202020204" pitchFamily="34" charset="0"/>
                <a:ea typeface="宋体" panose="02010600030101010101" pitchFamily="2" charset="-122"/>
              </a:rPr>
              <a:t>7</a:t>
            </a:r>
            <a:r>
              <a:rPr lang="zh-CN" altLang="en-US" dirty="0">
                <a:latin typeface="Arial" panose="020B0604020202020204" pitchFamily="34" charset="0"/>
                <a:ea typeface="宋体" panose="02010600030101010101" pitchFamily="2" charset="-122"/>
              </a:rPr>
              <a:t>个方面的关系：</a:t>
            </a:r>
            <a:endParaRPr lang="en-US" altLang="zh-CN" dirty="0">
              <a:latin typeface="Arial" panose="020B0604020202020204" pitchFamily="34" charset="0"/>
              <a:ea typeface="宋体" panose="02010600030101010101" pitchFamily="2" charset="-122"/>
            </a:endParaRPr>
          </a:p>
          <a:p>
            <a:pPr lvl="0" eaLnBrk="0" hangingPunct="0"/>
            <a:r>
              <a:rPr lang="zh-CN" altLang="en-US" dirty="0">
                <a:latin typeface="Arial" panose="020B0604020202020204" pitchFamily="34" charset="0"/>
                <a:ea typeface="宋体" panose="02010600030101010101" pitchFamily="2" charset="-122"/>
              </a:rPr>
              <a:t>远景与近期，干流与支流，上中下游，大中小型，防洪、发电、灌溉与航运，水电与火电，发电与用电。</a:t>
            </a:r>
            <a:endParaRPr lang="en-US" altLang="zh-CN" dirty="0">
              <a:solidFill>
                <a:srgbClr val="000000"/>
              </a:solidFill>
              <a:latin typeface="Arial" panose="020B0604020202020204" pitchFamily="34" charset="0"/>
              <a:ea typeface="宋体" panose="02010600030101010101" pitchFamily="2" charset="-122"/>
            </a:endParaRPr>
          </a:p>
        </p:txBody>
      </p:sp>
      <p:sp>
        <p:nvSpPr>
          <p:cNvPr id="8198" name="AutoShape 5"/>
          <p:cNvSpPr/>
          <p:nvPr/>
        </p:nvSpPr>
        <p:spPr>
          <a:xfrm>
            <a:off x="1143000" y="3171825"/>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lstStyle/>
          <a:p>
            <a:pPr lvl="0" algn="ctr" eaLnBrk="0" hangingPunct="0"/>
            <a:endParaRPr lang="zh-CN" altLang="zh-CN" dirty="0">
              <a:latin typeface="Verdana" panose="020B0604030504040204" pitchFamily="34" charset="0"/>
              <a:ea typeface="宋体" panose="02010600030101010101" pitchFamily="2" charset="-122"/>
            </a:endParaRPr>
          </a:p>
        </p:txBody>
      </p:sp>
      <p:sp>
        <p:nvSpPr>
          <p:cNvPr id="8199" name="Text Box 6"/>
          <p:cNvSpPr txBox="1"/>
          <p:nvPr/>
        </p:nvSpPr>
        <p:spPr>
          <a:xfrm>
            <a:off x="1238250" y="3371850"/>
            <a:ext cx="2038350" cy="1323975"/>
          </a:xfrm>
          <a:prstGeom prst="rect">
            <a:avLst/>
          </a:prstGeom>
          <a:noFill/>
          <a:ln w="9525">
            <a:noFill/>
          </a:ln>
        </p:spPr>
        <p:txBody>
          <a:bodyPr>
            <a:spAutoFit/>
          </a:bodyPr>
          <a:lstStyle/>
          <a:p>
            <a:pPr lvl="0" eaLnBrk="0" hangingPunct="0"/>
            <a:r>
              <a:rPr lang="zh-CN" altLang="en-US" sz="2000" dirty="0">
                <a:latin typeface="Arial" panose="020B0604020202020204" pitchFamily="34" charset="0"/>
                <a:ea typeface="宋体" panose="02010600030101010101" pitchFamily="2" charset="-122"/>
              </a:rPr>
              <a:t>规划方针：</a:t>
            </a:r>
            <a:endParaRPr lang="en-US" altLang="zh-CN" sz="2000" dirty="0">
              <a:latin typeface="Arial" panose="020B0604020202020204" pitchFamily="34" charset="0"/>
              <a:ea typeface="宋体" panose="02010600030101010101" pitchFamily="2" charset="-122"/>
            </a:endParaRPr>
          </a:p>
          <a:p>
            <a:pPr lvl="0" eaLnBrk="0" hangingPunct="0"/>
            <a:r>
              <a:rPr lang="zh-CN" altLang="en-US" sz="2000" dirty="0">
                <a:latin typeface="Arial" panose="020B0604020202020204" pitchFamily="34" charset="0"/>
                <a:ea typeface="宋体" panose="02010600030101010101" pitchFamily="2" charset="-122"/>
              </a:rPr>
              <a:t>统一规划，全面发展，适当分工，分期进行。</a:t>
            </a:r>
            <a:endParaRPr lang="en-US" altLang="zh-CN" sz="1400" dirty="0">
              <a:solidFill>
                <a:srgbClr val="000000"/>
              </a:solidFill>
              <a:latin typeface="Arial" panose="020B0604020202020204" pitchFamily="34" charset="0"/>
              <a:ea typeface="宋体" panose="02010600030101010101" pitchFamily="2" charset="-122"/>
            </a:endParaRPr>
          </a:p>
        </p:txBody>
      </p:sp>
      <p:sp>
        <p:nvSpPr>
          <p:cNvPr id="81927" name="Freeform 7"/>
          <p:cNvSpPr/>
          <p:nvPr/>
        </p:nvSpPr>
        <p:spPr bwMode="gray">
          <a:xfrm>
            <a:off x="3222625" y="30749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201" name="AutoShape 8"/>
          <p:cNvSpPr>
            <a:spLocks noChangeAspect="1" noTextEdit="1"/>
          </p:cNvSpPr>
          <p:nvPr/>
        </p:nvSpPr>
        <p:spPr>
          <a:xfrm flipH="1">
            <a:off x="4868863" y="3071813"/>
            <a:ext cx="909637" cy="1244600"/>
          </a:xfrm>
          <a:prstGeom prst="rect">
            <a:avLst/>
          </a:prstGeom>
          <a:noFill/>
          <a:ln w="9525">
            <a:noFill/>
          </a:ln>
        </p:spPr>
        <p:txBody>
          <a:bodyPr/>
          <a:lstStyle/>
          <a:p>
            <a:endParaRPr lang="zh-CN" altLang="en-US"/>
          </a:p>
        </p:txBody>
      </p:sp>
      <p:sp>
        <p:nvSpPr>
          <p:cNvPr id="81929" name="Freeform 9"/>
          <p:cNvSpPr/>
          <p:nvPr/>
        </p:nvSpPr>
        <p:spPr bwMode="gray">
          <a:xfrm flipH="1">
            <a:off x="4875213" y="30749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8203" name="Group 10"/>
          <p:cNvGrpSpPr/>
          <p:nvPr/>
        </p:nvGrpSpPr>
        <p:grpSpPr>
          <a:xfrm>
            <a:off x="3048000" y="1447800"/>
            <a:ext cx="2998788" cy="1601788"/>
            <a:chOff x="1997" y="1314"/>
            <a:chExt cx="1889" cy="1009"/>
          </a:xfrm>
        </p:grpSpPr>
        <p:grpSp>
          <p:nvGrpSpPr>
            <p:cNvPr id="8205" name="Group 11"/>
            <p:cNvGrpSpPr/>
            <p:nvPr/>
          </p:nvGrpSpPr>
          <p:grpSpPr>
            <a:xfrm>
              <a:off x="1997" y="1404"/>
              <a:ext cx="1889" cy="919"/>
              <a:chOff x="1973" y="1027"/>
              <a:chExt cx="1926" cy="937"/>
            </a:xfrm>
          </p:grpSpPr>
          <p:sp>
            <p:nvSpPr>
              <p:cNvPr id="8193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3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8193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3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3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3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8204" name="Text Box 18"/>
          <p:cNvSpPr txBox="1"/>
          <p:nvPr/>
        </p:nvSpPr>
        <p:spPr>
          <a:xfrm>
            <a:off x="3581400" y="1905000"/>
            <a:ext cx="2017713" cy="307975"/>
          </a:xfrm>
          <a:prstGeom prst="rect">
            <a:avLst/>
          </a:prstGeom>
          <a:noFill/>
          <a:ln w="9525">
            <a:noFill/>
          </a:ln>
        </p:spPr>
        <p:txBody>
          <a:bodyPr wrap="none">
            <a:spAutoFit/>
          </a:bodyPr>
          <a:lstStyle/>
          <a:p>
            <a:pPr lvl="0" algn="ctr" eaLnBrk="0" hangingPunct="0"/>
            <a:r>
              <a:rPr lang="en-US" altLang="zh-CN" sz="1400" dirty="0">
                <a:solidFill>
                  <a:srgbClr val="000000"/>
                </a:solidFill>
                <a:latin typeface="Arial" panose="020B0604020202020204" pitchFamily="34" charset="0"/>
                <a:ea typeface="宋体" panose="02010600030101010101" pitchFamily="2" charset="-122"/>
              </a:rPr>
              <a:t>1959</a:t>
            </a:r>
            <a:r>
              <a:rPr lang="zh-CN" altLang="en-US" sz="1400" dirty="0">
                <a:solidFill>
                  <a:srgbClr val="000000"/>
                </a:solidFill>
                <a:latin typeface="Arial" panose="020B0604020202020204" pitchFamily="34" charset="0"/>
                <a:ea typeface="宋体" panose="02010600030101010101" pitchFamily="2" charset="-122"/>
              </a:rPr>
              <a:t>年规划方针与原则</a:t>
            </a:r>
            <a:endParaRPr lang="en-US" altLang="zh-CN" sz="1400" dirty="0">
              <a:solidFill>
                <a:srgbClr val="00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p:nvPr/>
        </p:nvSpPr>
        <p:spPr>
          <a:xfrm>
            <a:off x="2438400" y="2362200"/>
            <a:ext cx="2743200" cy="2743200"/>
          </a:xfrm>
          <a:prstGeom prst="ellipse">
            <a:avLst/>
          </a:prstGeom>
          <a:solidFill>
            <a:schemeClr val="bg1">
              <a:alpha val="79999"/>
            </a:scheme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19" name="Oval 3"/>
          <p:cNvSpPr/>
          <p:nvPr/>
        </p:nvSpPr>
        <p:spPr>
          <a:xfrm>
            <a:off x="3498850" y="2952750"/>
            <a:ext cx="1619250" cy="1619250"/>
          </a:xfrm>
          <a:prstGeom prst="ellipse">
            <a:avLst/>
          </a:prstGeom>
          <a:solidFill>
            <a:srgbClr val="DCDCDC">
              <a:alpha val="50195"/>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20" name="Line 4"/>
          <p:cNvSpPr/>
          <p:nvPr/>
        </p:nvSpPr>
        <p:spPr>
          <a:xfrm>
            <a:off x="2736850" y="3733800"/>
            <a:ext cx="1524000" cy="76200"/>
          </a:xfrm>
          <a:prstGeom prst="line">
            <a:avLst/>
          </a:prstGeom>
          <a:ln w="12700" cap="flat" cmpd="sng">
            <a:solidFill>
              <a:schemeClr val="tx1"/>
            </a:solidFill>
            <a:prstDash val="solid"/>
            <a:headEnd type="none" w="med" len="med"/>
            <a:tailEnd type="none" w="med" len="med"/>
          </a:ln>
        </p:spPr>
      </p:sp>
      <p:sp>
        <p:nvSpPr>
          <p:cNvPr id="9221" name="Line 5"/>
          <p:cNvSpPr/>
          <p:nvPr/>
        </p:nvSpPr>
        <p:spPr>
          <a:xfrm>
            <a:off x="3575050" y="2590800"/>
            <a:ext cx="914400" cy="914400"/>
          </a:xfrm>
          <a:prstGeom prst="line">
            <a:avLst/>
          </a:prstGeom>
          <a:ln w="12700" cap="flat" cmpd="sng">
            <a:solidFill>
              <a:schemeClr val="tx1"/>
            </a:solidFill>
            <a:prstDash val="solid"/>
            <a:headEnd type="none" w="med" len="med"/>
            <a:tailEnd type="none" w="med" len="med"/>
          </a:ln>
        </p:spPr>
      </p:sp>
      <p:sp>
        <p:nvSpPr>
          <p:cNvPr id="9222" name="Line 6"/>
          <p:cNvSpPr/>
          <p:nvPr/>
        </p:nvSpPr>
        <p:spPr>
          <a:xfrm flipH="1">
            <a:off x="3347864" y="4114800"/>
            <a:ext cx="1141586" cy="1258416"/>
          </a:xfrm>
          <a:prstGeom prst="line">
            <a:avLst/>
          </a:prstGeom>
          <a:ln w="12700" cap="flat" cmpd="sng">
            <a:solidFill>
              <a:schemeClr val="tx1"/>
            </a:solidFill>
            <a:prstDash val="solid"/>
            <a:headEnd type="none" w="med" len="med"/>
            <a:tailEnd type="none" w="med" len="med"/>
          </a:ln>
        </p:spPr>
      </p:sp>
      <p:sp>
        <p:nvSpPr>
          <p:cNvPr id="9223" name="Line 7"/>
          <p:cNvSpPr/>
          <p:nvPr/>
        </p:nvSpPr>
        <p:spPr>
          <a:xfrm flipV="1">
            <a:off x="5029200" y="3352800"/>
            <a:ext cx="762000" cy="304800"/>
          </a:xfrm>
          <a:prstGeom prst="line">
            <a:avLst/>
          </a:prstGeom>
          <a:ln w="12700" cap="flat" cmpd="sng">
            <a:solidFill>
              <a:schemeClr val="tx1"/>
            </a:solidFill>
            <a:prstDash val="solid"/>
            <a:headEnd type="none" w="med" len="med"/>
            <a:tailEnd type="none" w="med" len="med"/>
          </a:ln>
        </p:spPr>
      </p:sp>
      <p:sp>
        <p:nvSpPr>
          <p:cNvPr id="9224" name="Line 8"/>
          <p:cNvSpPr/>
          <p:nvPr/>
        </p:nvSpPr>
        <p:spPr>
          <a:xfrm flipV="1">
            <a:off x="4724400" y="2667000"/>
            <a:ext cx="533400" cy="838200"/>
          </a:xfrm>
          <a:prstGeom prst="line">
            <a:avLst/>
          </a:prstGeom>
          <a:ln w="12700" cap="flat" cmpd="sng">
            <a:solidFill>
              <a:schemeClr val="tx1"/>
            </a:solidFill>
            <a:prstDash val="solid"/>
            <a:headEnd type="none" w="med" len="med"/>
            <a:tailEnd type="none" w="med" len="med"/>
          </a:ln>
        </p:spPr>
      </p:sp>
      <p:sp>
        <p:nvSpPr>
          <p:cNvPr id="9225" name="Oval 9"/>
          <p:cNvSpPr/>
          <p:nvPr/>
        </p:nvSpPr>
        <p:spPr>
          <a:xfrm>
            <a:off x="4137025" y="3343275"/>
            <a:ext cx="895350" cy="895350"/>
          </a:xfrm>
          <a:prstGeom prst="ellipse">
            <a:avLst/>
          </a:prstGeom>
          <a:solidFill>
            <a:srgbClr val="C0C0C0">
              <a:alpha val="50195"/>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nvGrpSpPr>
          <p:cNvPr id="9227" name="Group 11"/>
          <p:cNvGrpSpPr/>
          <p:nvPr/>
        </p:nvGrpSpPr>
        <p:grpSpPr>
          <a:xfrm>
            <a:off x="2660650" y="1600200"/>
            <a:ext cx="1176338" cy="1384300"/>
            <a:chOff x="2064" y="1008"/>
            <a:chExt cx="741" cy="872"/>
          </a:xfrm>
        </p:grpSpPr>
        <p:sp>
          <p:nvSpPr>
            <p:cNvPr id="9388" name="Oval 12"/>
            <p:cNvSpPr/>
            <p:nvPr/>
          </p:nvSpPr>
          <p:spPr>
            <a:xfrm>
              <a:off x="2064" y="1008"/>
              <a:ext cx="722" cy="727"/>
            </a:xfrm>
            <a:prstGeom prst="ellipse">
              <a:avLst/>
            </a:prstGeom>
            <a:solidFill>
              <a:srgbClr val="EAEAEA">
                <a:alpha val="50195"/>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nvGrpSpPr>
            <p:cNvPr id="9389" name="Group 13"/>
            <p:cNvGrpSpPr/>
            <p:nvPr/>
          </p:nvGrpSpPr>
          <p:grpSpPr>
            <a:xfrm>
              <a:off x="2085" y="1031"/>
              <a:ext cx="720" cy="849"/>
              <a:chOff x="3975" y="1593"/>
              <a:chExt cx="986" cy="1163"/>
            </a:xfrm>
          </p:grpSpPr>
          <p:pic>
            <p:nvPicPr>
              <p:cNvPr id="9402" name="Picture 14" descr="circuler_1"/>
              <p:cNvPicPr>
                <a:picLocks noChangeAspect="1"/>
              </p:cNvPicPr>
              <p:nvPr/>
            </p:nvPicPr>
            <p:blipFill>
              <a:blip r:embed="rId1" cstate="print"/>
              <a:stretch>
                <a:fillRect/>
              </a:stretch>
            </p:blipFill>
            <p:spPr>
              <a:xfrm>
                <a:off x="3975" y="1593"/>
                <a:ext cx="925" cy="935"/>
              </a:xfrm>
              <a:prstGeom prst="rect">
                <a:avLst/>
              </a:prstGeom>
              <a:noFill/>
              <a:ln w="9525">
                <a:noFill/>
              </a:ln>
            </p:spPr>
          </p:pic>
          <p:sp>
            <p:nvSpPr>
              <p:cNvPr id="9403" name="Oval 15"/>
              <p:cNvSpPr/>
              <p:nvPr/>
            </p:nvSpPr>
            <p:spPr>
              <a:xfrm>
                <a:off x="3975" y="1593"/>
                <a:ext cx="931" cy="937"/>
              </a:xfrm>
              <a:prstGeom prst="ellipse">
                <a:avLst/>
              </a:prstGeom>
              <a:solidFill>
                <a:schemeClr val="tx2">
                  <a:alpha val="50195"/>
                </a:scheme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pic>
            <p:nvPicPr>
              <p:cNvPr id="9404" name="Picture 16" descr="light_shadow1"/>
              <p:cNvPicPr>
                <a:picLocks noChangeAspect="1"/>
              </p:cNvPicPr>
              <p:nvPr/>
            </p:nvPicPr>
            <p:blipFill>
              <a:blip r:embed="rId2" cstate="print"/>
              <a:srcRect t="14285"/>
              <a:stretch>
                <a:fillRect/>
              </a:stretch>
            </p:blipFill>
            <p:spPr>
              <a:xfrm>
                <a:off x="4279" y="1627"/>
                <a:ext cx="682" cy="585"/>
              </a:xfrm>
              <a:prstGeom prst="rect">
                <a:avLst/>
              </a:prstGeom>
              <a:noFill/>
              <a:ln w="9525">
                <a:noFill/>
              </a:ln>
            </p:spPr>
          </p:pic>
          <p:grpSp>
            <p:nvGrpSpPr>
              <p:cNvPr id="9405" name="Group 17"/>
              <p:cNvGrpSpPr/>
              <p:nvPr/>
            </p:nvGrpSpPr>
            <p:grpSpPr>
              <a:xfrm rot="-3733502" flipH="1" flipV="1">
                <a:off x="4256" y="2247"/>
                <a:ext cx="820" cy="198"/>
                <a:chOff x="2532" y="1051"/>
                <a:chExt cx="893" cy="246"/>
              </a:xfrm>
            </p:grpSpPr>
            <p:grpSp>
              <p:nvGrpSpPr>
                <p:cNvPr id="9406" name="Group 18"/>
                <p:cNvGrpSpPr/>
                <p:nvPr/>
              </p:nvGrpSpPr>
              <p:grpSpPr>
                <a:xfrm>
                  <a:off x="2532" y="1051"/>
                  <a:ext cx="743" cy="185"/>
                  <a:chOff x="1565" y="2568"/>
                  <a:chExt cx="1118" cy="279"/>
                </a:xfrm>
              </p:grpSpPr>
              <p:sp>
                <p:nvSpPr>
                  <p:cNvPr id="9412" name="AutoShape 19"/>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413" name="AutoShape 20"/>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414" name="AutoShape 21"/>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415" name="AutoShape 22"/>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9407" name="Group 23"/>
                <p:cNvGrpSpPr/>
                <p:nvPr/>
              </p:nvGrpSpPr>
              <p:grpSpPr>
                <a:xfrm rot="1353540">
                  <a:off x="2682" y="1111"/>
                  <a:ext cx="743" cy="186"/>
                  <a:chOff x="1565" y="2568"/>
                  <a:chExt cx="1118" cy="279"/>
                </a:xfrm>
              </p:grpSpPr>
              <p:sp>
                <p:nvSpPr>
                  <p:cNvPr id="9408" name="AutoShape 24"/>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409" name="AutoShape 25"/>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410" name="AutoShape 26"/>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411" name="AutoShape 27"/>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9390" name="Group 28"/>
            <p:cNvGrpSpPr/>
            <p:nvPr/>
          </p:nvGrpSpPr>
          <p:grpSpPr>
            <a:xfrm rot="-3733502" flipH="1" flipV="1">
              <a:off x="2362" y="1504"/>
              <a:ext cx="527" cy="128"/>
              <a:chOff x="2532" y="1051"/>
              <a:chExt cx="893" cy="246"/>
            </a:xfrm>
          </p:grpSpPr>
          <p:grpSp>
            <p:nvGrpSpPr>
              <p:cNvPr id="9392" name="Group 29"/>
              <p:cNvGrpSpPr/>
              <p:nvPr/>
            </p:nvGrpSpPr>
            <p:grpSpPr>
              <a:xfrm>
                <a:off x="2532" y="1051"/>
                <a:ext cx="743" cy="185"/>
                <a:chOff x="1565" y="2568"/>
                <a:chExt cx="1118" cy="279"/>
              </a:xfrm>
            </p:grpSpPr>
            <p:sp>
              <p:nvSpPr>
                <p:cNvPr id="9398" name="AutoShape 30"/>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99" name="AutoShape 31"/>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400" name="AutoShape 32"/>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401" name="AutoShape 33"/>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9393" name="Group 34"/>
              <p:cNvGrpSpPr/>
              <p:nvPr/>
            </p:nvGrpSpPr>
            <p:grpSpPr>
              <a:xfrm rot="1353540">
                <a:off x="2682" y="1111"/>
                <a:ext cx="743" cy="186"/>
                <a:chOff x="1565" y="2568"/>
                <a:chExt cx="1118" cy="279"/>
              </a:xfrm>
            </p:grpSpPr>
            <p:sp>
              <p:nvSpPr>
                <p:cNvPr id="9394" name="AutoShape 35"/>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95" name="AutoShape 36"/>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96" name="AutoShape 37"/>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97" name="AutoShape 38"/>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sp>
          <p:nvSpPr>
            <p:cNvPr id="9391" name="Rectangle 39"/>
            <p:cNvSpPr/>
            <p:nvPr/>
          </p:nvSpPr>
          <p:spPr>
            <a:xfrm>
              <a:off x="2308" y="1248"/>
              <a:ext cx="188" cy="213"/>
            </a:xfrm>
            <a:prstGeom prst="rect">
              <a:avLst/>
            </a:prstGeom>
            <a:noFill/>
            <a:ln w="9525">
              <a:noFill/>
            </a:ln>
          </p:spPr>
          <p:txBody>
            <a:bodyPr wrap="none">
              <a:spAutoFit/>
            </a:bodyPr>
            <a:lstStyle/>
            <a:p>
              <a:pPr lvl="0" algn="ctr" eaLnBrk="1" hangingPunct="1"/>
              <a:r>
                <a:rPr lang="en-US" altLang="zh-CN" sz="1600" b="1" dirty="0">
                  <a:solidFill>
                    <a:srgbClr val="000000"/>
                  </a:solidFill>
                  <a:latin typeface="Arial" panose="020B0604020202020204" pitchFamily="34" charset="0"/>
                  <a:ea typeface="宋体" panose="02010600030101010101" pitchFamily="2" charset="-122"/>
                </a:rPr>
                <a:t>1</a:t>
              </a:r>
              <a:endParaRPr lang="en-US" altLang="zh-CN" sz="1600" b="1" dirty="0">
                <a:solidFill>
                  <a:srgbClr val="000000"/>
                </a:solidFill>
                <a:latin typeface="Arial" panose="020B0604020202020204" pitchFamily="34" charset="0"/>
                <a:ea typeface="宋体" panose="02010600030101010101" pitchFamily="2" charset="-122"/>
              </a:endParaRPr>
            </a:p>
          </p:txBody>
        </p:sp>
      </p:grpSp>
      <p:grpSp>
        <p:nvGrpSpPr>
          <p:cNvPr id="9228" name="Group 40"/>
          <p:cNvGrpSpPr/>
          <p:nvPr/>
        </p:nvGrpSpPr>
        <p:grpSpPr>
          <a:xfrm>
            <a:off x="1671638" y="2997200"/>
            <a:ext cx="1158875" cy="1384300"/>
            <a:chOff x="2064" y="1008"/>
            <a:chExt cx="730" cy="872"/>
          </a:xfrm>
        </p:grpSpPr>
        <p:sp>
          <p:nvSpPr>
            <p:cNvPr id="9360" name="Oval 41"/>
            <p:cNvSpPr/>
            <p:nvPr/>
          </p:nvSpPr>
          <p:spPr>
            <a:xfrm>
              <a:off x="2064" y="1008"/>
              <a:ext cx="722" cy="727"/>
            </a:xfrm>
            <a:prstGeom prst="ellipse">
              <a:avLst/>
            </a:prstGeom>
            <a:solidFill>
              <a:srgbClr val="EAEAEA">
                <a:alpha val="50195"/>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nvGrpSpPr>
            <p:cNvPr id="9361" name="Group 42"/>
            <p:cNvGrpSpPr/>
            <p:nvPr/>
          </p:nvGrpSpPr>
          <p:grpSpPr>
            <a:xfrm>
              <a:off x="2085" y="1031"/>
              <a:ext cx="709" cy="849"/>
              <a:chOff x="3975" y="1593"/>
              <a:chExt cx="971" cy="1163"/>
            </a:xfrm>
          </p:grpSpPr>
          <p:pic>
            <p:nvPicPr>
              <p:cNvPr id="9374" name="Picture 43" descr="circuler_1"/>
              <p:cNvPicPr>
                <a:picLocks noChangeAspect="1"/>
              </p:cNvPicPr>
              <p:nvPr/>
            </p:nvPicPr>
            <p:blipFill>
              <a:blip r:embed="rId1" cstate="print"/>
              <a:stretch>
                <a:fillRect/>
              </a:stretch>
            </p:blipFill>
            <p:spPr>
              <a:xfrm>
                <a:off x="3975" y="1593"/>
                <a:ext cx="925" cy="935"/>
              </a:xfrm>
              <a:prstGeom prst="rect">
                <a:avLst/>
              </a:prstGeom>
              <a:noFill/>
              <a:ln w="9525">
                <a:noFill/>
              </a:ln>
            </p:spPr>
          </p:pic>
          <p:sp>
            <p:nvSpPr>
              <p:cNvPr id="9375" name="Oval 44"/>
              <p:cNvSpPr/>
              <p:nvPr/>
            </p:nvSpPr>
            <p:spPr>
              <a:xfrm>
                <a:off x="4015" y="1605"/>
                <a:ext cx="931" cy="937"/>
              </a:xfrm>
              <a:prstGeom prst="ellipse">
                <a:avLst/>
              </a:prstGeom>
              <a:solidFill>
                <a:schemeClr val="accent2">
                  <a:alpha val="50195"/>
                </a:scheme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pic>
            <p:nvPicPr>
              <p:cNvPr id="9376" name="Picture 45" descr="light_shadow1"/>
              <p:cNvPicPr>
                <a:picLocks noChangeAspect="1"/>
              </p:cNvPicPr>
              <p:nvPr/>
            </p:nvPicPr>
            <p:blipFill>
              <a:blip r:embed="rId2" cstate="print"/>
              <a:srcRect t="14285"/>
              <a:stretch>
                <a:fillRect/>
              </a:stretch>
            </p:blipFill>
            <p:spPr>
              <a:xfrm>
                <a:off x="3984" y="1632"/>
                <a:ext cx="682" cy="585"/>
              </a:xfrm>
              <a:prstGeom prst="rect">
                <a:avLst/>
              </a:prstGeom>
              <a:noFill/>
              <a:ln w="9525">
                <a:noFill/>
              </a:ln>
            </p:spPr>
          </p:pic>
          <p:grpSp>
            <p:nvGrpSpPr>
              <p:cNvPr id="9377" name="Group 46"/>
              <p:cNvGrpSpPr/>
              <p:nvPr/>
            </p:nvGrpSpPr>
            <p:grpSpPr>
              <a:xfrm rot="-3733502" flipH="1" flipV="1">
                <a:off x="4256" y="2247"/>
                <a:ext cx="820" cy="198"/>
                <a:chOff x="2532" y="1051"/>
                <a:chExt cx="893" cy="246"/>
              </a:xfrm>
            </p:grpSpPr>
            <p:grpSp>
              <p:nvGrpSpPr>
                <p:cNvPr id="9378" name="Group 47"/>
                <p:cNvGrpSpPr/>
                <p:nvPr/>
              </p:nvGrpSpPr>
              <p:grpSpPr>
                <a:xfrm>
                  <a:off x="2532" y="1051"/>
                  <a:ext cx="743" cy="185"/>
                  <a:chOff x="1565" y="2568"/>
                  <a:chExt cx="1118" cy="279"/>
                </a:xfrm>
              </p:grpSpPr>
              <p:sp>
                <p:nvSpPr>
                  <p:cNvPr id="9384" name="AutoShape 48"/>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85" name="AutoShape 49"/>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86" name="AutoShape 50"/>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87" name="AutoShape 51"/>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9379" name="Group 52"/>
                <p:cNvGrpSpPr/>
                <p:nvPr/>
              </p:nvGrpSpPr>
              <p:grpSpPr>
                <a:xfrm rot="1353540">
                  <a:off x="2682" y="1111"/>
                  <a:ext cx="743" cy="186"/>
                  <a:chOff x="1565" y="2568"/>
                  <a:chExt cx="1118" cy="279"/>
                </a:xfrm>
              </p:grpSpPr>
              <p:sp>
                <p:nvSpPr>
                  <p:cNvPr id="9380" name="AutoShape 53"/>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81" name="AutoShape 54"/>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82" name="AutoShape 55"/>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83" name="AutoShape 56"/>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9362" name="Group 57"/>
            <p:cNvGrpSpPr/>
            <p:nvPr/>
          </p:nvGrpSpPr>
          <p:grpSpPr>
            <a:xfrm rot="-3733502" flipH="1" flipV="1">
              <a:off x="2362" y="1504"/>
              <a:ext cx="527" cy="128"/>
              <a:chOff x="2532" y="1051"/>
              <a:chExt cx="893" cy="246"/>
            </a:xfrm>
          </p:grpSpPr>
          <p:grpSp>
            <p:nvGrpSpPr>
              <p:cNvPr id="9364" name="Group 58"/>
              <p:cNvGrpSpPr/>
              <p:nvPr/>
            </p:nvGrpSpPr>
            <p:grpSpPr>
              <a:xfrm>
                <a:off x="2532" y="1051"/>
                <a:ext cx="743" cy="185"/>
                <a:chOff x="1565" y="2568"/>
                <a:chExt cx="1118" cy="279"/>
              </a:xfrm>
            </p:grpSpPr>
            <p:sp>
              <p:nvSpPr>
                <p:cNvPr id="9370" name="AutoShape 59"/>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71" name="AutoShape 60"/>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72" name="AutoShape 61"/>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73" name="AutoShape 62"/>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9365" name="Group 63"/>
              <p:cNvGrpSpPr/>
              <p:nvPr/>
            </p:nvGrpSpPr>
            <p:grpSpPr>
              <a:xfrm rot="1353540">
                <a:off x="2682" y="1111"/>
                <a:ext cx="743" cy="186"/>
                <a:chOff x="1565" y="2568"/>
                <a:chExt cx="1118" cy="279"/>
              </a:xfrm>
            </p:grpSpPr>
            <p:sp>
              <p:nvSpPr>
                <p:cNvPr id="9366" name="AutoShape 64"/>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67" name="AutoShape 65"/>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68" name="AutoShape 66"/>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69" name="AutoShape 67"/>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sp>
          <p:nvSpPr>
            <p:cNvPr id="9363" name="Rectangle 68"/>
            <p:cNvSpPr/>
            <p:nvPr/>
          </p:nvSpPr>
          <p:spPr>
            <a:xfrm>
              <a:off x="2355" y="1280"/>
              <a:ext cx="188" cy="213"/>
            </a:xfrm>
            <a:prstGeom prst="rect">
              <a:avLst/>
            </a:prstGeom>
            <a:noFill/>
            <a:ln w="9525">
              <a:noFill/>
            </a:ln>
          </p:spPr>
          <p:txBody>
            <a:bodyPr wrap="none">
              <a:spAutoFit/>
            </a:bodyPr>
            <a:lstStyle/>
            <a:p>
              <a:pPr lvl="0" algn="ctr" eaLnBrk="1" hangingPunct="1"/>
              <a:r>
                <a:rPr lang="en-US" altLang="zh-CN" sz="1600" b="1" dirty="0">
                  <a:solidFill>
                    <a:srgbClr val="000000"/>
                  </a:solidFill>
                  <a:latin typeface="Arial" panose="020B0604020202020204" pitchFamily="34" charset="0"/>
                  <a:ea typeface="宋体" panose="02010600030101010101" pitchFamily="2" charset="-122"/>
                </a:rPr>
                <a:t>2</a:t>
              </a:r>
              <a:endParaRPr lang="en-US" altLang="zh-CN" sz="1600" b="1" dirty="0">
                <a:solidFill>
                  <a:srgbClr val="000000"/>
                </a:solidFill>
                <a:latin typeface="Arial" panose="020B0604020202020204" pitchFamily="34" charset="0"/>
                <a:ea typeface="宋体" panose="02010600030101010101" pitchFamily="2" charset="-122"/>
              </a:endParaRPr>
            </a:p>
          </p:txBody>
        </p:sp>
      </p:grpSp>
      <p:grpSp>
        <p:nvGrpSpPr>
          <p:cNvPr id="9229" name="Group 69"/>
          <p:cNvGrpSpPr/>
          <p:nvPr/>
        </p:nvGrpSpPr>
        <p:grpSpPr>
          <a:xfrm>
            <a:off x="2411760" y="5085184"/>
            <a:ext cx="1282700" cy="1384300"/>
            <a:chOff x="2064" y="1008"/>
            <a:chExt cx="808" cy="872"/>
          </a:xfrm>
        </p:grpSpPr>
        <p:sp>
          <p:nvSpPr>
            <p:cNvPr id="9332" name="Oval 70"/>
            <p:cNvSpPr/>
            <p:nvPr/>
          </p:nvSpPr>
          <p:spPr>
            <a:xfrm>
              <a:off x="2064" y="1008"/>
              <a:ext cx="722" cy="727"/>
            </a:xfrm>
            <a:prstGeom prst="ellipse">
              <a:avLst/>
            </a:prstGeom>
            <a:solidFill>
              <a:srgbClr val="EAEAEA">
                <a:alpha val="50195"/>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nvGrpSpPr>
            <p:cNvPr id="9333" name="Group 71"/>
            <p:cNvGrpSpPr/>
            <p:nvPr/>
          </p:nvGrpSpPr>
          <p:grpSpPr>
            <a:xfrm>
              <a:off x="2085" y="1031"/>
              <a:ext cx="787" cy="849"/>
              <a:chOff x="3975" y="1593"/>
              <a:chExt cx="1078" cy="1163"/>
            </a:xfrm>
          </p:grpSpPr>
          <p:pic>
            <p:nvPicPr>
              <p:cNvPr id="9346" name="Picture 72" descr="circuler_1"/>
              <p:cNvPicPr>
                <a:picLocks noChangeAspect="1"/>
              </p:cNvPicPr>
              <p:nvPr/>
            </p:nvPicPr>
            <p:blipFill>
              <a:blip r:embed="rId1" cstate="print"/>
              <a:stretch>
                <a:fillRect/>
              </a:stretch>
            </p:blipFill>
            <p:spPr>
              <a:xfrm>
                <a:off x="3975" y="1593"/>
                <a:ext cx="925" cy="935"/>
              </a:xfrm>
              <a:prstGeom prst="rect">
                <a:avLst/>
              </a:prstGeom>
              <a:noFill/>
              <a:ln w="9525">
                <a:noFill/>
              </a:ln>
            </p:spPr>
          </p:pic>
          <p:sp>
            <p:nvSpPr>
              <p:cNvPr id="9347" name="Oval 73"/>
              <p:cNvSpPr/>
              <p:nvPr/>
            </p:nvSpPr>
            <p:spPr>
              <a:xfrm>
                <a:off x="3976" y="1593"/>
                <a:ext cx="931" cy="937"/>
              </a:xfrm>
              <a:prstGeom prst="ellipse">
                <a:avLst/>
              </a:prstGeom>
              <a:solidFill>
                <a:schemeClr val="accent1">
                  <a:alpha val="50195"/>
                </a:scheme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pic>
            <p:nvPicPr>
              <p:cNvPr id="9348" name="Picture 74" descr="light_shadow1"/>
              <p:cNvPicPr>
                <a:picLocks noChangeAspect="1"/>
              </p:cNvPicPr>
              <p:nvPr/>
            </p:nvPicPr>
            <p:blipFill>
              <a:blip r:embed="rId2" cstate="print"/>
              <a:srcRect t="14285"/>
              <a:stretch>
                <a:fillRect/>
              </a:stretch>
            </p:blipFill>
            <p:spPr>
              <a:xfrm>
                <a:off x="4371" y="1683"/>
                <a:ext cx="682" cy="585"/>
              </a:xfrm>
              <a:prstGeom prst="rect">
                <a:avLst/>
              </a:prstGeom>
              <a:noFill/>
              <a:ln w="9525">
                <a:noFill/>
              </a:ln>
            </p:spPr>
          </p:pic>
          <p:grpSp>
            <p:nvGrpSpPr>
              <p:cNvPr id="9349" name="Group 75"/>
              <p:cNvGrpSpPr/>
              <p:nvPr/>
            </p:nvGrpSpPr>
            <p:grpSpPr>
              <a:xfrm rot="-3733502" flipH="1" flipV="1">
                <a:off x="4256" y="2247"/>
                <a:ext cx="820" cy="198"/>
                <a:chOff x="2532" y="1051"/>
                <a:chExt cx="893" cy="246"/>
              </a:xfrm>
            </p:grpSpPr>
            <p:grpSp>
              <p:nvGrpSpPr>
                <p:cNvPr id="9350" name="Group 76"/>
                <p:cNvGrpSpPr/>
                <p:nvPr/>
              </p:nvGrpSpPr>
              <p:grpSpPr>
                <a:xfrm>
                  <a:off x="2532" y="1051"/>
                  <a:ext cx="743" cy="185"/>
                  <a:chOff x="1565" y="2568"/>
                  <a:chExt cx="1118" cy="279"/>
                </a:xfrm>
              </p:grpSpPr>
              <p:sp>
                <p:nvSpPr>
                  <p:cNvPr id="9356" name="AutoShape 77"/>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57" name="AutoShape 78"/>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58" name="AutoShape 79"/>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59" name="AutoShape 80"/>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9351" name="Group 81"/>
                <p:cNvGrpSpPr/>
                <p:nvPr/>
              </p:nvGrpSpPr>
              <p:grpSpPr>
                <a:xfrm rot="1353540">
                  <a:off x="2682" y="1111"/>
                  <a:ext cx="743" cy="186"/>
                  <a:chOff x="1565" y="2568"/>
                  <a:chExt cx="1118" cy="279"/>
                </a:xfrm>
              </p:grpSpPr>
              <p:sp>
                <p:nvSpPr>
                  <p:cNvPr id="9352" name="AutoShape 82"/>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53" name="AutoShape 83"/>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54" name="AutoShape 84"/>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55" name="AutoShape 85"/>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9334" name="Group 86"/>
            <p:cNvGrpSpPr/>
            <p:nvPr/>
          </p:nvGrpSpPr>
          <p:grpSpPr>
            <a:xfrm rot="-3733502" flipH="1" flipV="1">
              <a:off x="2362" y="1504"/>
              <a:ext cx="527" cy="128"/>
              <a:chOff x="2532" y="1051"/>
              <a:chExt cx="893" cy="246"/>
            </a:xfrm>
          </p:grpSpPr>
          <p:grpSp>
            <p:nvGrpSpPr>
              <p:cNvPr id="9336" name="Group 87"/>
              <p:cNvGrpSpPr/>
              <p:nvPr/>
            </p:nvGrpSpPr>
            <p:grpSpPr>
              <a:xfrm>
                <a:off x="2532" y="1051"/>
                <a:ext cx="743" cy="185"/>
                <a:chOff x="1565" y="2568"/>
                <a:chExt cx="1118" cy="279"/>
              </a:xfrm>
            </p:grpSpPr>
            <p:sp>
              <p:nvSpPr>
                <p:cNvPr id="9342" name="AutoShape 88"/>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43" name="AutoShape 89"/>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44" name="AutoShape 90"/>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45" name="AutoShape 91"/>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9337" name="Group 92"/>
              <p:cNvGrpSpPr/>
              <p:nvPr/>
            </p:nvGrpSpPr>
            <p:grpSpPr>
              <a:xfrm rot="1353540">
                <a:off x="2682" y="1111"/>
                <a:ext cx="743" cy="186"/>
                <a:chOff x="1565" y="2568"/>
                <a:chExt cx="1118" cy="279"/>
              </a:xfrm>
            </p:grpSpPr>
            <p:sp>
              <p:nvSpPr>
                <p:cNvPr id="9338" name="AutoShape 93"/>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39" name="AutoShape 94"/>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40" name="AutoShape 95"/>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41" name="AutoShape 96"/>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sp>
          <p:nvSpPr>
            <p:cNvPr id="9335" name="Rectangle 97"/>
            <p:cNvSpPr/>
            <p:nvPr/>
          </p:nvSpPr>
          <p:spPr>
            <a:xfrm>
              <a:off x="2326" y="1289"/>
              <a:ext cx="188" cy="213"/>
            </a:xfrm>
            <a:prstGeom prst="rect">
              <a:avLst/>
            </a:prstGeom>
            <a:noFill/>
            <a:ln w="9525">
              <a:noFill/>
            </a:ln>
          </p:spPr>
          <p:txBody>
            <a:bodyPr wrap="none">
              <a:spAutoFit/>
            </a:bodyPr>
            <a:lstStyle/>
            <a:p>
              <a:pPr lvl="0" algn="ctr" eaLnBrk="1" hangingPunct="1"/>
              <a:r>
                <a:rPr lang="en-US" altLang="zh-CN" sz="1600" b="1" dirty="0">
                  <a:solidFill>
                    <a:srgbClr val="000000"/>
                  </a:solidFill>
                  <a:latin typeface="Arial" panose="020B0604020202020204" pitchFamily="34" charset="0"/>
                  <a:ea typeface="宋体" panose="02010600030101010101" pitchFamily="2" charset="-122"/>
                </a:rPr>
                <a:t>3</a:t>
              </a:r>
              <a:endParaRPr lang="en-US" altLang="zh-CN" sz="1600" b="1" dirty="0">
                <a:solidFill>
                  <a:srgbClr val="000000"/>
                </a:solidFill>
                <a:latin typeface="Arial" panose="020B0604020202020204" pitchFamily="34" charset="0"/>
                <a:ea typeface="宋体" panose="02010600030101010101" pitchFamily="2" charset="-122"/>
              </a:endParaRPr>
            </a:p>
          </p:txBody>
        </p:sp>
      </p:grpSp>
      <p:grpSp>
        <p:nvGrpSpPr>
          <p:cNvPr id="9230" name="Group 98"/>
          <p:cNvGrpSpPr/>
          <p:nvPr/>
        </p:nvGrpSpPr>
        <p:grpSpPr>
          <a:xfrm>
            <a:off x="5486400" y="2667000"/>
            <a:ext cx="1146175" cy="1384300"/>
            <a:chOff x="2064" y="1008"/>
            <a:chExt cx="722" cy="872"/>
          </a:xfrm>
        </p:grpSpPr>
        <p:sp>
          <p:nvSpPr>
            <p:cNvPr id="9304" name="Oval 99"/>
            <p:cNvSpPr/>
            <p:nvPr/>
          </p:nvSpPr>
          <p:spPr>
            <a:xfrm>
              <a:off x="2064" y="1008"/>
              <a:ext cx="722" cy="727"/>
            </a:xfrm>
            <a:prstGeom prst="ellipse">
              <a:avLst/>
            </a:prstGeom>
            <a:solidFill>
              <a:srgbClr val="EAEAEA">
                <a:alpha val="50195"/>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nvGrpSpPr>
            <p:cNvPr id="9305" name="Group 100"/>
            <p:cNvGrpSpPr/>
            <p:nvPr/>
          </p:nvGrpSpPr>
          <p:grpSpPr>
            <a:xfrm>
              <a:off x="2086" y="1031"/>
              <a:ext cx="680" cy="849"/>
              <a:chOff x="3975" y="1593"/>
              <a:chExt cx="931" cy="1163"/>
            </a:xfrm>
          </p:grpSpPr>
          <p:pic>
            <p:nvPicPr>
              <p:cNvPr id="9318" name="Picture 101" descr="circuler_1"/>
              <p:cNvPicPr>
                <a:picLocks noChangeAspect="1"/>
              </p:cNvPicPr>
              <p:nvPr/>
            </p:nvPicPr>
            <p:blipFill>
              <a:blip r:embed="rId3" cstate="print"/>
              <a:stretch>
                <a:fillRect/>
              </a:stretch>
            </p:blipFill>
            <p:spPr>
              <a:xfrm>
                <a:off x="3975" y="1593"/>
                <a:ext cx="925" cy="935"/>
              </a:xfrm>
              <a:prstGeom prst="rect">
                <a:avLst/>
              </a:prstGeom>
              <a:noFill/>
              <a:ln w="9525">
                <a:noFill/>
              </a:ln>
            </p:spPr>
          </p:pic>
          <p:sp>
            <p:nvSpPr>
              <p:cNvPr id="9319" name="Oval 102"/>
              <p:cNvSpPr/>
              <p:nvPr/>
            </p:nvSpPr>
            <p:spPr>
              <a:xfrm>
                <a:off x="3975" y="1593"/>
                <a:ext cx="931" cy="937"/>
              </a:xfrm>
              <a:prstGeom prst="ellipse">
                <a:avLst/>
              </a:prstGeom>
              <a:solidFill>
                <a:schemeClr val="bg2">
                  <a:alpha val="50195"/>
                </a:scheme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pic>
            <p:nvPicPr>
              <p:cNvPr id="9320" name="Picture 103" descr="light_shadow1"/>
              <p:cNvPicPr>
                <a:picLocks noChangeAspect="1"/>
              </p:cNvPicPr>
              <p:nvPr/>
            </p:nvPicPr>
            <p:blipFill>
              <a:blip r:embed="rId2" cstate="print"/>
              <a:srcRect t="14285"/>
              <a:stretch>
                <a:fillRect/>
              </a:stretch>
            </p:blipFill>
            <p:spPr>
              <a:xfrm>
                <a:off x="3984" y="1632"/>
                <a:ext cx="682" cy="585"/>
              </a:xfrm>
              <a:prstGeom prst="rect">
                <a:avLst/>
              </a:prstGeom>
              <a:noFill/>
              <a:ln w="9525">
                <a:noFill/>
              </a:ln>
            </p:spPr>
          </p:pic>
          <p:grpSp>
            <p:nvGrpSpPr>
              <p:cNvPr id="9321" name="Group 104"/>
              <p:cNvGrpSpPr/>
              <p:nvPr/>
            </p:nvGrpSpPr>
            <p:grpSpPr>
              <a:xfrm rot="-3733502" flipH="1" flipV="1">
                <a:off x="4256" y="2247"/>
                <a:ext cx="820" cy="198"/>
                <a:chOff x="2532" y="1051"/>
                <a:chExt cx="893" cy="246"/>
              </a:xfrm>
            </p:grpSpPr>
            <p:grpSp>
              <p:nvGrpSpPr>
                <p:cNvPr id="9322" name="Group 105"/>
                <p:cNvGrpSpPr/>
                <p:nvPr/>
              </p:nvGrpSpPr>
              <p:grpSpPr>
                <a:xfrm>
                  <a:off x="2532" y="1051"/>
                  <a:ext cx="743" cy="185"/>
                  <a:chOff x="1565" y="2568"/>
                  <a:chExt cx="1118" cy="279"/>
                </a:xfrm>
              </p:grpSpPr>
              <p:sp>
                <p:nvSpPr>
                  <p:cNvPr id="9328" name="AutoShape 106"/>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29" name="AutoShape 107"/>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30" name="AutoShape 108"/>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31" name="AutoShape 109"/>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9323" name="Group 110"/>
                <p:cNvGrpSpPr/>
                <p:nvPr/>
              </p:nvGrpSpPr>
              <p:grpSpPr>
                <a:xfrm rot="1353540">
                  <a:off x="2682" y="1111"/>
                  <a:ext cx="743" cy="186"/>
                  <a:chOff x="1565" y="2568"/>
                  <a:chExt cx="1118" cy="279"/>
                </a:xfrm>
              </p:grpSpPr>
              <p:sp>
                <p:nvSpPr>
                  <p:cNvPr id="9324" name="AutoShape 111"/>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25" name="AutoShape 112"/>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26" name="AutoShape 113"/>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27" name="AutoShape 114"/>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9306" name="Group 115"/>
            <p:cNvGrpSpPr/>
            <p:nvPr/>
          </p:nvGrpSpPr>
          <p:grpSpPr>
            <a:xfrm rot="-3733502" flipH="1" flipV="1">
              <a:off x="2362" y="1504"/>
              <a:ext cx="527" cy="128"/>
              <a:chOff x="2532" y="1051"/>
              <a:chExt cx="893" cy="246"/>
            </a:xfrm>
          </p:grpSpPr>
          <p:grpSp>
            <p:nvGrpSpPr>
              <p:cNvPr id="9308" name="Group 116"/>
              <p:cNvGrpSpPr/>
              <p:nvPr/>
            </p:nvGrpSpPr>
            <p:grpSpPr>
              <a:xfrm>
                <a:off x="2532" y="1051"/>
                <a:ext cx="743" cy="185"/>
                <a:chOff x="1565" y="2568"/>
                <a:chExt cx="1118" cy="279"/>
              </a:xfrm>
            </p:grpSpPr>
            <p:sp>
              <p:nvSpPr>
                <p:cNvPr id="9314" name="AutoShape 117"/>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15" name="AutoShape 118"/>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16" name="AutoShape 119"/>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17" name="AutoShape 120"/>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9309" name="Group 121"/>
              <p:cNvGrpSpPr/>
              <p:nvPr/>
            </p:nvGrpSpPr>
            <p:grpSpPr>
              <a:xfrm rot="1353540">
                <a:off x="2682" y="1111"/>
                <a:ext cx="743" cy="186"/>
                <a:chOff x="1565" y="2568"/>
                <a:chExt cx="1118" cy="279"/>
              </a:xfrm>
            </p:grpSpPr>
            <p:sp>
              <p:nvSpPr>
                <p:cNvPr id="9310" name="AutoShape 122"/>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11" name="AutoShape 123"/>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12" name="AutoShape 124"/>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13" name="AutoShape 125"/>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sp>
          <p:nvSpPr>
            <p:cNvPr id="9307" name="Rectangle 126"/>
            <p:cNvSpPr/>
            <p:nvPr/>
          </p:nvSpPr>
          <p:spPr>
            <a:xfrm>
              <a:off x="2352" y="1248"/>
              <a:ext cx="188" cy="213"/>
            </a:xfrm>
            <a:prstGeom prst="rect">
              <a:avLst/>
            </a:prstGeom>
            <a:noFill/>
            <a:ln w="9525">
              <a:noFill/>
            </a:ln>
          </p:spPr>
          <p:txBody>
            <a:bodyPr wrap="none">
              <a:spAutoFit/>
            </a:bodyPr>
            <a:lstStyle/>
            <a:p>
              <a:pPr lvl="0" algn="ctr" eaLnBrk="1" hangingPunct="1"/>
              <a:r>
                <a:rPr lang="en-US" altLang="zh-CN" sz="1600" b="1" dirty="0">
                  <a:solidFill>
                    <a:srgbClr val="000000"/>
                  </a:solidFill>
                  <a:latin typeface="Arial" panose="020B0604020202020204" pitchFamily="34" charset="0"/>
                  <a:ea typeface="宋体" panose="02010600030101010101" pitchFamily="2" charset="-122"/>
                </a:rPr>
                <a:t>5</a:t>
              </a:r>
              <a:endParaRPr lang="en-US" altLang="zh-CN" sz="1600" b="1" dirty="0">
                <a:solidFill>
                  <a:srgbClr val="000000"/>
                </a:solidFill>
                <a:latin typeface="Arial" panose="020B0604020202020204" pitchFamily="34" charset="0"/>
                <a:ea typeface="宋体" panose="02010600030101010101" pitchFamily="2" charset="-122"/>
              </a:endParaRPr>
            </a:p>
          </p:txBody>
        </p:sp>
      </p:grpSp>
      <p:grpSp>
        <p:nvGrpSpPr>
          <p:cNvPr id="9231" name="Group 127"/>
          <p:cNvGrpSpPr/>
          <p:nvPr/>
        </p:nvGrpSpPr>
        <p:grpSpPr>
          <a:xfrm>
            <a:off x="4800600" y="1600200"/>
            <a:ext cx="1146175" cy="1384300"/>
            <a:chOff x="2064" y="1008"/>
            <a:chExt cx="722" cy="872"/>
          </a:xfrm>
        </p:grpSpPr>
        <p:sp>
          <p:nvSpPr>
            <p:cNvPr id="9276" name="Oval 128"/>
            <p:cNvSpPr/>
            <p:nvPr/>
          </p:nvSpPr>
          <p:spPr>
            <a:xfrm>
              <a:off x="2064" y="1008"/>
              <a:ext cx="722" cy="727"/>
            </a:xfrm>
            <a:prstGeom prst="ellipse">
              <a:avLst/>
            </a:prstGeom>
            <a:solidFill>
              <a:srgbClr val="EAEAEA">
                <a:alpha val="50195"/>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nvGrpSpPr>
            <p:cNvPr id="9277" name="Group 129"/>
            <p:cNvGrpSpPr/>
            <p:nvPr/>
          </p:nvGrpSpPr>
          <p:grpSpPr>
            <a:xfrm>
              <a:off x="2086" y="1031"/>
              <a:ext cx="680" cy="849"/>
              <a:chOff x="3975" y="1593"/>
              <a:chExt cx="931" cy="1163"/>
            </a:xfrm>
          </p:grpSpPr>
          <p:pic>
            <p:nvPicPr>
              <p:cNvPr id="9290" name="Picture 130" descr="circuler_1"/>
              <p:cNvPicPr>
                <a:picLocks noChangeAspect="1"/>
              </p:cNvPicPr>
              <p:nvPr/>
            </p:nvPicPr>
            <p:blipFill>
              <a:blip r:embed="rId3" cstate="print"/>
              <a:stretch>
                <a:fillRect/>
              </a:stretch>
            </p:blipFill>
            <p:spPr>
              <a:xfrm>
                <a:off x="3975" y="1593"/>
                <a:ext cx="925" cy="935"/>
              </a:xfrm>
              <a:prstGeom prst="rect">
                <a:avLst/>
              </a:prstGeom>
              <a:noFill/>
              <a:ln w="9525">
                <a:noFill/>
              </a:ln>
            </p:spPr>
          </p:pic>
          <p:sp>
            <p:nvSpPr>
              <p:cNvPr id="9291" name="Oval 131"/>
              <p:cNvSpPr/>
              <p:nvPr/>
            </p:nvSpPr>
            <p:spPr>
              <a:xfrm>
                <a:off x="3975" y="1593"/>
                <a:ext cx="931" cy="937"/>
              </a:xfrm>
              <a:prstGeom prst="ellipse">
                <a:avLst/>
              </a:prstGeom>
              <a:solidFill>
                <a:schemeClr val="folHlink">
                  <a:alpha val="50195"/>
                </a:scheme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pic>
            <p:nvPicPr>
              <p:cNvPr id="9292" name="Picture 132" descr="light_shadow1"/>
              <p:cNvPicPr>
                <a:picLocks noChangeAspect="1"/>
              </p:cNvPicPr>
              <p:nvPr/>
            </p:nvPicPr>
            <p:blipFill>
              <a:blip r:embed="rId2" cstate="print"/>
              <a:srcRect t="14285"/>
              <a:stretch>
                <a:fillRect/>
              </a:stretch>
            </p:blipFill>
            <p:spPr>
              <a:xfrm>
                <a:off x="3984" y="1632"/>
                <a:ext cx="682" cy="585"/>
              </a:xfrm>
              <a:prstGeom prst="rect">
                <a:avLst/>
              </a:prstGeom>
              <a:noFill/>
              <a:ln w="9525">
                <a:noFill/>
              </a:ln>
            </p:spPr>
          </p:pic>
          <p:grpSp>
            <p:nvGrpSpPr>
              <p:cNvPr id="9293" name="Group 133"/>
              <p:cNvGrpSpPr/>
              <p:nvPr/>
            </p:nvGrpSpPr>
            <p:grpSpPr>
              <a:xfrm rot="-3733502" flipH="1" flipV="1">
                <a:off x="4256" y="2247"/>
                <a:ext cx="820" cy="198"/>
                <a:chOff x="2532" y="1051"/>
                <a:chExt cx="893" cy="246"/>
              </a:xfrm>
            </p:grpSpPr>
            <p:grpSp>
              <p:nvGrpSpPr>
                <p:cNvPr id="9294" name="Group 134"/>
                <p:cNvGrpSpPr/>
                <p:nvPr/>
              </p:nvGrpSpPr>
              <p:grpSpPr>
                <a:xfrm>
                  <a:off x="2532" y="1051"/>
                  <a:ext cx="743" cy="185"/>
                  <a:chOff x="1565" y="2568"/>
                  <a:chExt cx="1118" cy="279"/>
                </a:xfrm>
              </p:grpSpPr>
              <p:sp>
                <p:nvSpPr>
                  <p:cNvPr id="9300" name="AutoShape 135"/>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01" name="AutoShape 136"/>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02" name="AutoShape 137"/>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303" name="AutoShape 138"/>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9295" name="Group 139"/>
                <p:cNvGrpSpPr/>
                <p:nvPr/>
              </p:nvGrpSpPr>
              <p:grpSpPr>
                <a:xfrm rot="1353540">
                  <a:off x="2682" y="1111"/>
                  <a:ext cx="743" cy="186"/>
                  <a:chOff x="1565" y="2568"/>
                  <a:chExt cx="1118" cy="279"/>
                </a:xfrm>
              </p:grpSpPr>
              <p:sp>
                <p:nvSpPr>
                  <p:cNvPr id="9296" name="AutoShape 140"/>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97" name="AutoShape 141"/>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98" name="AutoShape 142"/>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99" name="AutoShape 143"/>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9278" name="Group 144"/>
            <p:cNvGrpSpPr/>
            <p:nvPr/>
          </p:nvGrpSpPr>
          <p:grpSpPr>
            <a:xfrm rot="-3733502" flipH="1" flipV="1">
              <a:off x="2362" y="1504"/>
              <a:ext cx="527" cy="128"/>
              <a:chOff x="2532" y="1051"/>
              <a:chExt cx="893" cy="246"/>
            </a:xfrm>
          </p:grpSpPr>
          <p:grpSp>
            <p:nvGrpSpPr>
              <p:cNvPr id="9280" name="Group 145"/>
              <p:cNvGrpSpPr/>
              <p:nvPr/>
            </p:nvGrpSpPr>
            <p:grpSpPr>
              <a:xfrm>
                <a:off x="2532" y="1051"/>
                <a:ext cx="743" cy="185"/>
                <a:chOff x="1565" y="2568"/>
                <a:chExt cx="1118" cy="279"/>
              </a:xfrm>
            </p:grpSpPr>
            <p:sp>
              <p:nvSpPr>
                <p:cNvPr id="9286" name="AutoShape 146"/>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87" name="AutoShape 147"/>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88" name="AutoShape 148"/>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89" name="AutoShape 149"/>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9281" name="Group 150"/>
              <p:cNvGrpSpPr/>
              <p:nvPr/>
            </p:nvGrpSpPr>
            <p:grpSpPr>
              <a:xfrm rot="1353540">
                <a:off x="2682" y="1111"/>
                <a:ext cx="743" cy="186"/>
                <a:chOff x="1565" y="2568"/>
                <a:chExt cx="1118" cy="279"/>
              </a:xfrm>
            </p:grpSpPr>
            <p:sp>
              <p:nvSpPr>
                <p:cNvPr id="9282" name="AutoShape 151"/>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83" name="AutoShape 152"/>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84" name="AutoShape 153"/>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85" name="AutoShape 154"/>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sp>
          <p:nvSpPr>
            <p:cNvPr id="9279" name="Rectangle 155"/>
            <p:cNvSpPr/>
            <p:nvPr/>
          </p:nvSpPr>
          <p:spPr>
            <a:xfrm>
              <a:off x="2352" y="1248"/>
              <a:ext cx="188" cy="213"/>
            </a:xfrm>
            <a:prstGeom prst="rect">
              <a:avLst/>
            </a:prstGeom>
            <a:noFill/>
            <a:ln w="9525">
              <a:noFill/>
            </a:ln>
          </p:spPr>
          <p:txBody>
            <a:bodyPr wrap="none">
              <a:spAutoFit/>
            </a:bodyPr>
            <a:lstStyle/>
            <a:p>
              <a:pPr lvl="0" algn="ctr" eaLnBrk="1" hangingPunct="1"/>
              <a:r>
                <a:rPr lang="en-US" altLang="zh-CN" sz="1600" b="1" dirty="0">
                  <a:solidFill>
                    <a:srgbClr val="000000"/>
                  </a:solidFill>
                  <a:latin typeface="Arial" panose="020B0604020202020204" pitchFamily="34" charset="0"/>
                  <a:ea typeface="宋体" panose="02010600030101010101" pitchFamily="2" charset="-122"/>
                </a:rPr>
                <a:t>4</a:t>
              </a:r>
              <a:endParaRPr lang="en-US" altLang="zh-CN" sz="1600" b="1" dirty="0">
                <a:solidFill>
                  <a:srgbClr val="000000"/>
                </a:solidFill>
                <a:latin typeface="Arial" panose="020B0604020202020204" pitchFamily="34" charset="0"/>
                <a:ea typeface="宋体" panose="02010600030101010101" pitchFamily="2" charset="-122"/>
              </a:endParaRPr>
            </a:p>
          </p:txBody>
        </p:sp>
      </p:grpSp>
      <p:grpSp>
        <p:nvGrpSpPr>
          <p:cNvPr id="15498" name="Group 156"/>
          <p:cNvGrpSpPr/>
          <p:nvPr/>
        </p:nvGrpSpPr>
        <p:grpSpPr bwMode="auto">
          <a:xfrm rot="21176862" flipH="1">
            <a:off x="4031150" y="2889368"/>
            <a:ext cx="1192180" cy="1193395"/>
            <a:chOff x="1869" y="1078"/>
            <a:chExt cx="283" cy="234"/>
          </a:xfrm>
          <a:scene3d>
            <a:camera prst="orthographicFront">
              <a:rot lat="0" lon="0" rev="21299999"/>
            </a:camera>
            <a:lightRig rig="threePt" dir="t"/>
          </a:scene3d>
        </p:grpSpPr>
        <p:pic>
          <p:nvPicPr>
            <p:cNvPr id="14360" name="Picture 157" descr="circuler_1"/>
            <p:cNvPicPr>
              <a:picLocks noChangeAspect="1" noChangeArrowheads="1"/>
            </p:cNvPicPr>
            <p:nvPr/>
          </p:nvPicPr>
          <p:blipFill>
            <a:blip r:embed="rId4" cstate="print"/>
            <a:srcRect/>
            <a:stretch>
              <a:fillRect/>
            </a:stretch>
          </p:blipFill>
          <p:spPr bwMode="gray">
            <a:xfrm flipH="1">
              <a:off x="1948" y="1082"/>
              <a:ext cx="204" cy="202"/>
            </a:xfrm>
            <a:prstGeom prst="rect">
              <a:avLst/>
            </a:prstGeom>
            <a:noFill/>
            <a:ln w="9525">
              <a:noFill/>
              <a:miter lim="800000"/>
              <a:headEnd/>
              <a:tailEnd/>
            </a:ln>
          </p:spPr>
        </p:pic>
        <p:sp>
          <p:nvSpPr>
            <p:cNvPr id="15518" name="Oval 158"/>
            <p:cNvSpPr>
              <a:spLocks noChangeArrowheads="1"/>
            </p:cNvSpPr>
            <p:nvPr/>
          </p:nvSpPr>
          <p:spPr bwMode="gray">
            <a:xfrm flipH="1">
              <a:off x="1869" y="1078"/>
              <a:ext cx="282" cy="234"/>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任务</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5499" name="Group 159"/>
            <p:cNvGrpSpPr/>
            <p:nvPr/>
          </p:nvGrpSpPr>
          <p:grpSpPr bwMode="auto">
            <a:xfrm rot="1297425" flipV="1">
              <a:off x="1971" y="1258"/>
              <a:ext cx="151" cy="37"/>
              <a:chOff x="2532" y="1051"/>
              <a:chExt cx="893" cy="246"/>
            </a:xfrm>
          </p:grpSpPr>
          <p:grpSp>
            <p:nvGrpSpPr>
              <p:cNvPr id="15500" name="Group 160"/>
              <p:cNvGrpSpPr/>
              <p:nvPr/>
            </p:nvGrpSpPr>
            <p:grpSpPr bwMode="auto">
              <a:xfrm>
                <a:off x="2532" y="1051"/>
                <a:ext cx="743" cy="185"/>
                <a:chOff x="1565" y="2568"/>
                <a:chExt cx="1118" cy="279"/>
              </a:xfrm>
            </p:grpSpPr>
            <p:sp>
              <p:nvSpPr>
                <p:cNvPr id="14371" name="AutoShape 161"/>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72" name="AutoShape 162"/>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73" name="AutoShape 163"/>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74" name="AutoShape 164"/>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5501" name="Group 165"/>
              <p:cNvGrpSpPr/>
              <p:nvPr/>
            </p:nvGrpSpPr>
            <p:grpSpPr bwMode="auto">
              <a:xfrm rot="1353540">
                <a:off x="2682" y="1111"/>
                <a:ext cx="743" cy="186"/>
                <a:chOff x="1565" y="2568"/>
                <a:chExt cx="1118" cy="279"/>
              </a:xfrm>
            </p:grpSpPr>
            <p:sp>
              <p:nvSpPr>
                <p:cNvPr id="14367" name="AutoShape 166"/>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68" name="AutoShape 167"/>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69" name="AutoShape 168"/>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70" name="AutoShape 169"/>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14363" name="Arc 170"/>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tailEnd type="triangl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4364" name="Picture 171" descr="light_shadow1"/>
            <p:cNvPicPr>
              <a:picLocks noChangeAspect="1" noChangeArrowheads="1"/>
            </p:cNvPicPr>
            <p:nvPr/>
          </p:nvPicPr>
          <p:blipFill>
            <a:blip r:embed="rId5" cstate="print"/>
            <a:srcRect t="23740"/>
            <a:stretch>
              <a:fillRect/>
            </a:stretch>
          </p:blipFill>
          <p:spPr bwMode="gray">
            <a:xfrm rot="2569845" flipH="1">
              <a:off x="1918" y="1170"/>
              <a:ext cx="123" cy="84"/>
            </a:xfrm>
            <a:prstGeom prst="rect">
              <a:avLst/>
            </a:prstGeom>
            <a:noFill/>
            <a:ln w="9525">
              <a:noFill/>
              <a:miter lim="800000"/>
              <a:headEnd/>
              <a:tailEnd/>
            </a:ln>
          </p:spPr>
        </p:pic>
      </p:grpSp>
      <p:sp>
        <p:nvSpPr>
          <p:cNvPr id="9233" name="AutoShape 172"/>
          <p:cNvSpPr/>
          <p:nvPr/>
        </p:nvSpPr>
        <p:spPr>
          <a:xfrm>
            <a:off x="6858000" y="1600200"/>
            <a:ext cx="1905000" cy="366713"/>
          </a:xfrm>
          <a:prstGeom prst="accentCallout2">
            <a:avLst>
              <a:gd name="adj1" fmla="val 31167"/>
              <a:gd name="adj2" fmla="val -5046"/>
              <a:gd name="adj3" fmla="val 57542"/>
              <a:gd name="adj4" fmla="val -36579"/>
              <a:gd name="adj5" fmla="val 99565"/>
              <a:gd name="adj6" fmla="val -73185"/>
            </a:avLst>
          </a:prstGeom>
          <a:noFill/>
          <a:ln w="9525" cap="flat" cmpd="sng">
            <a:solidFill>
              <a:schemeClr val="folHlink"/>
            </a:solidFill>
            <a:prstDash val="solid"/>
            <a:miter/>
            <a:headEnd type="none" w="med" len="med"/>
            <a:tailEnd type="diamond" w="med" len="med"/>
          </a:ln>
        </p:spPr>
        <p:txBody>
          <a:bodyPr anchor="ctr"/>
          <a:lstStyle/>
          <a:p>
            <a:pPr lvl="0" eaLnBrk="0" hangingPunct="0"/>
            <a:r>
              <a:rPr lang="zh-CN" altLang="en-US" sz="2000" b="1" dirty="0">
                <a:latin typeface="Arial" panose="020B0604020202020204" pitchFamily="34" charset="0"/>
                <a:ea typeface="宋体" panose="02010600030101010101" pitchFamily="2" charset="-122"/>
              </a:rPr>
              <a:t>充分开发水力</a:t>
            </a:r>
            <a:endParaRPr lang="en-US" altLang="zh-CN" sz="2000" b="1" dirty="0">
              <a:solidFill>
                <a:srgbClr val="000000"/>
              </a:solidFill>
              <a:latin typeface="Arial" panose="020B0604020202020204" pitchFamily="34" charset="0"/>
              <a:ea typeface="宋体" panose="02010600030101010101" pitchFamily="2" charset="-122"/>
            </a:endParaRPr>
          </a:p>
        </p:txBody>
      </p:sp>
      <p:sp>
        <p:nvSpPr>
          <p:cNvPr id="9234" name="AutoShape 173"/>
          <p:cNvSpPr/>
          <p:nvPr/>
        </p:nvSpPr>
        <p:spPr>
          <a:xfrm>
            <a:off x="7086600" y="2743200"/>
            <a:ext cx="1828800" cy="392113"/>
          </a:xfrm>
          <a:prstGeom prst="accentCallout2">
            <a:avLst>
              <a:gd name="adj1" fmla="val 29148"/>
              <a:gd name="adj2" fmla="val -5046"/>
              <a:gd name="adj3" fmla="val 29148"/>
              <a:gd name="adj4" fmla="val -5046"/>
              <a:gd name="adj5" fmla="val 49769"/>
              <a:gd name="adj6" fmla="val -19648"/>
            </a:avLst>
          </a:prstGeom>
          <a:noFill/>
          <a:ln w="9525" cap="flat" cmpd="sng">
            <a:solidFill>
              <a:schemeClr val="bg2"/>
            </a:solidFill>
            <a:prstDash val="solid"/>
            <a:miter/>
            <a:headEnd type="none" w="med" len="med"/>
            <a:tailEnd type="diamond" w="med" len="med"/>
          </a:ln>
        </p:spPr>
        <p:txBody>
          <a:bodyPr anchor="ctr"/>
          <a:lstStyle/>
          <a:p>
            <a:pPr lvl="0" eaLnBrk="0" hangingPunct="0"/>
            <a:r>
              <a:rPr lang="zh-CN" altLang="en-US" sz="2000" b="1" dirty="0">
                <a:latin typeface="Arial" panose="020B0604020202020204" pitchFamily="34" charset="0"/>
                <a:ea typeface="宋体" panose="02010600030101010101" pitchFamily="2" charset="-122"/>
              </a:rPr>
              <a:t>改善水运条件</a:t>
            </a:r>
            <a:endParaRPr lang="en-US" altLang="zh-CN" sz="2000" b="1" dirty="0">
              <a:solidFill>
                <a:srgbClr val="000000"/>
              </a:solidFill>
              <a:latin typeface="Arial" panose="020B0604020202020204" pitchFamily="34" charset="0"/>
              <a:ea typeface="宋体" panose="02010600030101010101" pitchFamily="2" charset="-122"/>
            </a:endParaRPr>
          </a:p>
        </p:txBody>
      </p:sp>
      <p:sp>
        <p:nvSpPr>
          <p:cNvPr id="9235" name="AutoShape 174"/>
          <p:cNvSpPr/>
          <p:nvPr/>
        </p:nvSpPr>
        <p:spPr>
          <a:xfrm>
            <a:off x="533400" y="1597025"/>
            <a:ext cx="1828800" cy="434975"/>
          </a:xfrm>
          <a:prstGeom prst="accentCallout2">
            <a:avLst>
              <a:gd name="adj1" fmla="val 43796"/>
              <a:gd name="adj2" fmla="val 104782"/>
              <a:gd name="adj3" fmla="val 43796"/>
              <a:gd name="adj4" fmla="val 114843"/>
              <a:gd name="adj5" fmla="val 118250"/>
              <a:gd name="adj6" fmla="val 125000"/>
            </a:avLst>
          </a:prstGeom>
          <a:noFill/>
          <a:ln w="9525" cap="flat" cmpd="sng">
            <a:solidFill>
              <a:schemeClr val="tx2"/>
            </a:solidFill>
            <a:prstDash val="solid"/>
            <a:miter/>
            <a:headEnd type="none" w="med" len="med"/>
            <a:tailEnd type="diamond" w="med" len="med"/>
          </a:ln>
        </p:spPr>
        <p:txBody>
          <a:bodyPr anchor="ctr"/>
          <a:lstStyle/>
          <a:p>
            <a:pPr lvl="0" algn="r" eaLnBrk="0" hangingPunct="0"/>
            <a:r>
              <a:rPr lang="zh-CN" altLang="en-US" sz="2000" b="1" dirty="0">
                <a:latin typeface="Arial" panose="020B0604020202020204" pitchFamily="34" charset="0"/>
                <a:ea typeface="宋体" panose="02010600030101010101" pitchFamily="2" charset="-122"/>
              </a:rPr>
              <a:t>防治洪水灾害</a:t>
            </a:r>
            <a:endParaRPr lang="en-US" altLang="zh-CN" sz="2000" b="1" dirty="0">
              <a:solidFill>
                <a:srgbClr val="000000"/>
              </a:solidFill>
              <a:latin typeface="Arial" panose="020B0604020202020204" pitchFamily="34" charset="0"/>
              <a:ea typeface="宋体" panose="02010600030101010101" pitchFamily="2" charset="-122"/>
            </a:endParaRPr>
          </a:p>
        </p:txBody>
      </p:sp>
      <p:sp>
        <p:nvSpPr>
          <p:cNvPr id="9236" name="AutoShape 175"/>
          <p:cNvSpPr/>
          <p:nvPr/>
        </p:nvSpPr>
        <p:spPr>
          <a:xfrm>
            <a:off x="0" y="4103688"/>
            <a:ext cx="1752600" cy="434975"/>
          </a:xfrm>
          <a:prstGeom prst="accentCallout2">
            <a:avLst>
              <a:gd name="adj1" fmla="val 26278"/>
              <a:gd name="adj2" fmla="val 104782"/>
              <a:gd name="adj3" fmla="val 26278"/>
              <a:gd name="adj4" fmla="val 118926"/>
              <a:gd name="adj5" fmla="val -35769"/>
              <a:gd name="adj6" fmla="val 134463"/>
            </a:avLst>
          </a:prstGeom>
          <a:noFill/>
          <a:ln w="9525" cap="flat" cmpd="sng">
            <a:solidFill>
              <a:schemeClr val="accent2"/>
            </a:solidFill>
            <a:prstDash val="solid"/>
            <a:miter/>
            <a:headEnd type="none" w="med" len="med"/>
            <a:tailEnd type="diamond" w="med" len="med"/>
          </a:ln>
        </p:spPr>
        <p:txBody>
          <a:bodyPr anchor="ctr"/>
          <a:lstStyle/>
          <a:p>
            <a:pPr lvl="0" algn="r" eaLnBrk="0" hangingPunct="0"/>
            <a:r>
              <a:rPr lang="zh-CN" altLang="en-US" sz="2000" b="1" dirty="0">
                <a:latin typeface="Arial" panose="020B0604020202020204" pitchFamily="34" charset="0"/>
                <a:ea typeface="宋体" panose="02010600030101010101" pitchFamily="2" charset="-122"/>
              </a:rPr>
              <a:t>消除旱涝灾害</a:t>
            </a:r>
            <a:endParaRPr lang="en-US" altLang="zh-CN" sz="2000" b="1" dirty="0">
              <a:solidFill>
                <a:srgbClr val="000000"/>
              </a:solidFill>
              <a:latin typeface="Arial" panose="020B0604020202020204" pitchFamily="34" charset="0"/>
              <a:ea typeface="宋体" panose="02010600030101010101" pitchFamily="2" charset="-122"/>
            </a:endParaRPr>
          </a:p>
        </p:txBody>
      </p:sp>
      <p:sp>
        <p:nvSpPr>
          <p:cNvPr id="9237" name="AutoShape 176"/>
          <p:cNvSpPr/>
          <p:nvPr/>
        </p:nvSpPr>
        <p:spPr>
          <a:xfrm>
            <a:off x="152400" y="5410200"/>
            <a:ext cx="1828800" cy="392113"/>
          </a:xfrm>
          <a:prstGeom prst="accentCallout2">
            <a:avLst>
              <a:gd name="adj1" fmla="val 29148"/>
              <a:gd name="adj2" fmla="val 105046"/>
              <a:gd name="adj3" fmla="val 29148"/>
              <a:gd name="adj4" fmla="val 105046"/>
              <a:gd name="adj5" fmla="val 64191"/>
              <a:gd name="adj6" fmla="val 129204"/>
            </a:avLst>
          </a:prstGeom>
          <a:noFill/>
          <a:ln w="9525" cap="flat" cmpd="sng">
            <a:solidFill>
              <a:schemeClr val="accent1"/>
            </a:solidFill>
            <a:prstDash val="solid"/>
            <a:miter/>
            <a:headEnd type="none" w="med" len="med"/>
            <a:tailEnd type="diamond" w="med" len="med"/>
          </a:ln>
        </p:spPr>
        <p:txBody>
          <a:bodyPr anchor="ctr"/>
          <a:lstStyle/>
          <a:p>
            <a:pPr lvl="0" eaLnBrk="0" hangingPunct="0"/>
            <a:r>
              <a:rPr lang="zh-CN" altLang="en-US" sz="2000" b="1" dirty="0">
                <a:latin typeface="Arial" panose="020B0604020202020204" pitchFamily="34" charset="0"/>
                <a:ea typeface="宋体" panose="02010600030101010101" pitchFamily="2" charset="-122"/>
              </a:rPr>
              <a:t>防止水土流失</a:t>
            </a:r>
            <a:endParaRPr lang="en-US" altLang="zh-CN" sz="2000" b="1" dirty="0">
              <a:solidFill>
                <a:srgbClr val="000000"/>
              </a:solidFill>
              <a:latin typeface="Arial" panose="020B0604020202020204" pitchFamily="34" charset="0"/>
              <a:ea typeface="宋体" panose="02010600030101010101" pitchFamily="2" charset="-122"/>
            </a:endParaRPr>
          </a:p>
        </p:txBody>
      </p:sp>
      <p:sp>
        <p:nvSpPr>
          <p:cNvPr id="9238" name="Line 7"/>
          <p:cNvSpPr/>
          <p:nvPr/>
        </p:nvSpPr>
        <p:spPr>
          <a:xfrm>
            <a:off x="4800600" y="3886200"/>
            <a:ext cx="762000" cy="381000"/>
          </a:xfrm>
          <a:prstGeom prst="line">
            <a:avLst/>
          </a:prstGeom>
          <a:ln w="12700" cap="flat" cmpd="sng">
            <a:solidFill>
              <a:schemeClr val="tx1"/>
            </a:solidFill>
            <a:prstDash val="solid"/>
            <a:headEnd type="none" w="med" len="med"/>
            <a:tailEnd type="none" w="med" len="med"/>
          </a:ln>
        </p:spPr>
      </p:sp>
      <p:sp>
        <p:nvSpPr>
          <p:cNvPr id="9239" name="Line 7"/>
          <p:cNvSpPr/>
          <p:nvPr/>
        </p:nvSpPr>
        <p:spPr>
          <a:xfrm flipH="1">
            <a:off x="6477000" y="2971800"/>
            <a:ext cx="685800" cy="228600"/>
          </a:xfrm>
          <a:prstGeom prst="line">
            <a:avLst/>
          </a:prstGeom>
          <a:ln w="12700" cap="flat" cmpd="sng">
            <a:solidFill>
              <a:schemeClr val="tx1"/>
            </a:solidFill>
            <a:prstDash val="solid"/>
            <a:headEnd type="none" w="med" len="med"/>
            <a:tailEnd type="none" w="med" len="med"/>
          </a:ln>
        </p:spPr>
      </p:sp>
      <p:pic>
        <p:nvPicPr>
          <p:cNvPr id="182" name="Picture 72" descr="circuler_1"/>
          <p:cNvPicPr>
            <a:picLocks noChangeAspect="1" noChangeArrowheads="1"/>
          </p:cNvPicPr>
          <p:nvPr/>
        </p:nvPicPr>
        <p:blipFill>
          <a:blip r:embed="rId3" cstate="print"/>
          <a:srcRect/>
          <a:stretch>
            <a:fillRect/>
          </a:stretch>
        </p:blipFill>
        <p:spPr bwMode="gray">
          <a:xfrm>
            <a:off x="5638800" y="4038600"/>
            <a:ext cx="1073150" cy="1084263"/>
          </a:xfrm>
          <a:prstGeom prst="rect">
            <a:avLst/>
          </a:prstGeom>
          <a:solidFill>
            <a:schemeClr val="accent3"/>
          </a:solidFill>
          <a:ln w="9525">
            <a:noFill/>
            <a:miter lim="800000"/>
            <a:headEnd/>
            <a:tailEnd/>
          </a:ln>
          <a:effectLst/>
        </p:spPr>
      </p:pic>
      <p:sp>
        <p:nvSpPr>
          <p:cNvPr id="9241" name="Line 7"/>
          <p:cNvSpPr/>
          <p:nvPr/>
        </p:nvSpPr>
        <p:spPr>
          <a:xfrm flipV="1">
            <a:off x="6553200" y="4191000"/>
            <a:ext cx="457200" cy="228600"/>
          </a:xfrm>
          <a:prstGeom prst="line">
            <a:avLst/>
          </a:prstGeom>
          <a:ln w="12700" cap="flat" cmpd="sng">
            <a:solidFill>
              <a:schemeClr val="tx1"/>
            </a:solidFill>
            <a:prstDash val="solid"/>
            <a:headEnd type="none" w="med" len="med"/>
            <a:tailEnd type="none" w="med" len="med"/>
          </a:ln>
        </p:spPr>
      </p:sp>
      <p:sp>
        <p:nvSpPr>
          <p:cNvPr id="9242" name="AutoShape 173"/>
          <p:cNvSpPr/>
          <p:nvPr/>
        </p:nvSpPr>
        <p:spPr>
          <a:xfrm>
            <a:off x="6934200" y="3886200"/>
            <a:ext cx="2057400" cy="392113"/>
          </a:xfrm>
          <a:prstGeom prst="accentCallout2">
            <a:avLst>
              <a:gd name="adj1" fmla="val 29148"/>
              <a:gd name="adj2" fmla="val -5046"/>
              <a:gd name="adj3" fmla="val 29148"/>
              <a:gd name="adj4" fmla="val -5046"/>
              <a:gd name="adj5" fmla="val 49769"/>
              <a:gd name="adj6" fmla="val -19648"/>
            </a:avLst>
          </a:prstGeom>
          <a:noFill/>
          <a:ln w="9525" cap="flat" cmpd="sng">
            <a:solidFill>
              <a:schemeClr val="bg2"/>
            </a:solidFill>
            <a:prstDash val="solid"/>
            <a:miter/>
            <a:headEnd type="none" w="med" len="med"/>
            <a:tailEnd type="diamond" w="med" len="med"/>
          </a:ln>
        </p:spPr>
        <p:txBody>
          <a:bodyPr anchor="ctr"/>
          <a:lstStyle/>
          <a:p>
            <a:pPr lvl="0" eaLnBrk="0" hangingPunct="0"/>
            <a:r>
              <a:rPr lang="zh-CN" altLang="en-US" sz="2000" b="1" dirty="0">
                <a:latin typeface="Arial" panose="020B0604020202020204" pitchFamily="34" charset="0"/>
                <a:ea typeface="宋体" panose="02010600030101010101" pitchFamily="2" charset="-122"/>
              </a:rPr>
              <a:t>水产的发展和水利卫生的改善</a:t>
            </a:r>
            <a:endParaRPr lang="en-US" altLang="zh-CN" sz="2000" b="1" dirty="0">
              <a:solidFill>
                <a:srgbClr val="000000"/>
              </a:solidFill>
              <a:latin typeface="Arial" panose="020B0604020202020204" pitchFamily="34" charset="0"/>
              <a:ea typeface="宋体" panose="02010600030101010101" pitchFamily="2" charset="-122"/>
            </a:endParaRPr>
          </a:p>
        </p:txBody>
      </p:sp>
      <p:sp>
        <p:nvSpPr>
          <p:cNvPr id="9243" name="Rectangle 126"/>
          <p:cNvSpPr/>
          <p:nvPr/>
        </p:nvSpPr>
        <p:spPr>
          <a:xfrm>
            <a:off x="6019800" y="4419600"/>
            <a:ext cx="374650" cy="338138"/>
          </a:xfrm>
          <a:prstGeom prst="rect">
            <a:avLst/>
          </a:prstGeom>
          <a:noFill/>
          <a:ln w="9525" cap="flat" cmpd="sng">
            <a:solidFill>
              <a:srgbClr val="FFFF00"/>
            </a:solidFill>
            <a:prstDash val="solid"/>
            <a:miter/>
            <a:headEnd type="none" w="med" len="med"/>
            <a:tailEnd type="none" w="med" len="med"/>
          </a:ln>
        </p:spPr>
        <p:txBody>
          <a:bodyPr>
            <a:spAutoFit/>
          </a:bodyPr>
          <a:lstStyle/>
          <a:p>
            <a:pPr lvl="0" algn="ctr" eaLnBrk="1" hangingPunct="1"/>
            <a:r>
              <a:rPr lang="en-US" altLang="zh-CN" sz="1600" b="1" dirty="0">
                <a:latin typeface="Arial" panose="020B0604020202020204" pitchFamily="34" charset="0"/>
                <a:ea typeface="宋体" panose="02010600030101010101" pitchFamily="2" charset="-122"/>
              </a:rPr>
              <a:t>6</a:t>
            </a:r>
            <a:endParaRPr lang="en-US" altLang="zh-CN" sz="1600" b="1" dirty="0">
              <a:latin typeface="Arial" panose="020B0604020202020204" pitchFamily="34" charset="0"/>
              <a:ea typeface="宋体" panose="02010600030101010101" pitchFamily="2" charset="-122"/>
            </a:endParaRPr>
          </a:p>
        </p:txBody>
      </p:sp>
      <p:grpSp>
        <p:nvGrpSpPr>
          <p:cNvPr id="9244" name="Group 11"/>
          <p:cNvGrpSpPr/>
          <p:nvPr/>
        </p:nvGrpSpPr>
        <p:grpSpPr>
          <a:xfrm>
            <a:off x="4267200" y="4800600"/>
            <a:ext cx="1168400" cy="1374775"/>
            <a:chOff x="2064" y="1008"/>
            <a:chExt cx="736" cy="866"/>
          </a:xfrm>
        </p:grpSpPr>
        <p:sp>
          <p:nvSpPr>
            <p:cNvPr id="9248" name="Oval 12"/>
            <p:cNvSpPr/>
            <p:nvPr/>
          </p:nvSpPr>
          <p:spPr>
            <a:xfrm>
              <a:off x="2064" y="1008"/>
              <a:ext cx="722" cy="727"/>
            </a:xfrm>
            <a:prstGeom prst="ellipse">
              <a:avLst/>
            </a:prstGeom>
            <a:solidFill>
              <a:srgbClr val="EAEAEA">
                <a:alpha val="50195"/>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nvGrpSpPr>
            <p:cNvPr id="9249" name="Group 13"/>
            <p:cNvGrpSpPr/>
            <p:nvPr/>
          </p:nvGrpSpPr>
          <p:grpSpPr>
            <a:xfrm>
              <a:off x="2081" y="1030"/>
              <a:ext cx="719" cy="844"/>
              <a:chOff x="3975" y="1593"/>
              <a:chExt cx="986" cy="1157"/>
            </a:xfrm>
          </p:grpSpPr>
          <p:pic>
            <p:nvPicPr>
              <p:cNvPr id="9262" name="Picture 14" descr="circuler_1"/>
              <p:cNvPicPr>
                <a:picLocks noChangeAspect="1"/>
              </p:cNvPicPr>
              <p:nvPr/>
            </p:nvPicPr>
            <p:blipFill>
              <a:blip r:embed="rId1" cstate="print"/>
              <a:stretch>
                <a:fillRect/>
              </a:stretch>
            </p:blipFill>
            <p:spPr>
              <a:xfrm>
                <a:off x="3975" y="1593"/>
                <a:ext cx="925" cy="935"/>
              </a:xfrm>
              <a:prstGeom prst="rect">
                <a:avLst/>
              </a:prstGeom>
              <a:noFill/>
              <a:ln w="9525">
                <a:noFill/>
              </a:ln>
            </p:spPr>
          </p:pic>
          <p:sp>
            <p:nvSpPr>
              <p:cNvPr id="9263" name="Oval 15"/>
              <p:cNvSpPr/>
              <p:nvPr/>
            </p:nvSpPr>
            <p:spPr>
              <a:xfrm>
                <a:off x="3975" y="1593"/>
                <a:ext cx="931" cy="937"/>
              </a:xfrm>
              <a:prstGeom prst="ellipse">
                <a:avLst/>
              </a:prstGeom>
              <a:solidFill>
                <a:schemeClr val="tx2">
                  <a:alpha val="50195"/>
                </a:scheme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pic>
            <p:nvPicPr>
              <p:cNvPr id="9264" name="Picture 16" descr="light_shadow1"/>
              <p:cNvPicPr>
                <a:picLocks noChangeAspect="1"/>
              </p:cNvPicPr>
              <p:nvPr/>
            </p:nvPicPr>
            <p:blipFill>
              <a:blip r:embed="rId2" cstate="print"/>
              <a:srcRect t="14285"/>
              <a:stretch>
                <a:fillRect/>
              </a:stretch>
            </p:blipFill>
            <p:spPr>
              <a:xfrm>
                <a:off x="4279" y="1627"/>
                <a:ext cx="682" cy="585"/>
              </a:xfrm>
              <a:prstGeom prst="rect">
                <a:avLst/>
              </a:prstGeom>
              <a:noFill/>
              <a:ln w="9525">
                <a:noFill/>
              </a:ln>
            </p:spPr>
          </p:pic>
          <p:grpSp>
            <p:nvGrpSpPr>
              <p:cNvPr id="9265" name="Group 17"/>
              <p:cNvGrpSpPr/>
              <p:nvPr/>
            </p:nvGrpSpPr>
            <p:grpSpPr>
              <a:xfrm rot="-3733502" flipH="1" flipV="1">
                <a:off x="4250" y="2244"/>
                <a:ext cx="821" cy="191"/>
                <a:chOff x="2528" y="1060"/>
                <a:chExt cx="894" cy="236"/>
              </a:xfrm>
            </p:grpSpPr>
            <p:grpSp>
              <p:nvGrpSpPr>
                <p:cNvPr id="9266" name="Group 18"/>
                <p:cNvGrpSpPr/>
                <p:nvPr/>
              </p:nvGrpSpPr>
              <p:grpSpPr>
                <a:xfrm>
                  <a:off x="2528" y="1060"/>
                  <a:ext cx="742" cy="186"/>
                  <a:chOff x="1565" y="2568"/>
                  <a:chExt cx="1118" cy="279"/>
                </a:xfrm>
              </p:grpSpPr>
              <p:sp>
                <p:nvSpPr>
                  <p:cNvPr id="9272" name="AutoShape 19"/>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73" name="AutoShape 20"/>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74" name="AutoShape 21"/>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75" name="AutoShape 22"/>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9267" name="Group 23"/>
                <p:cNvGrpSpPr/>
                <p:nvPr/>
              </p:nvGrpSpPr>
              <p:grpSpPr>
                <a:xfrm rot="1353540">
                  <a:off x="2680" y="1110"/>
                  <a:ext cx="742" cy="186"/>
                  <a:chOff x="1565" y="2568"/>
                  <a:chExt cx="1118" cy="279"/>
                </a:xfrm>
              </p:grpSpPr>
              <p:sp>
                <p:nvSpPr>
                  <p:cNvPr id="9268" name="AutoShape 24"/>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69" name="AutoShape 25"/>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70" name="AutoShape 26"/>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71" name="AutoShape 27"/>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9250" name="Group 28"/>
            <p:cNvGrpSpPr/>
            <p:nvPr/>
          </p:nvGrpSpPr>
          <p:grpSpPr>
            <a:xfrm rot="-3733502" flipH="1" flipV="1">
              <a:off x="2362" y="1508"/>
              <a:ext cx="528" cy="122"/>
              <a:chOff x="2528" y="1060"/>
              <a:chExt cx="894" cy="236"/>
            </a:xfrm>
          </p:grpSpPr>
          <p:grpSp>
            <p:nvGrpSpPr>
              <p:cNvPr id="9252" name="Group 29"/>
              <p:cNvGrpSpPr/>
              <p:nvPr/>
            </p:nvGrpSpPr>
            <p:grpSpPr>
              <a:xfrm>
                <a:off x="2528" y="1060"/>
                <a:ext cx="742" cy="186"/>
                <a:chOff x="1565" y="2568"/>
                <a:chExt cx="1118" cy="279"/>
              </a:xfrm>
            </p:grpSpPr>
            <p:sp>
              <p:nvSpPr>
                <p:cNvPr id="9258" name="AutoShape 30"/>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59" name="AutoShape 31"/>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60" name="AutoShape 32"/>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61" name="AutoShape 33"/>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9253" name="Group 34"/>
              <p:cNvGrpSpPr/>
              <p:nvPr/>
            </p:nvGrpSpPr>
            <p:grpSpPr>
              <a:xfrm rot="1353540">
                <a:off x="2680" y="1110"/>
                <a:ext cx="742" cy="186"/>
                <a:chOff x="1565" y="2568"/>
                <a:chExt cx="1118" cy="279"/>
              </a:xfrm>
            </p:grpSpPr>
            <p:sp>
              <p:nvSpPr>
                <p:cNvPr id="9254" name="AutoShape 35"/>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55" name="AutoShape 36"/>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56" name="AutoShape 37"/>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9257" name="AutoShape 38"/>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sp>
          <p:nvSpPr>
            <p:cNvPr id="9251" name="Rectangle 39"/>
            <p:cNvSpPr/>
            <p:nvPr/>
          </p:nvSpPr>
          <p:spPr>
            <a:xfrm>
              <a:off x="2356" y="1296"/>
              <a:ext cx="188" cy="213"/>
            </a:xfrm>
            <a:prstGeom prst="rect">
              <a:avLst/>
            </a:prstGeom>
            <a:noFill/>
            <a:ln w="9525">
              <a:noFill/>
            </a:ln>
          </p:spPr>
          <p:txBody>
            <a:bodyPr wrap="none">
              <a:spAutoFit/>
            </a:bodyPr>
            <a:lstStyle/>
            <a:p>
              <a:pPr lvl="0" algn="ctr" eaLnBrk="1" hangingPunct="1"/>
              <a:r>
                <a:rPr lang="en-US" altLang="zh-CN" sz="1600" b="1" dirty="0">
                  <a:solidFill>
                    <a:srgbClr val="000000"/>
                  </a:solidFill>
                  <a:latin typeface="Arial" panose="020B0604020202020204" pitchFamily="34" charset="0"/>
                  <a:ea typeface="宋体" panose="02010600030101010101" pitchFamily="2" charset="-122"/>
                </a:rPr>
                <a:t>7</a:t>
              </a:r>
              <a:endParaRPr lang="en-US" altLang="zh-CN" sz="1600" b="1" dirty="0">
                <a:solidFill>
                  <a:srgbClr val="000000"/>
                </a:solidFill>
                <a:latin typeface="Arial" panose="020B0604020202020204" pitchFamily="34" charset="0"/>
                <a:ea typeface="宋体" panose="02010600030101010101" pitchFamily="2" charset="-122"/>
              </a:endParaRPr>
            </a:p>
          </p:txBody>
        </p:sp>
      </p:grpSp>
      <p:sp>
        <p:nvSpPr>
          <p:cNvPr id="9245" name="Line 6"/>
          <p:cNvSpPr/>
          <p:nvPr/>
        </p:nvSpPr>
        <p:spPr>
          <a:xfrm>
            <a:off x="4648200" y="3962400"/>
            <a:ext cx="152400" cy="914400"/>
          </a:xfrm>
          <a:prstGeom prst="line">
            <a:avLst/>
          </a:prstGeom>
          <a:ln w="12700" cap="flat" cmpd="sng">
            <a:solidFill>
              <a:schemeClr val="tx1"/>
            </a:solidFill>
            <a:prstDash val="solid"/>
            <a:headEnd type="none" w="med" len="med"/>
            <a:tailEnd type="none" w="med" len="med"/>
          </a:ln>
        </p:spPr>
      </p:sp>
      <p:sp>
        <p:nvSpPr>
          <p:cNvPr id="9246" name="Line 7"/>
          <p:cNvSpPr/>
          <p:nvPr/>
        </p:nvSpPr>
        <p:spPr>
          <a:xfrm flipV="1">
            <a:off x="5334000" y="5516563"/>
            <a:ext cx="609600" cy="46037"/>
          </a:xfrm>
          <a:prstGeom prst="line">
            <a:avLst/>
          </a:prstGeom>
          <a:ln w="12700" cap="flat" cmpd="sng">
            <a:solidFill>
              <a:schemeClr val="tx1"/>
            </a:solidFill>
            <a:prstDash val="solid"/>
            <a:headEnd type="none" w="med" len="med"/>
            <a:tailEnd type="none" w="med" len="med"/>
          </a:ln>
        </p:spPr>
      </p:sp>
      <p:sp>
        <p:nvSpPr>
          <p:cNvPr id="9247" name="AutoShape 173"/>
          <p:cNvSpPr/>
          <p:nvPr/>
        </p:nvSpPr>
        <p:spPr>
          <a:xfrm>
            <a:off x="5943600" y="5334000"/>
            <a:ext cx="2590800" cy="392113"/>
          </a:xfrm>
          <a:prstGeom prst="accentCallout2">
            <a:avLst>
              <a:gd name="adj1" fmla="val 29148"/>
              <a:gd name="adj2" fmla="val -5046"/>
              <a:gd name="adj3" fmla="val 29148"/>
              <a:gd name="adj4" fmla="val -5046"/>
              <a:gd name="adj5" fmla="val 49769"/>
              <a:gd name="adj6" fmla="val -19648"/>
            </a:avLst>
          </a:prstGeom>
          <a:noFill/>
          <a:ln w="9525" cap="flat" cmpd="sng">
            <a:solidFill>
              <a:schemeClr val="bg2"/>
            </a:solidFill>
            <a:prstDash val="solid"/>
            <a:miter/>
            <a:headEnd type="none" w="med" len="med"/>
            <a:tailEnd type="diamond" w="med" len="med"/>
          </a:ln>
        </p:spPr>
        <p:txBody>
          <a:bodyPr anchor="ctr"/>
          <a:lstStyle/>
          <a:p>
            <a:pPr lvl="0" eaLnBrk="0" hangingPunct="0"/>
            <a:r>
              <a:rPr lang="zh-CN" altLang="en-US" sz="2000" b="1" dirty="0">
                <a:solidFill>
                  <a:srgbClr val="000000"/>
                </a:solidFill>
                <a:latin typeface="Arial" panose="020B0604020202020204" pitchFamily="34" charset="0"/>
                <a:ea typeface="宋体" panose="02010600030101010101" pitchFamily="2" charset="-122"/>
              </a:rPr>
              <a:t>南水北调与沟通运河</a:t>
            </a:r>
            <a:endParaRPr lang="en-US" altLang="zh-CN" sz="2000" b="1" dirty="0">
              <a:solidFill>
                <a:srgbClr val="00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w="9525">
          <a:noFill/>
        </a:ln>
      </a:spPr>
      <a:bodyPr wrap="none" anchor="ctr"/>
      <a:lstStyle>
        <a:defPPr lvl="0" eaLnBrk="1" hangingPunct="1">
          <a:defRPr lang="zh-CN" altLang="en-US" dirty="0">
            <a:latin typeface="Arial" panose="020B0604020202020204" pitchFamily="34" charset="0"/>
            <a:ea typeface="宋体" panose="02010600030101010101" pitchFamily="2" charset="-122"/>
          </a:defRPr>
        </a:defPPr>
      </a:lstStyle>
    </a:spDef>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4731</Words>
  <Application>WPS 演示</Application>
  <PresentationFormat>全屏显示(4:3)</PresentationFormat>
  <Paragraphs>399</Paragraphs>
  <Slides>28</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Arial</vt:lpstr>
      <vt:lpstr>宋体</vt:lpstr>
      <vt:lpstr>Wingdings</vt:lpstr>
      <vt:lpstr>Verdana</vt:lpstr>
      <vt:lpstr>黑体</vt:lpstr>
      <vt:lpstr>Times New Roman</vt:lpstr>
      <vt:lpstr>华文中宋</vt:lpstr>
      <vt:lpstr>华文新魏</vt:lpstr>
      <vt:lpstr>微软雅黑</vt:lpstr>
      <vt:lpstr>Calibri</vt:lpstr>
      <vt:lpstr>Default Design</vt:lpstr>
      <vt:lpstr>规划与思考</vt:lpstr>
      <vt:lpstr>提要</vt:lpstr>
      <vt:lpstr>流域综合规划</vt:lpstr>
      <vt:lpstr>涉水规划</vt:lpstr>
      <vt:lpstr>规划编制</vt:lpstr>
      <vt:lpstr>规划历程与特点</vt:lpstr>
      <vt:lpstr>1959年规划</vt:lpstr>
      <vt:lpstr>PowerPoint 演示文稿</vt:lpstr>
      <vt:lpstr>PowerPoint 演示文稿</vt:lpstr>
      <vt:lpstr>PowerPoint 演示文稿</vt:lpstr>
      <vt:lpstr>PowerPoint 演示文稿</vt:lpstr>
      <vt:lpstr>1990年规划</vt:lpstr>
      <vt:lpstr>PowerPoint 演示文稿</vt:lpstr>
      <vt:lpstr>PowerPoint 演示文稿</vt:lpstr>
      <vt:lpstr>PowerPoint 演示文稿</vt:lpstr>
      <vt:lpstr>PowerPoint 演示文稿</vt:lpstr>
      <vt:lpstr>2012年规划</vt:lpstr>
      <vt:lpstr>PowerPoint 演示文稿</vt:lpstr>
      <vt:lpstr>PowerPoint 演示文稿</vt:lpstr>
      <vt:lpstr>PowerPoint 演示文稿</vt:lpstr>
      <vt:lpstr>PowerPoint 演示文稿</vt:lpstr>
      <vt:lpstr>思考：新时代水利工作</vt:lpstr>
      <vt:lpstr>新时代水利工作</vt:lpstr>
      <vt:lpstr>在新起点上做好水利工作，必须以习近平新时代中国特色社会主义思想为根本遵循，贯彻水资源水生态水环境水灾害统筹治理的治水新思路，找准主攻方向，统筹谋划今后一个时期水利改革发展。</vt:lpstr>
      <vt:lpstr>必须坚持科学规划、统筹安排、强化质量、有序建设，进一步完善大中小微并举的现代水利基础设施网络。</vt:lpstr>
      <vt:lpstr>水是生态环境的控制性要素，人水和谐共生是人与自然和谐共生的重要标志。必须严守水资源水环境水生态红线，全面加强水资源节约、水环境保护和水生态修复，打造水清岸绿、河畅湖美的美丽家园。</vt:lpstr>
      <vt:lpstr>实现水治理体系和治理能力现代化，关键是要全面深化改革创新，激发水利发展动力活力。</vt:lpstr>
      <vt:lpstr>PowerPoint 演示文稿</vt:lpstr>
    </vt:vector>
  </TitlesOfParts>
  <Company>Guild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www.themegallery.com</dc:creator>
  <cp:lastModifiedBy>XXZX</cp:lastModifiedBy>
  <cp:revision>157</cp:revision>
  <dcterms:created xsi:type="dcterms:W3CDTF">2007-02-20T07:59:00Z</dcterms:created>
  <dcterms:modified xsi:type="dcterms:W3CDTF">2018-05-02T07:13:16Z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2052-10.8.0.5715</vt:lpwstr>
  </property>
</Properties>
</file>