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tags/tag3.xml" ContentType="application/vnd.openxmlformats-officedocument.presentationml.tags+xml"/>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4"/>
  </p:notesMasterIdLst>
  <p:handoutMasterIdLst>
    <p:handoutMasterId r:id="rId35"/>
  </p:handoutMasterIdLst>
  <p:sldIdLst>
    <p:sldId id="256" r:id="rId2"/>
    <p:sldId id="393" r:id="rId3"/>
    <p:sldId id="377" r:id="rId4"/>
    <p:sldId id="462" r:id="rId5"/>
    <p:sldId id="454" r:id="rId6"/>
    <p:sldId id="458" r:id="rId7"/>
    <p:sldId id="457" r:id="rId8"/>
    <p:sldId id="459" r:id="rId9"/>
    <p:sldId id="460" r:id="rId10"/>
    <p:sldId id="455" r:id="rId11"/>
    <p:sldId id="461" r:id="rId12"/>
    <p:sldId id="456" r:id="rId13"/>
    <p:sldId id="465" r:id="rId14"/>
    <p:sldId id="464" r:id="rId15"/>
    <p:sldId id="467" r:id="rId16"/>
    <p:sldId id="466" r:id="rId17"/>
    <p:sldId id="474" r:id="rId18"/>
    <p:sldId id="422" r:id="rId19"/>
    <p:sldId id="423" r:id="rId20"/>
    <p:sldId id="320" r:id="rId21"/>
    <p:sldId id="329" r:id="rId22"/>
    <p:sldId id="414" r:id="rId23"/>
    <p:sldId id="416" r:id="rId24"/>
    <p:sldId id="492" r:id="rId25"/>
    <p:sldId id="327" r:id="rId26"/>
    <p:sldId id="493" r:id="rId27"/>
    <p:sldId id="426" r:id="rId28"/>
    <p:sldId id="425" r:id="rId29"/>
    <p:sldId id="420" r:id="rId30"/>
    <p:sldId id="418" r:id="rId31"/>
    <p:sldId id="490" r:id="rId32"/>
    <p:sldId id="491" r:id="rId33"/>
  </p:sldIdLst>
  <p:sldSz cx="9144000" cy="5143500" type="screen16x9"/>
  <p:notesSz cx="6797675" cy="992663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472C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98"/>
    <p:restoredTop sz="90881" autoAdjust="0"/>
  </p:normalViewPr>
  <p:slideViewPr>
    <p:cSldViewPr snapToGrid="0" snapToObjects="1">
      <p:cViewPr varScale="1">
        <p:scale>
          <a:sx n="81" d="100"/>
          <a:sy n="81" d="100"/>
        </p:scale>
        <p:origin x="-1027" y="-77"/>
      </p:cViewPr>
      <p:guideLst>
        <p:guide orient="horz" pos="1584"/>
        <p:guide pos="2814"/>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Wind\Wind.NET.Client\WindNET\users\W8324077\export\&#22266;&#23450;&#36164;&#20135;&#25237;&#36164;&#23436;&#25104;&#39069;(&#26376;).xls"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___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___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title>
      <c:tx>
        <c:rich>
          <a:bodyPr rot="0" spcFirstLastPara="0" vertOverflow="ellipsis" vert="horz" wrap="square" anchor="ctr" anchorCtr="1"/>
          <a:lstStyle/>
          <a:p>
            <a:pPr>
              <a:defRPr lang="zh-CN" sz="1800" b="1" i="0" u="none" strike="noStrike" kern="1200" baseline="0">
                <a:solidFill>
                  <a:schemeClr val="accent1">
                    <a:lumMod val="50000"/>
                  </a:schemeClr>
                </a:solidFill>
                <a:latin typeface="微软雅黑" panose="020B0503020204020204" pitchFamily="34" charset="-122"/>
                <a:ea typeface="微软雅黑" panose="020B0503020204020204" pitchFamily="34" charset="-122"/>
                <a:cs typeface="+mn-cs"/>
              </a:defRPr>
            </a:pPr>
            <a:r>
              <a:rPr lang="zh-CN" dirty="0"/>
              <a:t>基础设施建设投</a:t>
            </a:r>
            <a:r>
              <a:rPr lang="zh-CN" dirty="0" smtClean="0"/>
              <a:t>资</a:t>
            </a:r>
            <a:r>
              <a:rPr lang="zh-CN" altLang="en-US" dirty="0" smtClean="0"/>
              <a:t>每年</a:t>
            </a:r>
            <a:r>
              <a:rPr lang="zh-CN" dirty="0" smtClean="0"/>
              <a:t>完</a:t>
            </a:r>
            <a:r>
              <a:rPr lang="zh-CN" dirty="0"/>
              <a:t>成额</a:t>
            </a:r>
          </a:p>
        </c:rich>
      </c:tx>
      <c:layout/>
    </c:title>
    <c:plotArea>
      <c:layout/>
      <c:barChart>
        <c:barDir val="col"/>
        <c:grouping val="clustered"/>
        <c:ser>
          <c:idx val="0"/>
          <c:order val="0"/>
          <c:tx>
            <c:strRef>
              <c:f>Sheet1!$E$240</c:f>
              <c:strCache>
                <c:ptCount val="1"/>
                <c:pt idx="0">
                  <c:v>累计完成额</c:v>
                </c:pt>
              </c:strCache>
            </c:strRef>
          </c:tx>
          <c:cat>
            <c:strRef>
              <c:f>Sheet1!$D$241:$D$255</c:f>
              <c:strCache>
                <c:ptCount val="15"/>
                <c:pt idx="0">
                  <c:v>2003年</c:v>
                </c:pt>
                <c:pt idx="1">
                  <c:v>2004年</c:v>
                </c:pt>
                <c:pt idx="2">
                  <c:v>2005年</c:v>
                </c:pt>
                <c:pt idx="3">
                  <c:v>2006年</c:v>
                </c:pt>
                <c:pt idx="4">
                  <c:v>2007年</c:v>
                </c:pt>
                <c:pt idx="5">
                  <c:v>2008年</c:v>
                </c:pt>
                <c:pt idx="6">
                  <c:v>2009年</c:v>
                </c:pt>
                <c:pt idx="7">
                  <c:v>2010年</c:v>
                </c:pt>
                <c:pt idx="8">
                  <c:v>2011年</c:v>
                </c:pt>
                <c:pt idx="9">
                  <c:v>2012年</c:v>
                </c:pt>
                <c:pt idx="10">
                  <c:v>2013年</c:v>
                </c:pt>
                <c:pt idx="11">
                  <c:v>2014年</c:v>
                </c:pt>
                <c:pt idx="12">
                  <c:v>2015年</c:v>
                </c:pt>
                <c:pt idx="13">
                  <c:v>2016年</c:v>
                </c:pt>
                <c:pt idx="14">
                  <c:v>2017年</c:v>
                </c:pt>
              </c:strCache>
            </c:strRef>
          </c:cat>
          <c:val>
            <c:numRef>
              <c:f>Sheet1!$E$241:$E$255</c:f>
              <c:numCache>
                <c:formatCode>###,###,###,###,##0_ </c:formatCode>
                <c:ptCount val="15"/>
                <c:pt idx="0">
                  <c:v>13694.3</c:v>
                </c:pt>
                <c:pt idx="1">
                  <c:v>17507.46000000001</c:v>
                </c:pt>
                <c:pt idx="2">
                  <c:v>22244.86</c:v>
                </c:pt>
                <c:pt idx="3">
                  <c:v>26991.80999999999</c:v>
                </c:pt>
                <c:pt idx="4">
                  <c:v>31362</c:v>
                </c:pt>
                <c:pt idx="5">
                  <c:v>38468.71</c:v>
                </c:pt>
                <c:pt idx="6">
                  <c:v>54695.67</c:v>
                </c:pt>
                <c:pt idx="7">
                  <c:v>64808.03</c:v>
                </c:pt>
                <c:pt idx="8">
                  <c:v>66945.865400000024</c:v>
                </c:pt>
                <c:pt idx="9">
                  <c:v>77171.699700000026</c:v>
                </c:pt>
                <c:pt idx="10">
                  <c:v>93621.018199999991</c:v>
                </c:pt>
                <c:pt idx="11">
                  <c:v>112174.4834</c:v>
                </c:pt>
                <c:pt idx="12">
                  <c:v>131265.36780000001</c:v>
                </c:pt>
                <c:pt idx="13">
                  <c:v>152011.68469999993</c:v>
                </c:pt>
                <c:pt idx="14">
                  <c:v>173085.26</c:v>
                </c:pt>
              </c:numCache>
            </c:numRef>
          </c:val>
        </c:ser>
        <c:axId val="156391296"/>
        <c:axId val="156392832"/>
      </c:barChart>
      <c:lineChart>
        <c:grouping val="standard"/>
        <c:ser>
          <c:idx val="1"/>
          <c:order val="1"/>
          <c:tx>
            <c:strRef>
              <c:f>Sheet1!$F$240</c:f>
              <c:strCache>
                <c:ptCount val="1"/>
                <c:pt idx="0">
                  <c:v>增长率</c:v>
                </c:pt>
              </c:strCache>
            </c:strRef>
          </c:tx>
          <c:cat>
            <c:strRef>
              <c:f>Sheet1!$D$241:$D$255</c:f>
              <c:strCache>
                <c:ptCount val="15"/>
                <c:pt idx="0">
                  <c:v>2003年</c:v>
                </c:pt>
                <c:pt idx="1">
                  <c:v>2004年</c:v>
                </c:pt>
                <c:pt idx="2">
                  <c:v>2005年</c:v>
                </c:pt>
                <c:pt idx="3">
                  <c:v>2006年</c:v>
                </c:pt>
                <c:pt idx="4">
                  <c:v>2007年</c:v>
                </c:pt>
                <c:pt idx="5">
                  <c:v>2008年</c:v>
                </c:pt>
                <c:pt idx="6">
                  <c:v>2009年</c:v>
                </c:pt>
                <c:pt idx="7">
                  <c:v>2010年</c:v>
                </c:pt>
                <c:pt idx="8">
                  <c:v>2011年</c:v>
                </c:pt>
                <c:pt idx="9">
                  <c:v>2012年</c:v>
                </c:pt>
                <c:pt idx="10">
                  <c:v>2013年</c:v>
                </c:pt>
                <c:pt idx="11">
                  <c:v>2014年</c:v>
                </c:pt>
                <c:pt idx="12">
                  <c:v>2015年</c:v>
                </c:pt>
                <c:pt idx="13">
                  <c:v>2016年</c:v>
                </c:pt>
                <c:pt idx="14">
                  <c:v>2017年</c:v>
                </c:pt>
              </c:strCache>
            </c:strRef>
          </c:cat>
          <c:val>
            <c:numRef>
              <c:f>Sheet1!$F$241:$F$255</c:f>
              <c:numCache>
                <c:formatCode>0.0%</c:formatCode>
                <c:ptCount val="15"/>
                <c:pt idx="1">
                  <c:v>0.27844869763332208</c:v>
                </c:pt>
                <c:pt idx="2">
                  <c:v>0.27059322140390385</c:v>
                </c:pt>
                <c:pt idx="3">
                  <c:v>0.21339536414254809</c:v>
                </c:pt>
                <c:pt idx="4">
                  <c:v>0.16190800098252009</c:v>
                </c:pt>
                <c:pt idx="5">
                  <c:v>0.22660257636630293</c:v>
                </c:pt>
                <c:pt idx="6">
                  <c:v>0.4218223070126344</c:v>
                </c:pt>
                <c:pt idx="7">
                  <c:v>0.18488410508546713</c:v>
                </c:pt>
                <c:pt idx="8">
                  <c:v>3.298719927144831E-2</c:v>
                </c:pt>
                <c:pt idx="9">
                  <c:v>0.15274780957570516</c:v>
                </c:pt>
                <c:pt idx="10">
                  <c:v>0.21315221206667301</c:v>
                </c:pt>
                <c:pt idx="11">
                  <c:v>0.19817628088988201</c:v>
                </c:pt>
                <c:pt idx="12">
                  <c:v>0.17018918938921601</c:v>
                </c:pt>
                <c:pt idx="13">
                  <c:v>0.15804867077818804</c:v>
                </c:pt>
                <c:pt idx="14">
                  <c:v>0.13863128575668004</c:v>
                </c:pt>
              </c:numCache>
            </c:numRef>
          </c:val>
        </c:ser>
        <c:marker val="1"/>
        <c:axId val="156394624"/>
        <c:axId val="156396160"/>
      </c:lineChart>
      <c:catAx>
        <c:axId val="156391296"/>
        <c:scaling>
          <c:orientation val="minMax"/>
        </c:scaling>
        <c:axPos val="b"/>
        <c:numFmt formatCode="yyyy\-mm;@" sourceLinked="1"/>
        <c:tickLblPos val="nextTo"/>
        <c:txPr>
          <a:bodyPr rot="-60000000" spcFirstLastPara="0" vertOverflow="ellipsis" vert="horz" wrap="square" anchor="ctr" anchorCtr="1"/>
          <a:lstStyle/>
          <a:p>
            <a:pPr>
              <a:defRPr lang="zh-CN" sz="1000" b="0" i="0" u="none" strike="noStrike" kern="1200" baseline="0">
                <a:solidFill>
                  <a:schemeClr val="accent1">
                    <a:lumMod val="50000"/>
                  </a:schemeClr>
                </a:solidFill>
                <a:latin typeface="微软雅黑" panose="020B0503020204020204" pitchFamily="34" charset="-122"/>
                <a:ea typeface="微软雅黑" panose="020B0503020204020204" pitchFamily="34" charset="-122"/>
                <a:cs typeface="+mn-cs"/>
              </a:defRPr>
            </a:pPr>
            <a:endParaRPr lang="zh-CN"/>
          </a:p>
        </c:txPr>
        <c:crossAx val="156392832"/>
        <c:crosses val="autoZero"/>
        <c:auto val="1"/>
        <c:lblAlgn val="ctr"/>
        <c:lblOffset val="100"/>
      </c:catAx>
      <c:valAx>
        <c:axId val="156392832"/>
        <c:scaling>
          <c:orientation val="minMax"/>
        </c:scaling>
        <c:axPos val="l"/>
        <c:majorGridlines/>
        <c:numFmt formatCode="###,###,###,###,##0_ " sourceLinked="1"/>
        <c:tickLblPos val="nextTo"/>
        <c:txPr>
          <a:bodyPr rot="-60000000" spcFirstLastPara="0" vertOverflow="ellipsis" vert="horz" wrap="square" anchor="ctr" anchorCtr="1"/>
          <a:lstStyle/>
          <a:p>
            <a:pPr>
              <a:defRPr lang="zh-CN" sz="1000" b="0" i="0" u="none" strike="noStrike" kern="1200" baseline="0">
                <a:solidFill>
                  <a:schemeClr val="accent1">
                    <a:lumMod val="50000"/>
                  </a:schemeClr>
                </a:solidFill>
                <a:latin typeface="微软雅黑" panose="020B0503020204020204" pitchFamily="34" charset="-122"/>
                <a:ea typeface="微软雅黑" panose="020B0503020204020204" pitchFamily="34" charset="-122"/>
                <a:cs typeface="+mn-cs"/>
              </a:defRPr>
            </a:pPr>
            <a:endParaRPr lang="zh-CN"/>
          </a:p>
        </c:txPr>
        <c:crossAx val="156391296"/>
        <c:crosses val="autoZero"/>
        <c:crossBetween val="between"/>
      </c:valAx>
      <c:catAx>
        <c:axId val="156394624"/>
        <c:scaling>
          <c:orientation val="minMax"/>
        </c:scaling>
        <c:delete val="1"/>
        <c:axPos val="b"/>
        <c:numFmt formatCode="yyyy\-mm;@" sourceLinked="1"/>
        <c:tickLblPos val="none"/>
        <c:crossAx val="156396160"/>
        <c:crosses val="autoZero"/>
        <c:auto val="1"/>
        <c:lblAlgn val="ctr"/>
        <c:lblOffset val="100"/>
      </c:catAx>
      <c:valAx>
        <c:axId val="156396160"/>
        <c:scaling>
          <c:orientation val="minMax"/>
        </c:scaling>
        <c:axPos val="r"/>
        <c:numFmt formatCode="General" sourceLinked="1"/>
        <c:tickLblPos val="nextTo"/>
        <c:txPr>
          <a:bodyPr rot="-60000000" spcFirstLastPara="0" vertOverflow="ellipsis" vert="horz" wrap="square" anchor="ctr" anchorCtr="1"/>
          <a:lstStyle/>
          <a:p>
            <a:pPr>
              <a:defRPr lang="zh-CN" sz="1000" b="0" i="0" u="none" strike="noStrike" kern="1200" baseline="0">
                <a:solidFill>
                  <a:schemeClr val="accent1">
                    <a:lumMod val="50000"/>
                  </a:schemeClr>
                </a:solidFill>
                <a:latin typeface="微软雅黑" panose="020B0503020204020204" pitchFamily="34" charset="-122"/>
                <a:ea typeface="微软雅黑" panose="020B0503020204020204" pitchFamily="34" charset="-122"/>
                <a:cs typeface="+mn-cs"/>
              </a:defRPr>
            </a:pPr>
            <a:endParaRPr lang="zh-CN"/>
          </a:p>
        </c:txPr>
        <c:crossAx val="156394624"/>
        <c:crosses val="max"/>
        <c:crossBetween val="between"/>
      </c:valAx>
    </c:plotArea>
    <c:legend>
      <c:legendPos val="b"/>
      <c:layout/>
      <c:txPr>
        <a:bodyPr rot="0" spcFirstLastPara="0" vertOverflow="ellipsis" vert="horz" wrap="square" anchor="ctr" anchorCtr="1"/>
        <a:lstStyle/>
        <a:p>
          <a:pPr>
            <a:defRPr lang="zh-CN" sz="1000" b="0" i="0" u="none" strike="noStrike" kern="1200" baseline="0">
              <a:solidFill>
                <a:schemeClr val="accent1">
                  <a:lumMod val="50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chart>
  <c:txPr>
    <a:bodyPr/>
    <a:lstStyle/>
    <a:p>
      <a:pPr>
        <a:defRPr lang="zh-CN">
          <a:solidFill>
            <a:schemeClr val="accent1">
              <a:lumMod val="50000"/>
            </a:schemeClr>
          </a:solidFill>
          <a:latin typeface="微软雅黑" panose="020B0503020204020204" pitchFamily="34" charset="-122"/>
          <a:ea typeface="微软雅黑" panose="020B0503020204020204" pitchFamily="34" charset="-122"/>
        </a:defRPr>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58947492549545E-2"/>
          <c:y val="0.18634477086835513"/>
          <c:w val="0.79770223982024857"/>
          <c:h val="0.67812583577455698"/>
        </c:manualLayout>
      </c:layout>
      <c:barChart>
        <c:barDir val="col"/>
        <c:grouping val="stacked"/>
        <c:ser>
          <c:idx val="0"/>
          <c:order val="0"/>
          <c:tx>
            <c:strRef>
              <c:f>Sheet1!$B$1</c:f>
              <c:strCache>
                <c:ptCount val="1"/>
                <c:pt idx="0">
                  <c:v>公募规模</c:v>
                </c:pt>
              </c:strCache>
            </c:strRef>
          </c:tx>
          <c:spPr>
            <a:solidFill>
              <a:srgbClr val="005DA2"/>
            </a:solidFill>
          </c:spPr>
          <c:cat>
            <c:numRef>
              <c:f>Sheet1!$A$2:$A$7</c:f>
              <c:numCache>
                <c:formatCode>General</c:formatCode>
                <c:ptCount val="6"/>
                <c:pt idx="0">
                  <c:v>2005</c:v>
                </c:pt>
                <c:pt idx="1">
                  <c:v>2015</c:v>
                </c:pt>
                <c:pt idx="2">
                  <c:v>2016</c:v>
                </c:pt>
                <c:pt idx="3">
                  <c:v>2017</c:v>
                </c:pt>
                <c:pt idx="4">
                  <c:v>2018</c:v>
                </c:pt>
                <c:pt idx="5">
                  <c:v>2019</c:v>
                </c:pt>
              </c:numCache>
            </c:numRef>
          </c:cat>
          <c:val>
            <c:numRef>
              <c:f>Sheet1!$B$2:$B$7</c:f>
              <c:numCache>
                <c:formatCode>General</c:formatCode>
                <c:ptCount val="6"/>
                <c:pt idx="0">
                  <c:v>0</c:v>
                </c:pt>
                <c:pt idx="1">
                  <c:v>3147</c:v>
                </c:pt>
                <c:pt idx="2">
                  <c:v>3771</c:v>
                </c:pt>
                <c:pt idx="3">
                  <c:v>4880</c:v>
                </c:pt>
                <c:pt idx="4">
                  <c:v>6331</c:v>
                </c:pt>
                <c:pt idx="5">
                  <c:v>5295</c:v>
                </c:pt>
              </c:numCache>
            </c:numRef>
          </c:val>
        </c:ser>
        <c:ser>
          <c:idx val="1"/>
          <c:order val="1"/>
          <c:tx>
            <c:strRef>
              <c:f>Sheet1!$C$1</c:f>
              <c:strCache>
                <c:ptCount val="1"/>
                <c:pt idx="0">
                  <c:v>专户规模</c:v>
                </c:pt>
              </c:strCache>
            </c:strRef>
          </c:tx>
          <c:spPr>
            <a:solidFill>
              <a:srgbClr val="71DAFF"/>
            </a:solidFill>
          </c:spPr>
          <c:cat>
            <c:numRef>
              <c:f>Sheet1!$A$2:$A$7</c:f>
              <c:numCache>
                <c:formatCode>General</c:formatCode>
                <c:ptCount val="6"/>
                <c:pt idx="0">
                  <c:v>2005</c:v>
                </c:pt>
                <c:pt idx="1">
                  <c:v>2015</c:v>
                </c:pt>
                <c:pt idx="2">
                  <c:v>2016</c:v>
                </c:pt>
                <c:pt idx="3">
                  <c:v>2017</c:v>
                </c:pt>
                <c:pt idx="4">
                  <c:v>2018</c:v>
                </c:pt>
                <c:pt idx="5">
                  <c:v>2019</c:v>
                </c:pt>
              </c:numCache>
            </c:numRef>
          </c:cat>
          <c:val>
            <c:numRef>
              <c:f>Sheet1!$C$2:$C$7</c:f>
              <c:numCache>
                <c:formatCode>General</c:formatCode>
                <c:ptCount val="6"/>
                <c:pt idx="0">
                  <c:v>0</c:v>
                </c:pt>
                <c:pt idx="1">
                  <c:v>1617</c:v>
                </c:pt>
                <c:pt idx="2">
                  <c:v>4177</c:v>
                </c:pt>
                <c:pt idx="3">
                  <c:v>3609</c:v>
                </c:pt>
                <c:pt idx="4">
                  <c:v>4152</c:v>
                </c:pt>
                <c:pt idx="5">
                  <c:v>5345</c:v>
                </c:pt>
              </c:numCache>
            </c:numRef>
          </c:val>
        </c:ser>
        <c:ser>
          <c:idx val="2"/>
          <c:order val="2"/>
          <c:tx>
            <c:strRef>
              <c:f>Sheet1!$D$1</c:f>
              <c:strCache>
                <c:ptCount val="1"/>
                <c:pt idx="0">
                  <c:v>子公司规模</c:v>
                </c:pt>
              </c:strCache>
            </c:strRef>
          </c:tx>
          <c:spPr>
            <a:solidFill>
              <a:srgbClr val="CCCCCC"/>
            </a:solidFill>
          </c:spPr>
          <c:cat>
            <c:numRef>
              <c:f>Sheet1!$A$2:$A$7</c:f>
              <c:numCache>
                <c:formatCode>General</c:formatCode>
                <c:ptCount val="6"/>
                <c:pt idx="0">
                  <c:v>2005</c:v>
                </c:pt>
                <c:pt idx="1">
                  <c:v>2015</c:v>
                </c:pt>
                <c:pt idx="2">
                  <c:v>2016</c:v>
                </c:pt>
                <c:pt idx="3">
                  <c:v>2017</c:v>
                </c:pt>
                <c:pt idx="4">
                  <c:v>2018</c:v>
                </c:pt>
                <c:pt idx="5">
                  <c:v>2019</c:v>
                </c:pt>
              </c:numCache>
            </c:numRef>
          </c:cat>
          <c:val>
            <c:numRef>
              <c:f>Sheet1!$D$2:$D$7</c:f>
              <c:numCache>
                <c:formatCode>General</c:formatCode>
                <c:ptCount val="6"/>
                <c:pt idx="0">
                  <c:v>0</c:v>
                </c:pt>
                <c:pt idx="1">
                  <c:v>2099</c:v>
                </c:pt>
                <c:pt idx="2">
                  <c:v>4453</c:v>
                </c:pt>
                <c:pt idx="3">
                  <c:v>4634</c:v>
                </c:pt>
                <c:pt idx="4">
                  <c:v>4725</c:v>
                </c:pt>
                <c:pt idx="5">
                  <c:v>5534</c:v>
                </c:pt>
              </c:numCache>
            </c:numRef>
          </c:val>
        </c:ser>
        <c:overlap val="100"/>
        <c:axId val="209689216"/>
        <c:axId val="209711872"/>
      </c:barChart>
      <c:catAx>
        <c:axId val="209689216"/>
        <c:scaling>
          <c:orientation val="minMax"/>
        </c:scaling>
        <c:axPos val="b"/>
        <c:numFmt formatCode="General" sourceLinked="1"/>
        <c:tickLblPos val="nextTo"/>
        <c:txPr>
          <a:bodyPr rot="-60000000" spcFirstLastPara="0" vertOverflow="ellipsis" vert="horz" wrap="square" anchor="ctr" anchorCtr="1"/>
          <a:lstStyle/>
          <a:p>
            <a:pPr>
              <a:defRPr lang="zh-CN" sz="105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209711872"/>
        <c:crosses val="autoZero"/>
        <c:auto val="1"/>
        <c:lblAlgn val="ctr"/>
        <c:lblOffset val="100"/>
      </c:catAx>
      <c:valAx>
        <c:axId val="209711872"/>
        <c:scaling>
          <c:orientation val="minMax"/>
          <c:max val="18000"/>
          <c:min val="0"/>
        </c:scaling>
        <c:delete val="1"/>
        <c:axPos val="l"/>
        <c:numFmt formatCode="General" sourceLinked="1"/>
        <c:tickLblPos val="none"/>
        <c:crossAx val="209689216"/>
        <c:crosses val="autoZero"/>
        <c:crossBetween val="between"/>
        <c:majorUnit val="5000"/>
      </c:valAx>
      <c:spPr>
        <a:effectLst/>
      </c:spPr>
    </c:plotArea>
    <c:legend>
      <c:legendPos val="t"/>
      <c:legendEntry>
        <c:idx val="0"/>
        <c:txPr>
          <a:bodyPr rot="0" spcFirstLastPara="0" vertOverflow="ellipsis" vert="horz" wrap="square" anchor="ctr" anchorCtr="1"/>
          <a:lstStyle/>
          <a:p>
            <a:pPr>
              <a:defRPr lang="zh-CN" sz="11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Entry>
      <c:legendEntry>
        <c:idx val="1"/>
        <c:txPr>
          <a:bodyPr rot="0" spcFirstLastPara="0" vertOverflow="ellipsis" vert="horz" wrap="square" anchor="ctr" anchorCtr="1"/>
          <a:lstStyle/>
          <a:p>
            <a:pPr>
              <a:defRPr lang="zh-CN" sz="11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Entry>
      <c:legendEntry>
        <c:idx val="2"/>
        <c:txPr>
          <a:bodyPr rot="0" spcFirstLastPara="0" vertOverflow="ellipsis" vert="horz" wrap="square" anchor="ctr" anchorCtr="1"/>
          <a:lstStyle/>
          <a:p>
            <a:pPr>
              <a:defRPr lang="zh-CN" sz="11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Entry>
      <c:layout/>
      <c:txPr>
        <a:bodyPr rot="0" spcFirstLastPara="0" vertOverflow="ellipsis" vert="horz" wrap="square" anchor="ctr" anchorCtr="1"/>
        <a:lstStyle/>
        <a:p>
          <a:pPr>
            <a:defRPr lang="zh-CN" sz="18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
    <c:plotVisOnly val="1"/>
    <c:dispBlanksAs val="gap"/>
  </c:chart>
  <c:txPr>
    <a:bodyPr/>
    <a:lstStyle/>
    <a:p>
      <a:pPr>
        <a:defRPr lang="zh-CN" sz="1800"/>
      </a:pPr>
      <a:endParaRPr lang="zh-CN"/>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style val="3"/>
  <c:clrMapOvr bg1="lt1" tx1="dk1" bg2="lt2" tx2="dk2" accent1="accent1" accent2="accent2" accent3="accent3" accent4="accent4" accent5="accent5" accent6="accent6" hlink="hlink" folHlink="folHlink"/>
  <c:chart>
    <c:autoTitleDeleted val="1"/>
    <c:plotArea>
      <c:layout/>
      <c:pieChart>
        <c:varyColors val="1"/>
        <c:ser>
          <c:idx val="0"/>
          <c:order val="0"/>
          <c:dLbls>
            <c:delete val="1"/>
          </c:dLbls>
          <c:cat>
            <c:strRef>
              <c:f>Sheet1!$A$2:$A$4</c:f>
              <c:strCache>
                <c:ptCount val="3"/>
                <c:pt idx="0">
                  <c:v>中国建设银行</c:v>
                </c:pt>
                <c:pt idx="1">
                  <c:v>美国信安集团</c:v>
                </c:pt>
                <c:pt idx="2">
                  <c:v>中国华电集团</c:v>
                </c:pt>
              </c:strCache>
            </c:strRef>
          </c:cat>
          <c:val>
            <c:numRef>
              <c:f>Sheet1!$B$2:$B$4</c:f>
              <c:numCache>
                <c:formatCode>0%</c:formatCode>
                <c:ptCount val="3"/>
                <c:pt idx="0">
                  <c:v>0.6500000000000008</c:v>
                </c:pt>
                <c:pt idx="1">
                  <c:v>0.25</c:v>
                </c:pt>
                <c:pt idx="2">
                  <c:v>0.1</c:v>
                </c:pt>
              </c:numCache>
            </c:numRef>
          </c:val>
        </c:ser>
        <c:dLbls>
          <c:showVal val="1"/>
        </c:dLbls>
        <c:firstSliceAng val="15"/>
      </c:pieChart>
      <c:spPr>
        <a:noFill/>
        <a:ln>
          <a:noFill/>
        </a:ln>
        <a:effectLst/>
      </c:spPr>
    </c:plotArea>
    <c:plotVisOnly val="1"/>
    <c:dispBlanksAs val="zero"/>
  </c:chart>
  <c:txPr>
    <a:bodyPr/>
    <a:lstStyle/>
    <a:p>
      <a:pPr>
        <a:defRPr lang="zh-CN"/>
      </a:pPr>
      <a:endParaRPr lang="zh-CN"/>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4F2C34D8-54EF-490D-9D0F-48E0993A9C3B}" type="datetimeFigureOut">
              <a:rPr lang="zh-CN" altLang="en-US" smtClean="0"/>
              <a:pPr/>
              <a:t>2020/7/3</a:t>
            </a:fld>
            <a:endParaRPr lang="zh-CN" altLang="en-US"/>
          </a:p>
        </p:txBody>
      </p:sp>
      <p:sp>
        <p:nvSpPr>
          <p:cNvPr id="4" name="页脚占位符 3"/>
          <p:cNvSpPr>
            <a:spLocks noGrp="1"/>
          </p:cNvSpPr>
          <p:nvPr>
            <p:ph type="ftr" sz="quarter" idx="2"/>
          </p:nvPr>
        </p:nvSpPr>
        <p:spPr>
          <a:xfrm>
            <a:off x="0" y="9428164"/>
            <a:ext cx="2946400" cy="4968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49689" y="9428164"/>
            <a:ext cx="2946400" cy="496887"/>
          </a:xfrm>
          <a:prstGeom prst="rect">
            <a:avLst/>
          </a:prstGeom>
        </p:spPr>
        <p:txBody>
          <a:bodyPr vert="horz" lIns="91440" tIns="45720" rIns="91440" bIns="45720" rtlCol="0" anchor="b"/>
          <a:lstStyle>
            <a:lvl1pPr algn="r">
              <a:defRPr sz="1200"/>
            </a:lvl1pPr>
          </a:lstStyle>
          <a:p>
            <a:fld id="{E34FECB1-9C6A-48BA-A7B1-C451CE49B2E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2" y="2"/>
            <a:ext cx="2945659" cy="498055"/>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50445" y="2"/>
            <a:ext cx="2945659" cy="498055"/>
          </a:xfrm>
          <a:prstGeom prst="rect">
            <a:avLst/>
          </a:prstGeom>
        </p:spPr>
        <p:txBody>
          <a:bodyPr vert="horz" lIns="91440" tIns="45720" rIns="91440" bIns="45720" rtlCol="0"/>
          <a:lstStyle>
            <a:lvl1pPr algn="r">
              <a:defRPr sz="1200"/>
            </a:lvl1pPr>
          </a:lstStyle>
          <a:p>
            <a:fld id="{8B574045-49A9-344E-9729-94CEC7030072}" type="datetimeFigureOut">
              <a:rPr kumimoji="1" lang="zh-CN" altLang="en-US" smtClean="0"/>
              <a:pPr/>
              <a:t>2020/7/3</a:t>
            </a:fld>
            <a:endParaRPr kumimoji="1" lang="zh-CN" altLang="en-US"/>
          </a:p>
        </p:txBody>
      </p:sp>
      <p:sp>
        <p:nvSpPr>
          <p:cNvPr id="4" name="幻灯片图像占位符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2" y="9428585"/>
            <a:ext cx="2945659" cy="498054"/>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50445" y="9428585"/>
            <a:ext cx="2945659" cy="498054"/>
          </a:xfrm>
          <a:prstGeom prst="rect">
            <a:avLst/>
          </a:prstGeom>
        </p:spPr>
        <p:txBody>
          <a:bodyPr vert="horz" lIns="91440" tIns="45720" rIns="91440" bIns="45720" rtlCol="0" anchor="b"/>
          <a:lstStyle>
            <a:lvl1pPr algn="r">
              <a:defRPr sz="1200"/>
            </a:lvl1pPr>
          </a:lstStyle>
          <a:p>
            <a:fld id="{6BF7443F-EB85-0D41-A073-529F3F7CB8A7}" type="slidenum">
              <a:rPr kumimoji="1" lang="zh-CN" altLang="en-US" smtClean="0"/>
              <a:pPr/>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sz="1100" dirty="0">
              <a:ea typeface="彩虹粗仿宋" pitchFamily="49"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0">
              <a:buClr>
                <a:srgbClr val="4472C4"/>
              </a:buClr>
              <a:buFont typeface="Wingdings" panose="05000000000000000000" pitchFamily="2" charset="2"/>
              <a:buNone/>
            </a:pPr>
            <a:endParaRPr lang="zh-CN" altLang="en-US" dirty="0"/>
          </a:p>
        </p:txBody>
      </p:sp>
      <p:sp>
        <p:nvSpPr>
          <p:cNvPr id="4" name="灯片编号占位符 3"/>
          <p:cNvSpPr>
            <a:spLocks noGrp="1"/>
          </p:cNvSpPr>
          <p:nvPr>
            <p:ph type="sldNum" sz="quarter" idx="10"/>
          </p:nvPr>
        </p:nvSpPr>
        <p:spPr/>
        <p:txBody>
          <a:bodyPr/>
          <a:lstStyle/>
          <a:p>
            <a:fld id="{6BF7443F-EB85-0D41-A073-529F3F7CB8A7}" type="slidenum">
              <a:rPr kumimoji="1" lang="zh-CN" altLang="en-US" smtClean="0"/>
              <a:pPr/>
              <a:t>18</a:t>
            </a:fld>
            <a:endParaRPr kumimoji="1"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BF7443F-EB85-0D41-A073-529F3F7CB8A7}" type="slidenum">
              <a:rPr kumimoji="1" lang="zh-CN" altLang="en-US" smtClean="0"/>
              <a:pPr/>
              <a:t>25</a:t>
            </a:fld>
            <a:endParaRPr kumimoji="1"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BF7443F-EB85-0D41-A073-529F3F7CB8A7}" type="slidenum">
              <a:rPr kumimoji="1" lang="zh-CN" altLang="en-US" smtClean="0"/>
              <a:pPr/>
              <a:t>26</a:t>
            </a:fld>
            <a:endParaRPr kumimoji="1"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BF7443F-EB85-0D41-A073-529F3F7CB8A7}" type="slidenum">
              <a:rPr kumimoji="1" lang="zh-CN" altLang="en-US" smtClean="0"/>
              <a:pPr/>
              <a:t>27</a:t>
            </a:fld>
            <a:endParaRPr kumimoji="1"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BF7443F-EB85-0D41-A073-529F3F7CB8A7}" type="slidenum">
              <a:rPr kumimoji="1" lang="zh-CN" altLang="en-US" smtClean="0"/>
              <a:pPr/>
              <a:t>28</a:t>
            </a:fld>
            <a:endParaRPr kumimoji="1"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BF7443F-EB85-0D41-A073-529F3F7CB8A7}" type="slidenum">
              <a:rPr kumimoji="1" lang="zh-CN" altLang="en-US" smtClean="0"/>
              <a:pPr/>
              <a:t>29</a:t>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BF7443F-EB85-0D41-A073-529F3F7CB8A7}" type="slidenum">
              <a:rPr kumimoji="1" lang="zh-CN" altLang="en-US" smtClean="0"/>
              <a:pPr/>
              <a:t>3</a:t>
            </a:fld>
            <a:endParaRPr kumimoji="1"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BF7443F-EB85-0D41-A073-529F3F7CB8A7}" type="slidenum">
              <a:rPr kumimoji="1" lang="zh-CN" altLang="en-US" smtClean="0"/>
              <a:pPr/>
              <a:t>32</a:t>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BF7443F-EB85-0D41-A073-529F3F7CB8A7}" type="slidenum">
              <a:rPr kumimoji="1" lang="zh-CN" altLang="en-US" smtClean="0"/>
              <a:pPr/>
              <a:t>4</a:t>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0">
              <a:buClr>
                <a:srgbClr val="4472C4"/>
              </a:buClr>
              <a:buFont typeface="Wingdings" panose="05000000000000000000" pitchFamily="2" charset="2"/>
              <a:buNone/>
            </a:pPr>
            <a:endParaRPr lang="zh-CN" altLang="en-US" dirty="0"/>
          </a:p>
        </p:txBody>
      </p:sp>
      <p:sp>
        <p:nvSpPr>
          <p:cNvPr id="4" name="灯片编号占位符 3"/>
          <p:cNvSpPr>
            <a:spLocks noGrp="1"/>
          </p:cNvSpPr>
          <p:nvPr>
            <p:ph type="sldNum" sz="quarter" idx="10"/>
          </p:nvPr>
        </p:nvSpPr>
        <p:spPr/>
        <p:txBody>
          <a:bodyPr/>
          <a:lstStyle/>
          <a:p>
            <a:fld id="{6BF7443F-EB85-0D41-A073-529F3F7CB8A7}" type="slidenum">
              <a:rPr kumimoji="1" lang="zh-CN" altLang="en-US" smtClean="0"/>
              <a:pPr/>
              <a:t>5</a:t>
            </a:fld>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BF7443F-EB85-0D41-A073-529F3F7CB8A7}" type="slidenum">
              <a:rPr kumimoji="1" lang="zh-CN" altLang="en-US" smtClean="0"/>
              <a:pPr/>
              <a:t>7</a:t>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BF7443F-EB85-0D41-A073-529F3F7CB8A7}" type="slidenum">
              <a:rPr kumimoji="1" lang="zh-CN" altLang="en-US" smtClean="0"/>
              <a:pPr/>
              <a:t>9</a:t>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tif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6"/>
          <p:cNvSpPr/>
          <p:nvPr userDrawn="1"/>
        </p:nvSpPr>
        <p:spPr>
          <a:xfrm>
            <a:off x="-1" y="1575150"/>
            <a:ext cx="9159725" cy="113877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标题 1"/>
          <p:cNvSpPr>
            <a:spLocks noGrp="1"/>
          </p:cNvSpPr>
          <p:nvPr>
            <p:ph type="ctrTitle"/>
          </p:nvPr>
        </p:nvSpPr>
        <p:spPr>
          <a:xfrm>
            <a:off x="2446638" y="1877074"/>
            <a:ext cx="6220978" cy="557900"/>
          </a:xfrm>
        </p:spPr>
        <p:txBody>
          <a:bodyPr>
            <a:noAutofit/>
          </a:bodyPr>
          <a:lstStyle>
            <a:lvl1pPr>
              <a:defRPr b="1" i="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algn="r"/>
            <a:endParaRPr lang="en-US" altLang="zh-CN" sz="4400" spc="300" dirty="0">
              <a:solidFill>
                <a:schemeClr val="bg1"/>
              </a:solidFill>
              <a:latin typeface="Lantinghei SC Demibold" charset="-122"/>
              <a:ea typeface="Lantinghei SC Demibold" charset="-122"/>
              <a:cs typeface="Lantinghei SC Demibold" charset="-122"/>
            </a:endParaRPr>
          </a:p>
        </p:txBody>
      </p:sp>
      <p:pic>
        <p:nvPicPr>
          <p:cNvPr id="10" name="图片 9"/>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6164630" y="3220465"/>
            <a:ext cx="2979370" cy="1958936"/>
          </a:xfrm>
          <a:prstGeom prst="rect">
            <a:avLst/>
          </a:prstGeom>
        </p:spPr>
      </p:pic>
      <p:sp>
        <p:nvSpPr>
          <p:cNvPr id="11" name="Text Placeholder 2"/>
          <p:cNvSpPr>
            <a:spLocks noGrp="1"/>
          </p:cNvSpPr>
          <p:nvPr>
            <p:ph type="body" idx="1"/>
          </p:nvPr>
        </p:nvSpPr>
        <p:spPr>
          <a:xfrm>
            <a:off x="2645691" y="2832308"/>
            <a:ext cx="3868340" cy="617934"/>
          </a:xfrm>
        </p:spPr>
        <p:txBody>
          <a:bodyPr anchor="b">
            <a:normAutofit/>
          </a:bodyPr>
          <a:lstStyle>
            <a:lvl1pPr marL="0" indent="0" algn="ctr">
              <a:buNone/>
              <a:defRPr sz="2000" b="1" i="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a:t>
            </a:r>
            <a:r>
              <a:rPr lang="zh-CN" altLang="en-US" smtClean="0"/>
              <a:t>文本样式</a:t>
            </a:r>
          </a:p>
        </p:txBody>
      </p:sp>
      <p:sp>
        <p:nvSpPr>
          <p:cNvPr id="12" name="Text Placeholder 2"/>
          <p:cNvSpPr>
            <a:spLocks noGrp="1"/>
          </p:cNvSpPr>
          <p:nvPr>
            <p:ph type="body" idx="10"/>
          </p:nvPr>
        </p:nvSpPr>
        <p:spPr>
          <a:xfrm>
            <a:off x="2645691" y="3450242"/>
            <a:ext cx="3868340" cy="617934"/>
          </a:xfrm>
        </p:spPr>
        <p:txBody>
          <a:bodyPr anchor="ctr">
            <a:normAutofit/>
          </a:bodyPr>
          <a:lstStyle>
            <a:lvl1pPr marL="0" indent="0" algn="ctr">
              <a:buNone/>
              <a:defRPr sz="1200" b="0" i="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pic>
        <p:nvPicPr>
          <p:cNvPr id="13" name="图片 12"/>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1" y="1575150"/>
            <a:ext cx="1816667" cy="1138772"/>
          </a:xfrm>
          <a:prstGeom prst="rect">
            <a:avLst/>
          </a:prstGeom>
        </p:spPr>
      </p:pic>
      <p:sp>
        <p:nvSpPr>
          <p:cNvPr id="3" name="剪去对角的矩形 2"/>
          <p:cNvSpPr/>
          <p:nvPr userDrawn="1"/>
        </p:nvSpPr>
        <p:spPr>
          <a:xfrm>
            <a:off x="2666956" y="296979"/>
            <a:ext cx="1235193" cy="303626"/>
          </a:xfrm>
          <a:prstGeom prst="snip2DiagRect">
            <a:avLst>
              <a:gd name="adj1" fmla="val 0"/>
              <a:gd name="adj2" fmla="val 25957"/>
            </a:avLst>
          </a:prstGeom>
          <a:ln>
            <a:noFill/>
          </a:ln>
        </p:spPr>
        <p:style>
          <a:lnRef idx="2">
            <a:schemeClr val="accent1"/>
          </a:lnRef>
          <a:fillRef idx="1">
            <a:schemeClr val="lt1"/>
          </a:fillRef>
          <a:effectRef idx="0">
            <a:schemeClr val="accent1"/>
          </a:effectRef>
          <a:fontRef idx="minor">
            <a:schemeClr val="dk1"/>
          </a:fontRef>
        </p:style>
        <p:txBody>
          <a:bodyPr lIns="36000" tIns="36000" rIns="36000" bIns="36000" rtlCol="0" anchor="ctr">
            <a:noAutofit/>
          </a:bodyPr>
          <a:lstStyle/>
          <a:p>
            <a:pPr algn="l"/>
            <a:r>
              <a:rPr lang="zh-CN" altLang="en-US" sz="1800" dirty="0" smtClean="0">
                <a:solidFill>
                  <a:schemeClr val="tx1"/>
                </a:solidFill>
                <a:latin typeface="彩虹黑体" panose="03000509000000000000" pitchFamily="65" charset="-122"/>
                <a:ea typeface="彩虹黑体" panose="03000509000000000000" pitchFamily="65" charset="-122"/>
              </a:rPr>
              <a:t>建基立业</a:t>
            </a:r>
            <a:endParaRPr lang="zh-CN" altLang="en-US" sz="1800" dirty="0">
              <a:solidFill>
                <a:schemeClr val="tx1"/>
              </a:solidFill>
              <a:latin typeface="彩虹黑体" panose="03000509000000000000" pitchFamily="65" charset="-122"/>
              <a:ea typeface="彩虹黑体" panose="03000509000000000000" pitchFamily="65" charset="-122"/>
            </a:endParaRPr>
          </a:p>
        </p:txBody>
      </p:sp>
      <p:pic>
        <p:nvPicPr>
          <p:cNvPr id="14" name="Picture 3" descr="C:\Users\wangchunjing\Desktop\5.PNG"/>
          <p:cNvPicPr>
            <a:picLocks noChangeAspect="1" noChangeArrowheads="1"/>
          </p:cNvPicPr>
          <p:nvPr userDrawn="1"/>
        </p:nvPicPr>
        <p:blipFill rotWithShape="1">
          <a:blip r:embed="rId4">
            <a:extLst>
              <a:ext uri="{28A0092B-C50C-407E-A947-70E740481C1C}">
                <a14:useLocalDpi xmlns:a14="http://schemas.microsoft.com/office/drawing/2010/main" xmlns="" val="0"/>
              </a:ext>
            </a:extLst>
          </a:blip>
          <a:srcRect t="21174" r="50000" b="63202"/>
          <a:stretch>
            <a:fillRect/>
          </a:stretch>
        </p:blipFill>
        <p:spPr bwMode="auto">
          <a:xfrm>
            <a:off x="179511" y="184098"/>
            <a:ext cx="2433123" cy="529389"/>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直接连接符 4"/>
          <p:cNvCxnSpPr/>
          <p:nvPr userDrawn="1"/>
        </p:nvCxnSpPr>
        <p:spPr>
          <a:xfrm>
            <a:off x="2645691" y="260004"/>
            <a:ext cx="0" cy="377576"/>
          </a:xfrm>
          <a:prstGeom prst="lin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DCD00DFC-BB7E-6C4E-9718-8AF533CF9D8D}" type="slidenum">
              <a:rPr kumimoji="1" lang="zh-CN" altLang="en-US" smtClean="0"/>
              <a:pPr/>
              <a:t>‹#›</a:t>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9" name="矩形 8"/>
          <p:cNvSpPr/>
          <p:nvPr userDrawn="1"/>
        </p:nvSpPr>
        <p:spPr>
          <a:xfrm>
            <a:off x="0" y="71427"/>
            <a:ext cx="9144000" cy="502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xmlns="" val="0"/>
              </a:ext>
            </a:extLst>
          </a:blip>
          <a:srcRect t="12922"/>
          <a:stretch>
            <a:fillRect/>
          </a:stretch>
        </p:blipFill>
        <p:spPr>
          <a:xfrm>
            <a:off x="0" y="664634"/>
            <a:ext cx="9144000" cy="4478867"/>
          </a:xfrm>
          <a:prstGeom prst="rect">
            <a:avLst/>
          </a:prstGeom>
        </p:spPr>
      </p:pic>
      <p:sp>
        <p:nvSpPr>
          <p:cNvPr id="7" name="Title 1"/>
          <p:cNvSpPr>
            <a:spLocks noGrp="1"/>
          </p:cNvSpPr>
          <p:nvPr>
            <p:ph type="title" hasCustomPrompt="1"/>
          </p:nvPr>
        </p:nvSpPr>
        <p:spPr>
          <a:xfrm>
            <a:off x="764520" y="2140546"/>
            <a:ext cx="7886700" cy="566075"/>
          </a:xfrm>
          <a:prstGeom prst="rect">
            <a:avLst/>
          </a:prstGeom>
        </p:spPr>
        <p:txBody>
          <a:bodyPr>
            <a:normAutofit/>
          </a:bodyPr>
          <a:lstStyle>
            <a:lvl1pPr algn="ctr">
              <a:defRPr sz="4000" b="0" i="0">
                <a:solidFill>
                  <a:srgbClr val="4472C4"/>
                </a:solidFill>
                <a:latin typeface="CHHT" charset="-122"/>
                <a:ea typeface="CHHT" charset="-122"/>
                <a:cs typeface="CHHT" charset="-122"/>
              </a:defRPr>
            </a:lvl1pPr>
          </a:lstStyle>
          <a:p>
            <a:r>
              <a:rPr lang="zh-CN" altLang="en-US" dirty="0" smtClean="0"/>
              <a:t>善建财富 相伴成长</a:t>
            </a:r>
            <a:endParaRPr lang="en-US" dirty="0"/>
          </a:p>
        </p:txBody>
      </p:sp>
      <p:pic>
        <p:nvPicPr>
          <p:cNvPr id="10" name="图片 9"/>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3304998" y="1186199"/>
            <a:ext cx="2534004" cy="59924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alphaModFix amt="33000"/>
            <a:extLst>
              <a:ext uri="{28A0092B-C50C-407E-A947-70E740481C1C}">
                <a14:useLocalDpi xmlns:a14="http://schemas.microsoft.com/office/drawing/2010/main" xmlns="" val="0"/>
              </a:ext>
            </a:extLst>
          </a:blip>
          <a:stretch>
            <a:fillRect/>
          </a:stretch>
        </p:blipFill>
        <p:spPr>
          <a:xfrm>
            <a:off x="6164630" y="3220465"/>
            <a:ext cx="2979370" cy="1958936"/>
          </a:xfrm>
          <a:prstGeom prst="rect">
            <a:avLst/>
          </a:prstGeom>
        </p:spPr>
      </p:pic>
      <p:sp>
        <p:nvSpPr>
          <p:cNvPr id="8" name="矩形 7"/>
          <p:cNvSpPr/>
          <p:nvPr userDrawn="1"/>
        </p:nvSpPr>
        <p:spPr>
          <a:xfrm>
            <a:off x="-1" y="2104302"/>
            <a:ext cx="4721087" cy="60962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标题 18"/>
          <p:cNvSpPr>
            <a:spLocks noGrp="1"/>
          </p:cNvSpPr>
          <p:nvPr>
            <p:ph type="title" hasCustomPrompt="1"/>
          </p:nvPr>
        </p:nvSpPr>
        <p:spPr>
          <a:xfrm>
            <a:off x="2763820" y="2080110"/>
            <a:ext cx="2066105" cy="651980"/>
          </a:xfrm>
        </p:spPr>
        <p:txBody>
          <a:bodyPr anchor="b">
            <a:normAutofit/>
          </a:bodyPr>
          <a:lstStyle>
            <a:lvl1pPr algn="ctr">
              <a:defRPr sz="5400" b="1" i="0" spc="0">
                <a:solidFill>
                  <a:schemeClr val="bg1"/>
                </a:solidFill>
                <a:latin typeface="CHHT" charset="-122"/>
                <a:ea typeface="CHHT" charset="-122"/>
                <a:cs typeface="CHHT" charset="-122"/>
              </a:defRPr>
            </a:lvl1pPr>
          </a:lstStyle>
          <a:p>
            <a:r>
              <a:rPr kumimoji="1" lang="zh-CN" altLang="en-US" smtClean="0"/>
              <a:t>编 辑</a:t>
            </a:r>
            <a:endParaRPr kumimoji="1" lang="zh-CN" altLang="en-US" dirty="0"/>
          </a:p>
        </p:txBody>
      </p:sp>
      <p:sp>
        <p:nvSpPr>
          <p:cNvPr id="11" name="Text Placeholder 2"/>
          <p:cNvSpPr>
            <a:spLocks noGrp="1"/>
          </p:cNvSpPr>
          <p:nvPr>
            <p:ph type="body" idx="10" hasCustomPrompt="1"/>
          </p:nvPr>
        </p:nvSpPr>
        <p:spPr>
          <a:xfrm>
            <a:off x="2623003" y="2756283"/>
            <a:ext cx="2347734" cy="248851"/>
          </a:xfrm>
        </p:spPr>
        <p:txBody>
          <a:bodyPr anchor="ctr">
            <a:normAutofit/>
          </a:bodyPr>
          <a:lstStyle>
            <a:lvl1pPr marL="0" indent="0" algn="ctr">
              <a:buNone/>
              <a:defRPr sz="1800" b="0" i="0">
                <a:solidFill>
                  <a:srgbClr val="4472C4"/>
                </a:solidFill>
                <a:latin typeface="Times New Roman" panose="02020603050405020304" charset="0"/>
                <a:ea typeface="Times New Roman" panose="02020603050405020304" charset="0"/>
                <a:cs typeface="Times New Roman" panose="0202060305040502030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smtClean="0"/>
              <a:t>CONTENTS</a:t>
            </a:r>
            <a:endParaRPr lang="zh-CN" altLang="en-US" dirty="0" smtClean="0"/>
          </a:p>
        </p:txBody>
      </p:sp>
      <p:sp>
        <p:nvSpPr>
          <p:cNvPr id="12" name="Text Placeholder 2"/>
          <p:cNvSpPr>
            <a:spLocks noGrp="1"/>
          </p:cNvSpPr>
          <p:nvPr>
            <p:ph type="body" idx="1" hasCustomPrompt="1"/>
          </p:nvPr>
        </p:nvSpPr>
        <p:spPr>
          <a:xfrm>
            <a:off x="5567409" y="1007791"/>
            <a:ext cx="405374" cy="413100"/>
          </a:xfrm>
          <a:prstGeom prst="ellipse">
            <a:avLst/>
          </a:prstGeom>
          <a:gradFill>
            <a:gsLst>
              <a:gs pos="20000">
                <a:srgbClr val="E0E0E0"/>
              </a:gs>
              <a:gs pos="81000">
                <a:schemeClr val="bg1"/>
              </a:gs>
              <a:gs pos="100000">
                <a:schemeClr val="bg1"/>
              </a:gs>
            </a:gsLst>
            <a:lin ang="2700000" scaled="0"/>
          </a:gradFill>
          <a:ln w="28575">
            <a:solidFill>
              <a:srgbClr val="F2F2F2"/>
            </a:solidFill>
          </a:ln>
          <a:effectLst>
            <a:outerShdw blurRad="88900" dist="76200" dir="2700000" algn="tl" rotWithShape="0">
              <a:prstClr val="black">
                <a:alpha val="23000"/>
              </a:prstClr>
            </a:outerShdw>
          </a:effectLst>
        </p:spPr>
        <p:style>
          <a:lnRef idx="1">
            <a:schemeClr val="accent3"/>
          </a:lnRef>
          <a:fillRef idx="2">
            <a:schemeClr val="accent3"/>
          </a:fillRef>
          <a:effectRef idx="1">
            <a:schemeClr val="accent3"/>
          </a:effectRef>
          <a:fontRef idx="none"/>
        </p:style>
        <p:txBody>
          <a:bodyPr anchor="ctr">
            <a:noAutofit/>
          </a:bodyPr>
          <a:lstStyle>
            <a:lvl1pPr marL="0" indent="0" algn="ctr">
              <a:buNone/>
              <a:defRPr sz="2400" b="0" i="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smtClean="0"/>
              <a:t>1</a:t>
            </a:r>
            <a:endParaRPr lang="zh-CN" altLang="en-US" dirty="0" smtClean="0"/>
          </a:p>
        </p:txBody>
      </p:sp>
      <p:sp>
        <p:nvSpPr>
          <p:cNvPr id="13" name="Text Placeholder 2"/>
          <p:cNvSpPr>
            <a:spLocks noGrp="1"/>
          </p:cNvSpPr>
          <p:nvPr>
            <p:ph type="body" idx="11" hasCustomPrompt="1"/>
          </p:nvPr>
        </p:nvSpPr>
        <p:spPr>
          <a:xfrm>
            <a:off x="6264951" y="1016748"/>
            <a:ext cx="2279545" cy="269429"/>
          </a:xfrm>
        </p:spPr>
        <p:txBody>
          <a:bodyPr anchor="ctr">
            <a:normAutofit/>
          </a:bodyPr>
          <a:lstStyle>
            <a:lvl1pPr marL="0" indent="0" algn="l">
              <a:buNone/>
              <a:defRPr sz="2000" b="0" i="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a:t>
            </a:r>
          </a:p>
        </p:txBody>
      </p:sp>
      <p:sp>
        <p:nvSpPr>
          <p:cNvPr id="14" name="Text Placeholder 2"/>
          <p:cNvSpPr>
            <a:spLocks noGrp="1"/>
          </p:cNvSpPr>
          <p:nvPr>
            <p:ph type="body" idx="12" hasCustomPrompt="1"/>
          </p:nvPr>
        </p:nvSpPr>
        <p:spPr>
          <a:xfrm>
            <a:off x="6264951" y="1286177"/>
            <a:ext cx="2279545" cy="269429"/>
          </a:xfrm>
        </p:spPr>
        <p:txBody>
          <a:bodyPr anchor="ctr">
            <a:normAutofit/>
          </a:bodyPr>
          <a:lstStyle>
            <a:lvl1pPr marL="0" indent="0" algn="l">
              <a:buNone/>
              <a:defRPr sz="1200" b="0" i="0">
                <a:solidFill>
                  <a:schemeClr val="bg1">
                    <a:lumMod val="75000"/>
                  </a:schemeClr>
                </a:solidFill>
                <a:latin typeface="CHHT" charset="-122"/>
                <a:ea typeface="CHHT" charset="-122"/>
                <a:cs typeface="CHHT"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a:t>
            </a:r>
          </a:p>
        </p:txBody>
      </p:sp>
      <p:sp>
        <p:nvSpPr>
          <p:cNvPr id="15" name="Text Placeholder 2"/>
          <p:cNvSpPr>
            <a:spLocks noGrp="1"/>
          </p:cNvSpPr>
          <p:nvPr>
            <p:ph type="body" idx="13" hasCustomPrompt="1"/>
          </p:nvPr>
        </p:nvSpPr>
        <p:spPr>
          <a:xfrm>
            <a:off x="5567409" y="1825034"/>
            <a:ext cx="405374" cy="413100"/>
          </a:xfrm>
          <a:prstGeom prst="ellipse">
            <a:avLst/>
          </a:prstGeom>
          <a:gradFill>
            <a:gsLst>
              <a:gs pos="20000">
                <a:srgbClr val="E0E0E0"/>
              </a:gs>
              <a:gs pos="81000">
                <a:schemeClr val="bg1"/>
              </a:gs>
              <a:gs pos="100000">
                <a:schemeClr val="bg1"/>
              </a:gs>
            </a:gsLst>
            <a:lin ang="2700000" scaled="0"/>
          </a:gradFill>
          <a:ln w="28575">
            <a:solidFill>
              <a:srgbClr val="F2F2F2"/>
            </a:solidFill>
          </a:ln>
          <a:effectLst>
            <a:outerShdw blurRad="88900" dist="76200" dir="2700000" algn="tl" rotWithShape="0">
              <a:prstClr val="black">
                <a:alpha val="23000"/>
              </a:prstClr>
            </a:outerShdw>
          </a:effectLst>
        </p:spPr>
        <p:style>
          <a:lnRef idx="1">
            <a:schemeClr val="accent3"/>
          </a:lnRef>
          <a:fillRef idx="2">
            <a:schemeClr val="accent3"/>
          </a:fillRef>
          <a:effectRef idx="1">
            <a:schemeClr val="accent3"/>
          </a:effectRef>
          <a:fontRef idx="none"/>
        </p:style>
        <p:txBody>
          <a:bodyPr anchor="ctr">
            <a:noAutofit/>
          </a:bodyPr>
          <a:lstStyle>
            <a:lvl1pPr marL="0" indent="0" algn="ctr">
              <a:buNone/>
              <a:defRPr sz="2400" b="0" i="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smtClean="0"/>
              <a:t>2</a:t>
            </a:r>
            <a:endParaRPr lang="zh-CN" altLang="en-US" dirty="0" smtClean="0"/>
          </a:p>
        </p:txBody>
      </p:sp>
      <p:sp>
        <p:nvSpPr>
          <p:cNvPr id="16" name="Text Placeholder 2"/>
          <p:cNvSpPr>
            <a:spLocks noGrp="1"/>
          </p:cNvSpPr>
          <p:nvPr>
            <p:ph type="body" idx="14" hasCustomPrompt="1"/>
          </p:nvPr>
        </p:nvSpPr>
        <p:spPr>
          <a:xfrm>
            <a:off x="6264951" y="1833991"/>
            <a:ext cx="2279545" cy="269429"/>
          </a:xfrm>
        </p:spPr>
        <p:txBody>
          <a:bodyPr anchor="ctr">
            <a:normAutofit/>
          </a:bodyPr>
          <a:lstStyle>
            <a:lvl1pPr marL="0" indent="0" algn="l">
              <a:buNone/>
              <a:defRPr sz="2000" b="0" i="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a:t>
            </a:r>
          </a:p>
        </p:txBody>
      </p:sp>
      <p:sp>
        <p:nvSpPr>
          <p:cNvPr id="17" name="Text Placeholder 2"/>
          <p:cNvSpPr>
            <a:spLocks noGrp="1"/>
          </p:cNvSpPr>
          <p:nvPr>
            <p:ph type="body" idx="15" hasCustomPrompt="1"/>
          </p:nvPr>
        </p:nvSpPr>
        <p:spPr>
          <a:xfrm>
            <a:off x="6264951" y="2103420"/>
            <a:ext cx="2279545" cy="269429"/>
          </a:xfrm>
        </p:spPr>
        <p:txBody>
          <a:bodyPr anchor="ctr">
            <a:normAutofit/>
          </a:bodyPr>
          <a:lstStyle>
            <a:lvl1pPr marL="0" indent="0" algn="l">
              <a:buNone/>
              <a:defRPr sz="1200" b="0" i="0">
                <a:solidFill>
                  <a:schemeClr val="bg1">
                    <a:lumMod val="75000"/>
                  </a:schemeClr>
                </a:solidFill>
                <a:latin typeface="CHHT" charset="-122"/>
                <a:ea typeface="CHHT" charset="-122"/>
                <a:cs typeface="CHHT"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a:t>
            </a:r>
          </a:p>
        </p:txBody>
      </p:sp>
      <p:sp>
        <p:nvSpPr>
          <p:cNvPr id="18" name="Text Placeholder 2"/>
          <p:cNvSpPr>
            <a:spLocks noGrp="1"/>
          </p:cNvSpPr>
          <p:nvPr>
            <p:ph type="body" idx="16" hasCustomPrompt="1"/>
          </p:nvPr>
        </p:nvSpPr>
        <p:spPr>
          <a:xfrm>
            <a:off x="5567409" y="2649872"/>
            <a:ext cx="405374" cy="413100"/>
          </a:xfrm>
          <a:prstGeom prst="ellipse">
            <a:avLst/>
          </a:prstGeom>
          <a:gradFill>
            <a:gsLst>
              <a:gs pos="20000">
                <a:srgbClr val="E0E0E0"/>
              </a:gs>
              <a:gs pos="81000">
                <a:schemeClr val="bg1"/>
              </a:gs>
              <a:gs pos="100000">
                <a:schemeClr val="bg1"/>
              </a:gs>
            </a:gsLst>
            <a:lin ang="2700000" scaled="0"/>
          </a:gradFill>
          <a:ln w="28575">
            <a:solidFill>
              <a:srgbClr val="F2F2F2"/>
            </a:solidFill>
          </a:ln>
          <a:effectLst>
            <a:outerShdw blurRad="88900" dist="76200" dir="2700000" algn="tl" rotWithShape="0">
              <a:prstClr val="black">
                <a:alpha val="23000"/>
              </a:prstClr>
            </a:outerShdw>
          </a:effectLst>
        </p:spPr>
        <p:style>
          <a:lnRef idx="1">
            <a:schemeClr val="accent3"/>
          </a:lnRef>
          <a:fillRef idx="2">
            <a:schemeClr val="accent3"/>
          </a:fillRef>
          <a:effectRef idx="1">
            <a:schemeClr val="accent3"/>
          </a:effectRef>
          <a:fontRef idx="none"/>
        </p:style>
        <p:txBody>
          <a:bodyPr anchor="ctr">
            <a:noAutofit/>
          </a:bodyPr>
          <a:lstStyle>
            <a:lvl1pPr marL="0" indent="0" algn="ctr">
              <a:buNone/>
              <a:defRPr sz="2400" b="0" i="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smtClean="0"/>
              <a:t>3</a:t>
            </a:r>
            <a:endParaRPr lang="zh-CN" altLang="en-US" dirty="0" smtClean="0"/>
          </a:p>
        </p:txBody>
      </p:sp>
      <p:sp>
        <p:nvSpPr>
          <p:cNvPr id="19" name="Text Placeholder 2"/>
          <p:cNvSpPr>
            <a:spLocks noGrp="1"/>
          </p:cNvSpPr>
          <p:nvPr>
            <p:ph type="body" idx="17" hasCustomPrompt="1"/>
          </p:nvPr>
        </p:nvSpPr>
        <p:spPr>
          <a:xfrm>
            <a:off x="6264951" y="2658830"/>
            <a:ext cx="2279545" cy="269429"/>
          </a:xfrm>
        </p:spPr>
        <p:txBody>
          <a:bodyPr anchor="ctr">
            <a:normAutofit/>
          </a:bodyPr>
          <a:lstStyle>
            <a:lvl1pPr marL="0" indent="0" algn="l">
              <a:buNone/>
              <a:defRPr sz="2000" b="0" i="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a:t>
            </a:r>
          </a:p>
        </p:txBody>
      </p:sp>
      <p:sp>
        <p:nvSpPr>
          <p:cNvPr id="20" name="Text Placeholder 2"/>
          <p:cNvSpPr>
            <a:spLocks noGrp="1"/>
          </p:cNvSpPr>
          <p:nvPr>
            <p:ph type="body" idx="18" hasCustomPrompt="1"/>
          </p:nvPr>
        </p:nvSpPr>
        <p:spPr>
          <a:xfrm>
            <a:off x="6264951" y="2928258"/>
            <a:ext cx="2279545" cy="269429"/>
          </a:xfrm>
        </p:spPr>
        <p:txBody>
          <a:bodyPr anchor="ctr">
            <a:normAutofit/>
          </a:bodyPr>
          <a:lstStyle>
            <a:lvl1pPr marL="0" indent="0" algn="l">
              <a:buNone/>
              <a:defRPr sz="1200" b="0" i="0">
                <a:solidFill>
                  <a:schemeClr val="bg1">
                    <a:lumMod val="75000"/>
                  </a:schemeClr>
                </a:solidFill>
                <a:latin typeface="CHHT" charset="-122"/>
                <a:ea typeface="CHHT" charset="-122"/>
                <a:cs typeface="CHHT"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a:t>
            </a:r>
          </a:p>
        </p:txBody>
      </p:sp>
      <p:sp>
        <p:nvSpPr>
          <p:cNvPr id="21" name="Text Placeholder 2"/>
          <p:cNvSpPr>
            <a:spLocks noGrp="1"/>
          </p:cNvSpPr>
          <p:nvPr>
            <p:ph type="body" idx="19" hasCustomPrompt="1"/>
          </p:nvPr>
        </p:nvSpPr>
        <p:spPr>
          <a:xfrm>
            <a:off x="5567409" y="3474711"/>
            <a:ext cx="405374" cy="413100"/>
          </a:xfrm>
          <a:prstGeom prst="ellipse">
            <a:avLst/>
          </a:prstGeom>
          <a:gradFill>
            <a:gsLst>
              <a:gs pos="20000">
                <a:srgbClr val="E0E0E0"/>
              </a:gs>
              <a:gs pos="81000">
                <a:schemeClr val="bg1"/>
              </a:gs>
              <a:gs pos="100000">
                <a:schemeClr val="bg1"/>
              </a:gs>
            </a:gsLst>
            <a:lin ang="2700000" scaled="0"/>
          </a:gradFill>
          <a:ln w="28575">
            <a:solidFill>
              <a:srgbClr val="F2F2F2"/>
            </a:solidFill>
          </a:ln>
          <a:effectLst>
            <a:outerShdw blurRad="88900" dist="76200" dir="2700000" algn="tl" rotWithShape="0">
              <a:prstClr val="black">
                <a:alpha val="23000"/>
              </a:prstClr>
            </a:outerShdw>
          </a:effectLst>
        </p:spPr>
        <p:style>
          <a:lnRef idx="1">
            <a:schemeClr val="accent3"/>
          </a:lnRef>
          <a:fillRef idx="2">
            <a:schemeClr val="accent3"/>
          </a:fillRef>
          <a:effectRef idx="1">
            <a:schemeClr val="accent3"/>
          </a:effectRef>
          <a:fontRef idx="none"/>
        </p:style>
        <p:txBody>
          <a:bodyPr anchor="ctr">
            <a:noAutofit/>
          </a:bodyPr>
          <a:lstStyle>
            <a:lvl1pPr marL="0" indent="0" algn="ctr">
              <a:buNone/>
              <a:defRPr sz="2400" b="0" i="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smtClean="0"/>
              <a:t>4</a:t>
            </a:r>
            <a:endParaRPr lang="zh-CN" altLang="en-US" dirty="0" smtClean="0"/>
          </a:p>
        </p:txBody>
      </p:sp>
      <p:sp>
        <p:nvSpPr>
          <p:cNvPr id="22" name="Text Placeholder 2"/>
          <p:cNvSpPr>
            <a:spLocks noGrp="1"/>
          </p:cNvSpPr>
          <p:nvPr>
            <p:ph type="body" idx="20" hasCustomPrompt="1"/>
          </p:nvPr>
        </p:nvSpPr>
        <p:spPr>
          <a:xfrm>
            <a:off x="6264951" y="3483669"/>
            <a:ext cx="2279545" cy="269429"/>
          </a:xfrm>
        </p:spPr>
        <p:txBody>
          <a:bodyPr anchor="ctr">
            <a:normAutofit/>
          </a:bodyPr>
          <a:lstStyle>
            <a:lvl1pPr marL="0" indent="0" algn="l">
              <a:buNone/>
              <a:defRPr sz="2000" b="0" i="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a:t>
            </a:r>
          </a:p>
        </p:txBody>
      </p:sp>
      <p:sp>
        <p:nvSpPr>
          <p:cNvPr id="23" name="Text Placeholder 2"/>
          <p:cNvSpPr>
            <a:spLocks noGrp="1"/>
          </p:cNvSpPr>
          <p:nvPr>
            <p:ph type="body" idx="21" hasCustomPrompt="1"/>
          </p:nvPr>
        </p:nvSpPr>
        <p:spPr>
          <a:xfrm>
            <a:off x="6264951" y="3753096"/>
            <a:ext cx="2279545" cy="269429"/>
          </a:xfrm>
        </p:spPr>
        <p:txBody>
          <a:bodyPr anchor="ctr">
            <a:normAutofit/>
          </a:bodyPr>
          <a:lstStyle>
            <a:lvl1pPr marL="0" indent="0" algn="l">
              <a:buNone/>
              <a:defRPr sz="1200" b="0" i="0">
                <a:solidFill>
                  <a:schemeClr val="bg1">
                    <a:lumMod val="75000"/>
                  </a:schemeClr>
                </a:solidFill>
                <a:latin typeface="CHHT" charset="-122"/>
                <a:ea typeface="CHHT" charset="-122"/>
                <a:cs typeface="CHHT"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a:t>
            </a:r>
          </a:p>
        </p:txBody>
      </p:sp>
      <p:pic>
        <p:nvPicPr>
          <p:cNvPr id="24" name="图片 23"/>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2103419"/>
            <a:ext cx="1001950" cy="610502"/>
          </a:xfrm>
          <a:prstGeom prst="rect">
            <a:avLst/>
          </a:prstGeom>
        </p:spPr>
      </p:pic>
      <p:sp>
        <p:nvSpPr>
          <p:cNvPr id="2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b="1">
                <a:solidFill>
                  <a:schemeClr val="accent1">
                    <a:lumMod val="50000"/>
                  </a:schemeClr>
                </a:solidFill>
              </a:defRPr>
            </a:lvl1pPr>
          </a:lstStyle>
          <a:p>
            <a:fld id="{DCD00DFC-BB7E-6C4E-9718-8AF533CF9D8D}" type="slidenum">
              <a:rPr kumimoji="1" lang="zh-CN" altLang="en-US" smtClean="0"/>
              <a:pPr/>
              <a:t>‹#›</a:t>
            </a:fld>
            <a:endParaRPr kumimoji="1" lang="zh-CN" altLang="en-US"/>
          </a:p>
        </p:txBody>
      </p:sp>
      <p:sp>
        <p:nvSpPr>
          <p:cNvPr id="25" name="剪去对角的矩形 24"/>
          <p:cNvSpPr/>
          <p:nvPr userDrawn="1"/>
        </p:nvSpPr>
        <p:spPr>
          <a:xfrm>
            <a:off x="2666956" y="296979"/>
            <a:ext cx="1235193" cy="303626"/>
          </a:xfrm>
          <a:prstGeom prst="snip2DiagRect">
            <a:avLst>
              <a:gd name="adj1" fmla="val 0"/>
              <a:gd name="adj2" fmla="val 25957"/>
            </a:avLst>
          </a:prstGeom>
          <a:ln>
            <a:noFill/>
          </a:ln>
        </p:spPr>
        <p:style>
          <a:lnRef idx="2">
            <a:schemeClr val="accent1"/>
          </a:lnRef>
          <a:fillRef idx="1">
            <a:schemeClr val="lt1"/>
          </a:fillRef>
          <a:effectRef idx="0">
            <a:schemeClr val="accent1"/>
          </a:effectRef>
          <a:fontRef idx="minor">
            <a:schemeClr val="dk1"/>
          </a:fontRef>
        </p:style>
        <p:txBody>
          <a:bodyPr lIns="36000" tIns="36000" rIns="36000" bIns="36000" rtlCol="0" anchor="ctr">
            <a:noAutofit/>
          </a:bodyPr>
          <a:lstStyle/>
          <a:p>
            <a:pPr algn="l"/>
            <a:r>
              <a:rPr lang="zh-CN" altLang="en-US" sz="1800" dirty="0" smtClean="0">
                <a:solidFill>
                  <a:schemeClr val="tx1"/>
                </a:solidFill>
                <a:latin typeface="彩虹黑体" panose="03000509000000000000" pitchFamily="65" charset="-122"/>
                <a:ea typeface="彩虹黑体" panose="03000509000000000000" pitchFamily="65" charset="-122"/>
              </a:rPr>
              <a:t>建基立业</a:t>
            </a:r>
            <a:endParaRPr lang="zh-CN" altLang="en-US" sz="1800" dirty="0">
              <a:solidFill>
                <a:schemeClr val="tx1"/>
              </a:solidFill>
              <a:latin typeface="彩虹黑体" panose="03000509000000000000" pitchFamily="65" charset="-122"/>
              <a:ea typeface="彩虹黑体" panose="03000509000000000000" pitchFamily="65" charset="-122"/>
            </a:endParaRPr>
          </a:p>
        </p:txBody>
      </p:sp>
      <p:pic>
        <p:nvPicPr>
          <p:cNvPr id="29" name="Picture 3" descr="C:\Users\wangchunjing\Desktop\5.PNG"/>
          <p:cNvPicPr>
            <a:picLocks noChangeAspect="1" noChangeArrowheads="1"/>
          </p:cNvPicPr>
          <p:nvPr userDrawn="1"/>
        </p:nvPicPr>
        <p:blipFill rotWithShape="1">
          <a:blip r:embed="rId4">
            <a:extLst>
              <a:ext uri="{28A0092B-C50C-407E-A947-70E740481C1C}">
                <a14:useLocalDpi xmlns:a14="http://schemas.microsoft.com/office/drawing/2010/main" xmlns="" val="0"/>
              </a:ext>
            </a:extLst>
          </a:blip>
          <a:srcRect t="21174" r="50000" b="63202"/>
          <a:stretch>
            <a:fillRect/>
          </a:stretch>
        </p:blipFill>
        <p:spPr bwMode="auto">
          <a:xfrm>
            <a:off x="179511" y="184098"/>
            <a:ext cx="2433123" cy="529389"/>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0" name="直接连接符 29"/>
          <p:cNvCxnSpPr/>
          <p:nvPr userDrawn="1"/>
        </p:nvCxnSpPr>
        <p:spPr>
          <a:xfrm>
            <a:off x="2645691" y="260004"/>
            <a:ext cx="0" cy="377576"/>
          </a:xfrm>
          <a:prstGeom prst="lin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cxnSp>
        <p:nvCxnSpPr>
          <p:cNvPr id="7" name="直线连接符 6"/>
          <p:cNvCxnSpPr/>
          <p:nvPr userDrawn="1"/>
        </p:nvCxnSpPr>
        <p:spPr>
          <a:xfrm>
            <a:off x="6549341" y="2649806"/>
            <a:ext cx="1696004" cy="0"/>
          </a:xfrm>
          <a:prstGeom prst="line">
            <a:avLst/>
          </a:prstGeom>
          <a:ln w="57150" cmpd="sng">
            <a:solidFill>
              <a:srgbClr val="0070C0"/>
            </a:solidFill>
          </a:ln>
        </p:spPr>
        <p:style>
          <a:lnRef idx="1">
            <a:schemeClr val="dk1"/>
          </a:lnRef>
          <a:fillRef idx="0">
            <a:schemeClr val="dk1"/>
          </a:fillRef>
          <a:effectRef idx="0">
            <a:schemeClr val="dk1"/>
          </a:effectRef>
          <a:fontRef idx="minor">
            <a:schemeClr val="tx1"/>
          </a:fontRef>
        </p:style>
      </p:cxnSp>
      <p:cxnSp>
        <p:nvCxnSpPr>
          <p:cNvPr id="8" name="直线连接符 7"/>
          <p:cNvCxnSpPr/>
          <p:nvPr userDrawn="1"/>
        </p:nvCxnSpPr>
        <p:spPr>
          <a:xfrm>
            <a:off x="6549341" y="1593740"/>
            <a:ext cx="1696004" cy="0"/>
          </a:xfrm>
          <a:prstGeom prst="line">
            <a:avLst/>
          </a:prstGeom>
          <a:ln w="57150" cmpd="sng">
            <a:solidFill>
              <a:srgbClr val="0070C0"/>
            </a:solidFill>
          </a:ln>
        </p:spPr>
        <p:style>
          <a:lnRef idx="1">
            <a:schemeClr val="dk1"/>
          </a:lnRef>
          <a:fillRef idx="0">
            <a:schemeClr val="dk1"/>
          </a:fillRef>
          <a:effectRef idx="0">
            <a:schemeClr val="dk1"/>
          </a:effectRef>
          <a:fontRef idx="minor">
            <a:schemeClr val="tx1"/>
          </a:fontRef>
        </p:style>
      </p:cxnSp>
      <p:sp>
        <p:nvSpPr>
          <p:cNvPr id="9" name="矩形 8"/>
          <p:cNvSpPr/>
          <p:nvPr userDrawn="1"/>
        </p:nvSpPr>
        <p:spPr>
          <a:xfrm>
            <a:off x="-22141" y="1575151"/>
            <a:ext cx="6279243" cy="1083047"/>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0" name="图片 9"/>
          <p:cNvPicPr>
            <a:picLocks noChangeAspect="1"/>
          </p:cNvPicPr>
          <p:nvPr userDrawn="1"/>
        </p:nvPicPr>
        <p:blipFill rotWithShape="1">
          <a:blip r:embed="rId2"/>
          <a:srcRect l="4427" t="22894" r="-54220" b="25210"/>
          <a:stretch>
            <a:fillRect/>
          </a:stretch>
        </p:blipFill>
        <p:spPr>
          <a:xfrm flipH="1" flipV="1">
            <a:off x="3608961" y="1568914"/>
            <a:ext cx="2658082" cy="1083047"/>
          </a:xfrm>
          <a:prstGeom prst="rect">
            <a:avLst/>
          </a:prstGeom>
        </p:spPr>
      </p:pic>
      <p:sp>
        <p:nvSpPr>
          <p:cNvPr id="11" name="矩形 10"/>
          <p:cNvSpPr/>
          <p:nvPr userDrawn="1"/>
        </p:nvSpPr>
        <p:spPr>
          <a:xfrm flipH="1">
            <a:off x="8548699" y="1575151"/>
            <a:ext cx="595303" cy="1083047"/>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Title 1"/>
          <p:cNvSpPr>
            <a:spLocks noGrp="1"/>
          </p:cNvSpPr>
          <p:nvPr>
            <p:ph type="title"/>
          </p:nvPr>
        </p:nvSpPr>
        <p:spPr>
          <a:xfrm>
            <a:off x="2966372" y="2752612"/>
            <a:ext cx="5408274" cy="716669"/>
          </a:xfrm>
        </p:spPr>
        <p:txBody>
          <a:bodyPr>
            <a:normAutofit/>
          </a:bodyPr>
          <a:lstStyle>
            <a:lvl1pPr algn="r">
              <a:defRPr sz="3100" b="1" i="0">
                <a:solidFill>
                  <a:srgbClr val="4472C4"/>
                </a:solidFill>
                <a:latin typeface="黑体" panose="02010609060101010101" charset="-122"/>
                <a:ea typeface="黑体" panose="02010609060101010101" charset="-122"/>
                <a:cs typeface="黑体" panose="02010609060101010101" charset="-122"/>
              </a:defRPr>
            </a:lvl1pPr>
          </a:lstStyle>
          <a:p>
            <a:r>
              <a:rPr lang="zh-CN" altLang="en-US" smtClean="0"/>
              <a:t>单击此处编辑母版标题样式</a:t>
            </a:r>
            <a:endParaRPr lang="en-US" dirty="0"/>
          </a:p>
        </p:txBody>
      </p:sp>
      <p:pic>
        <p:nvPicPr>
          <p:cNvPr id="13" name="图片 12"/>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6164630" y="3220465"/>
            <a:ext cx="2979370" cy="1958936"/>
          </a:xfrm>
          <a:prstGeom prst="rect">
            <a:avLst/>
          </a:prstGeom>
        </p:spPr>
      </p:pic>
      <p:sp>
        <p:nvSpPr>
          <p:cNvPr id="15" name="Text Placeholder 2"/>
          <p:cNvSpPr>
            <a:spLocks noGrp="1"/>
          </p:cNvSpPr>
          <p:nvPr>
            <p:ph type="body" idx="11" hasCustomPrompt="1"/>
          </p:nvPr>
        </p:nvSpPr>
        <p:spPr>
          <a:xfrm>
            <a:off x="6337006" y="1631423"/>
            <a:ext cx="2112334" cy="359394"/>
          </a:xfrm>
        </p:spPr>
        <p:txBody>
          <a:bodyPr anchor="ctr">
            <a:noAutofit/>
          </a:bodyPr>
          <a:lstStyle>
            <a:lvl1pPr marL="0" indent="0" algn="ctr">
              <a:buNone/>
              <a:defRPr sz="2800" b="0" i="0">
                <a:solidFill>
                  <a:srgbClr val="4472C4"/>
                </a:solidFill>
                <a:latin typeface="Times New Roman" panose="02020603050405020304" charset="0"/>
                <a:ea typeface="Times New Roman" panose="02020603050405020304" charset="0"/>
                <a:cs typeface="Times New Roman" panose="0202060305040502030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smtClean="0"/>
              <a:t>THE</a:t>
            </a:r>
            <a:r>
              <a:rPr lang="zh-CN" altLang="en-US" dirty="0" smtClean="0"/>
              <a:t> </a:t>
            </a:r>
            <a:r>
              <a:rPr lang="en-US" altLang="zh-CN" dirty="0" smtClean="0"/>
              <a:t>PART</a:t>
            </a:r>
            <a:endParaRPr lang="zh-CN" altLang="en-US" dirty="0" smtClean="0"/>
          </a:p>
        </p:txBody>
      </p:sp>
      <p:sp>
        <p:nvSpPr>
          <p:cNvPr id="16" name="Text Placeholder 2"/>
          <p:cNvSpPr>
            <a:spLocks noGrp="1"/>
          </p:cNvSpPr>
          <p:nvPr>
            <p:ph type="body" idx="12" hasCustomPrompt="1"/>
          </p:nvPr>
        </p:nvSpPr>
        <p:spPr>
          <a:xfrm>
            <a:off x="6267042" y="2058417"/>
            <a:ext cx="2281654" cy="523790"/>
          </a:xfrm>
        </p:spPr>
        <p:txBody>
          <a:bodyPr anchor="ctr">
            <a:noAutofit/>
          </a:bodyPr>
          <a:lstStyle>
            <a:lvl1pPr marL="0" indent="0" algn="ctr">
              <a:buNone/>
              <a:defRPr sz="6000" b="1" i="0">
                <a:solidFill>
                  <a:srgbClr val="4472C4"/>
                </a:solidFill>
                <a:latin typeface="Times New Roman" panose="02020603050405020304" charset="0"/>
                <a:ea typeface="Times New Roman" panose="02020603050405020304" charset="0"/>
                <a:cs typeface="Times New Roman" panose="0202060305040502030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ONE</a:t>
            </a:r>
            <a:endParaRPr lang="zh-CN" altLang="en-US" dirty="0" smtClean="0"/>
          </a:p>
        </p:txBody>
      </p:sp>
      <p:sp>
        <p:nvSpPr>
          <p:cNvPr id="14"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b="1">
                <a:solidFill>
                  <a:schemeClr val="accent1">
                    <a:lumMod val="50000"/>
                  </a:schemeClr>
                </a:solidFill>
              </a:defRPr>
            </a:lvl1pPr>
          </a:lstStyle>
          <a:p>
            <a:fld id="{DCD00DFC-BB7E-6C4E-9718-8AF533CF9D8D}" type="slidenum">
              <a:rPr kumimoji="1" lang="zh-CN" altLang="en-US" smtClean="0"/>
              <a:pPr/>
              <a:t>‹#›</a:t>
            </a:fld>
            <a:endParaRPr kumimoji="1" lang="zh-CN" altLang="en-US"/>
          </a:p>
        </p:txBody>
      </p:sp>
      <p:sp>
        <p:nvSpPr>
          <p:cNvPr id="17" name="剪去对角的矩形 16"/>
          <p:cNvSpPr/>
          <p:nvPr userDrawn="1"/>
        </p:nvSpPr>
        <p:spPr>
          <a:xfrm>
            <a:off x="2666956" y="296979"/>
            <a:ext cx="1235193" cy="303626"/>
          </a:xfrm>
          <a:prstGeom prst="snip2DiagRect">
            <a:avLst>
              <a:gd name="adj1" fmla="val 0"/>
              <a:gd name="adj2" fmla="val 25957"/>
            </a:avLst>
          </a:prstGeom>
          <a:ln>
            <a:noFill/>
          </a:ln>
        </p:spPr>
        <p:style>
          <a:lnRef idx="2">
            <a:schemeClr val="accent1"/>
          </a:lnRef>
          <a:fillRef idx="1">
            <a:schemeClr val="lt1"/>
          </a:fillRef>
          <a:effectRef idx="0">
            <a:schemeClr val="accent1"/>
          </a:effectRef>
          <a:fontRef idx="minor">
            <a:schemeClr val="dk1"/>
          </a:fontRef>
        </p:style>
        <p:txBody>
          <a:bodyPr lIns="36000" tIns="36000" rIns="36000" bIns="36000" rtlCol="0" anchor="ctr">
            <a:noAutofit/>
          </a:bodyPr>
          <a:lstStyle/>
          <a:p>
            <a:pPr algn="l"/>
            <a:r>
              <a:rPr lang="zh-CN" altLang="en-US" sz="1800" dirty="0" smtClean="0">
                <a:solidFill>
                  <a:schemeClr val="tx1"/>
                </a:solidFill>
                <a:latin typeface="彩虹黑体" panose="03000509000000000000" pitchFamily="65" charset="-122"/>
                <a:ea typeface="彩虹黑体" panose="03000509000000000000" pitchFamily="65" charset="-122"/>
              </a:rPr>
              <a:t>建基立业</a:t>
            </a:r>
            <a:endParaRPr lang="zh-CN" altLang="en-US" sz="1800" dirty="0">
              <a:solidFill>
                <a:schemeClr val="tx1"/>
              </a:solidFill>
              <a:latin typeface="彩虹黑体" panose="03000509000000000000" pitchFamily="65" charset="-122"/>
              <a:ea typeface="彩虹黑体" panose="03000509000000000000" pitchFamily="65" charset="-122"/>
            </a:endParaRPr>
          </a:p>
        </p:txBody>
      </p:sp>
      <p:pic>
        <p:nvPicPr>
          <p:cNvPr id="20" name="Picture 3" descr="C:\Users\wangchunjing\Desktop\5.PNG"/>
          <p:cNvPicPr>
            <a:picLocks noChangeAspect="1" noChangeArrowheads="1"/>
          </p:cNvPicPr>
          <p:nvPr userDrawn="1"/>
        </p:nvPicPr>
        <p:blipFill rotWithShape="1">
          <a:blip r:embed="rId4">
            <a:extLst>
              <a:ext uri="{28A0092B-C50C-407E-A947-70E740481C1C}">
                <a14:useLocalDpi xmlns:a14="http://schemas.microsoft.com/office/drawing/2010/main" xmlns="" val="0"/>
              </a:ext>
            </a:extLst>
          </a:blip>
          <a:srcRect t="21174" r="50000" b="63202"/>
          <a:stretch>
            <a:fillRect/>
          </a:stretch>
        </p:blipFill>
        <p:spPr bwMode="auto">
          <a:xfrm>
            <a:off x="179511" y="184098"/>
            <a:ext cx="2433123" cy="529389"/>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1" name="直接连接符 20"/>
          <p:cNvCxnSpPr/>
          <p:nvPr userDrawn="1"/>
        </p:nvCxnSpPr>
        <p:spPr>
          <a:xfrm>
            <a:off x="2645691" y="260004"/>
            <a:ext cx="0" cy="377576"/>
          </a:xfrm>
          <a:prstGeom prst="lin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
        <p:nvSpPr>
          <p:cNvPr id="13" name="Title 1"/>
          <p:cNvSpPr>
            <a:spLocks noGrp="1"/>
          </p:cNvSpPr>
          <p:nvPr>
            <p:ph type="title"/>
          </p:nvPr>
        </p:nvSpPr>
        <p:spPr>
          <a:xfrm>
            <a:off x="220370" y="136741"/>
            <a:ext cx="5389598" cy="300692"/>
          </a:xfrm>
        </p:spPr>
        <p:txBody>
          <a:bodyPr>
            <a:normAutofit/>
          </a:bodyPr>
          <a:lstStyle>
            <a:lvl1pPr>
              <a:defRPr sz="2000" b="0" i="0" spc="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dirty="0" smtClean="0"/>
              <a:t>单击此处编辑母版标题样式</a:t>
            </a:r>
            <a:endParaRPr lang="en-US" dirty="0"/>
          </a:p>
        </p:txBody>
      </p:sp>
      <p:sp>
        <p:nvSpPr>
          <p:cNvPr id="14" name="矩形 13"/>
          <p:cNvSpPr/>
          <p:nvPr userDrawn="1"/>
        </p:nvSpPr>
        <p:spPr>
          <a:xfrm>
            <a:off x="297636" y="487854"/>
            <a:ext cx="8400460" cy="18007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6" name="图片 15"/>
          <p:cNvPicPr>
            <a:picLocks noChangeAspect="1"/>
          </p:cNvPicPr>
          <p:nvPr userDrawn="1"/>
        </p:nvPicPr>
        <p:blipFill rotWithShape="1">
          <a:blip r:embed="rId2">
            <a:extLst>
              <a:ext uri="{28A0092B-C50C-407E-A947-70E740481C1C}">
                <a14:useLocalDpi xmlns:a14="http://schemas.microsoft.com/office/drawing/2010/main" xmlns="" val="0"/>
              </a:ext>
            </a:extLst>
          </a:blip>
          <a:srcRect b="69318"/>
          <a:stretch>
            <a:fillRect/>
          </a:stretch>
        </p:blipFill>
        <p:spPr>
          <a:xfrm>
            <a:off x="290551" y="485932"/>
            <a:ext cx="1260067" cy="187314"/>
          </a:xfrm>
          <a:prstGeom prst="rect">
            <a:avLst/>
          </a:prstGeom>
        </p:spPr>
      </p:pic>
      <p:sp>
        <p:nvSpPr>
          <p:cNvPr id="18" name="Content Placeholder 2"/>
          <p:cNvSpPr>
            <a:spLocks noGrp="1"/>
          </p:cNvSpPr>
          <p:nvPr>
            <p:ph idx="1"/>
          </p:nvPr>
        </p:nvSpPr>
        <p:spPr>
          <a:xfrm>
            <a:off x="628650" y="954732"/>
            <a:ext cx="7886700" cy="3263504"/>
          </a:xfrm>
        </p:spPr>
        <p:txBody>
          <a:bodyPr/>
          <a:lstStyle>
            <a:lvl1pPr marL="0" indent="0">
              <a:lnSpc>
                <a:spcPct val="150000"/>
              </a:lnSpc>
              <a:buNone/>
              <a:defRPr b="0" i="0" spc="30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a:lnSpc>
                <a:spcPct val="150000"/>
              </a:lnSpc>
              <a:defRPr b="0" i="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defRPr>
            </a:lvl2pPr>
            <a:lvl3pPr>
              <a:lnSpc>
                <a:spcPct val="150000"/>
              </a:lnSpc>
              <a:defRPr b="0" i="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defRPr>
            </a:lvl3pPr>
            <a:lvl4pPr>
              <a:lnSpc>
                <a:spcPct val="150000"/>
              </a:lnSpc>
              <a:defRPr b="0" i="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defRPr>
            </a:lvl4pPr>
            <a:lvl5pPr>
              <a:lnSpc>
                <a:spcPct val="150000"/>
              </a:lnSpc>
              <a:defRPr b="0" i="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lang="zh-CN" altLang="en-US" dirty="0" smtClean="0"/>
              <a:t>单击此处编辑母版文本样式</a:t>
            </a:r>
          </a:p>
          <a:p>
            <a:pPr lvl="1"/>
            <a:r>
              <a:rPr lang="zh-CN" altLang="en-US" dirty="0" smtClean="0"/>
              <a:t>二级</a:t>
            </a:r>
          </a:p>
          <a:p>
            <a:pPr lvl="2"/>
            <a:r>
              <a:rPr lang="zh-CN" altLang="en-US" dirty="0" smtClean="0"/>
              <a:t>三级</a:t>
            </a:r>
          </a:p>
          <a:p>
            <a:pPr lvl="3"/>
            <a:r>
              <a:rPr lang="zh-CN" altLang="en-US" dirty="0" smtClean="0"/>
              <a:t>四级</a:t>
            </a:r>
          </a:p>
          <a:p>
            <a:pPr lvl="4"/>
            <a:r>
              <a:rPr lang="zh-CN" altLang="en-US" dirty="0" smtClean="0"/>
              <a:t>五级</a:t>
            </a:r>
            <a:endParaRPr lang="en-US" dirty="0"/>
          </a:p>
        </p:txBody>
      </p:sp>
      <p:pic>
        <p:nvPicPr>
          <p:cNvPr id="7" name="图片 6"/>
          <p:cNvPicPr>
            <a:picLocks noChangeAspect="1"/>
          </p:cNvPicPr>
          <p:nvPr userDrawn="1"/>
        </p:nvPicPr>
        <p:blipFill>
          <a:blip r:embed="rId3">
            <a:alphaModFix amt="33000"/>
            <a:extLst>
              <a:ext uri="{28A0092B-C50C-407E-A947-70E740481C1C}">
                <a14:useLocalDpi xmlns:a14="http://schemas.microsoft.com/office/drawing/2010/main" xmlns="" val="0"/>
              </a:ext>
            </a:extLst>
          </a:blip>
          <a:stretch>
            <a:fillRect/>
          </a:stretch>
        </p:blipFill>
        <p:spPr>
          <a:xfrm>
            <a:off x="6164630" y="3220465"/>
            <a:ext cx="2979370" cy="1958936"/>
          </a:xfrm>
          <a:prstGeom prst="rect">
            <a:avLst/>
          </a:prstGeom>
        </p:spPr>
      </p:pic>
      <p:sp>
        <p:nvSpPr>
          <p:cNvPr id="9"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b="1">
                <a:solidFill>
                  <a:schemeClr val="accent1">
                    <a:lumMod val="50000"/>
                  </a:schemeClr>
                </a:solidFill>
              </a:defRPr>
            </a:lvl1pPr>
          </a:lstStyle>
          <a:p>
            <a:fld id="{DCD00DFC-BB7E-6C4E-9718-8AF533CF9D8D}" type="slidenum">
              <a:rPr kumimoji="1" lang="zh-CN" altLang="en-US" smtClean="0"/>
              <a:pPr/>
              <a:t>‹#›</a:t>
            </a:fld>
            <a:endParaRPr kumimoji="1" lang="zh-CN" altLang="en-US"/>
          </a:p>
        </p:txBody>
      </p:sp>
      <p:sp>
        <p:nvSpPr>
          <p:cNvPr id="10" name="剪去对角的矩形 9"/>
          <p:cNvSpPr/>
          <p:nvPr userDrawn="1"/>
        </p:nvSpPr>
        <p:spPr>
          <a:xfrm>
            <a:off x="7708637" y="108483"/>
            <a:ext cx="1235193" cy="303626"/>
          </a:xfrm>
          <a:prstGeom prst="snip2DiagRect">
            <a:avLst>
              <a:gd name="adj1" fmla="val 0"/>
              <a:gd name="adj2" fmla="val 25957"/>
            </a:avLst>
          </a:prstGeom>
          <a:ln>
            <a:noFill/>
          </a:ln>
        </p:spPr>
        <p:style>
          <a:lnRef idx="2">
            <a:schemeClr val="accent1"/>
          </a:lnRef>
          <a:fillRef idx="1">
            <a:schemeClr val="lt1"/>
          </a:fillRef>
          <a:effectRef idx="0">
            <a:schemeClr val="accent1"/>
          </a:effectRef>
          <a:fontRef idx="minor">
            <a:schemeClr val="dk1"/>
          </a:fontRef>
        </p:style>
        <p:txBody>
          <a:bodyPr lIns="36000" tIns="36000" rIns="36000" bIns="36000" rtlCol="0" anchor="ctr">
            <a:noAutofit/>
          </a:bodyPr>
          <a:lstStyle/>
          <a:p>
            <a:pPr algn="l"/>
            <a:r>
              <a:rPr lang="zh-CN" altLang="en-US" sz="1600" dirty="0" smtClean="0">
                <a:solidFill>
                  <a:schemeClr val="tx1"/>
                </a:solidFill>
                <a:latin typeface="彩虹黑体" panose="03000509000000000000" pitchFamily="65" charset="-122"/>
                <a:ea typeface="彩虹黑体" panose="03000509000000000000" pitchFamily="65" charset="-122"/>
              </a:rPr>
              <a:t>建基立业</a:t>
            </a:r>
            <a:endParaRPr lang="zh-CN" altLang="en-US" sz="1600" dirty="0">
              <a:solidFill>
                <a:schemeClr val="tx1"/>
              </a:solidFill>
              <a:latin typeface="彩虹黑体" panose="03000509000000000000" pitchFamily="65" charset="-122"/>
              <a:ea typeface="彩虹黑体" panose="03000509000000000000" pitchFamily="65" charset="-122"/>
            </a:endParaRPr>
          </a:p>
        </p:txBody>
      </p:sp>
      <p:pic>
        <p:nvPicPr>
          <p:cNvPr id="12" name="Picture 3" descr="C:\Users\wangchunjing\Desktop\5.PNG"/>
          <p:cNvPicPr>
            <a:picLocks noChangeAspect="1" noChangeArrowheads="1"/>
          </p:cNvPicPr>
          <p:nvPr userDrawn="1"/>
        </p:nvPicPr>
        <p:blipFill rotWithShape="1">
          <a:blip r:embed="rId4">
            <a:extLst>
              <a:ext uri="{28A0092B-C50C-407E-A947-70E740481C1C}">
                <a14:useLocalDpi xmlns:a14="http://schemas.microsoft.com/office/drawing/2010/main" xmlns="" val="0"/>
              </a:ext>
            </a:extLst>
          </a:blip>
          <a:srcRect t="21174" r="50000" b="63202"/>
          <a:stretch>
            <a:fillRect/>
          </a:stretch>
        </p:blipFill>
        <p:spPr bwMode="auto">
          <a:xfrm>
            <a:off x="6164628" y="98237"/>
            <a:ext cx="1489685" cy="324119"/>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5" name="直接连接符 14"/>
          <p:cNvCxnSpPr/>
          <p:nvPr userDrawn="1"/>
        </p:nvCxnSpPr>
        <p:spPr>
          <a:xfrm>
            <a:off x="7692108" y="145939"/>
            <a:ext cx="0" cy="252000"/>
          </a:xfrm>
          <a:prstGeom prst="lin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两项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alphaModFix amt="33000"/>
            <a:extLst>
              <a:ext uri="{28A0092B-C50C-407E-A947-70E740481C1C}">
                <a14:useLocalDpi xmlns:a14="http://schemas.microsoft.com/office/drawing/2010/main" xmlns="" val="0"/>
              </a:ext>
            </a:extLst>
          </a:blip>
          <a:stretch>
            <a:fillRect/>
          </a:stretch>
        </p:blipFill>
        <p:spPr>
          <a:xfrm>
            <a:off x="6164630" y="3220465"/>
            <a:ext cx="2979370" cy="1958936"/>
          </a:xfrm>
          <a:prstGeom prst="rect">
            <a:avLst/>
          </a:prstGeom>
        </p:spPr>
      </p:pic>
      <p:sp>
        <p:nvSpPr>
          <p:cNvPr id="13" name="Title 1"/>
          <p:cNvSpPr>
            <a:spLocks noGrp="1"/>
          </p:cNvSpPr>
          <p:nvPr>
            <p:ph type="title"/>
          </p:nvPr>
        </p:nvSpPr>
        <p:spPr>
          <a:xfrm>
            <a:off x="220370" y="136741"/>
            <a:ext cx="5389598" cy="300692"/>
          </a:xfrm>
        </p:spPr>
        <p:txBody>
          <a:bodyPr>
            <a:normAutofit/>
          </a:bodyPr>
          <a:lstStyle>
            <a:lvl1pPr>
              <a:defRPr sz="2000" b="0" i="0" spc="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dirty="0" smtClean="0"/>
              <a:t>单击此处编辑母版标题样式</a:t>
            </a:r>
            <a:endParaRPr lang="en-US" dirty="0"/>
          </a:p>
        </p:txBody>
      </p:sp>
      <p:sp>
        <p:nvSpPr>
          <p:cNvPr id="14" name="矩形 13"/>
          <p:cNvSpPr/>
          <p:nvPr userDrawn="1"/>
        </p:nvSpPr>
        <p:spPr>
          <a:xfrm>
            <a:off x="297636" y="487854"/>
            <a:ext cx="8400460" cy="18007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6" name="图片 15"/>
          <p:cNvPicPr>
            <a:picLocks noChangeAspect="1"/>
          </p:cNvPicPr>
          <p:nvPr userDrawn="1"/>
        </p:nvPicPr>
        <p:blipFill rotWithShape="1">
          <a:blip r:embed="rId3">
            <a:extLst>
              <a:ext uri="{28A0092B-C50C-407E-A947-70E740481C1C}">
                <a14:useLocalDpi xmlns:a14="http://schemas.microsoft.com/office/drawing/2010/main" xmlns="" val="0"/>
              </a:ext>
            </a:extLst>
          </a:blip>
          <a:srcRect b="69318"/>
          <a:stretch>
            <a:fillRect/>
          </a:stretch>
        </p:blipFill>
        <p:spPr>
          <a:xfrm>
            <a:off x="290551" y="485932"/>
            <a:ext cx="1260067" cy="187314"/>
          </a:xfrm>
          <a:prstGeom prst="rect">
            <a:avLst/>
          </a:prstGeom>
        </p:spPr>
      </p:pic>
      <p:sp>
        <p:nvSpPr>
          <p:cNvPr id="18" name="Content Placeholder 2"/>
          <p:cNvSpPr>
            <a:spLocks noGrp="1"/>
          </p:cNvSpPr>
          <p:nvPr>
            <p:ph idx="1"/>
          </p:nvPr>
        </p:nvSpPr>
        <p:spPr>
          <a:xfrm>
            <a:off x="628650" y="954732"/>
            <a:ext cx="7886700" cy="3263504"/>
          </a:xfrm>
        </p:spPr>
        <p:txBody>
          <a:bodyPr/>
          <a:lstStyle>
            <a:lvl1pPr marL="0" indent="0">
              <a:lnSpc>
                <a:spcPct val="150000"/>
              </a:lnSpc>
              <a:buNone/>
              <a:defRPr b="0" i="0" spc="30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a:lnSpc>
                <a:spcPct val="150000"/>
              </a:lnSpc>
              <a:defRPr b="0" i="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defRPr>
            </a:lvl2pPr>
            <a:lvl3pPr>
              <a:lnSpc>
                <a:spcPct val="150000"/>
              </a:lnSpc>
              <a:defRPr b="0" i="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defRPr>
            </a:lvl3pPr>
            <a:lvl4pPr>
              <a:lnSpc>
                <a:spcPct val="150000"/>
              </a:lnSpc>
              <a:defRPr b="0" i="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defRPr>
            </a:lvl4pPr>
            <a:lvl5pPr>
              <a:lnSpc>
                <a:spcPct val="150000"/>
              </a:lnSpc>
              <a:defRPr b="0" i="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lang="zh-CN" altLang="en-US" dirty="0" smtClean="0"/>
              <a:t>单击此处编辑母版文本样式</a:t>
            </a:r>
          </a:p>
          <a:p>
            <a:pPr lvl="1"/>
            <a:r>
              <a:rPr lang="zh-CN" altLang="en-US" dirty="0" smtClean="0"/>
              <a:t>二级</a:t>
            </a:r>
          </a:p>
          <a:p>
            <a:pPr lvl="2"/>
            <a:r>
              <a:rPr lang="zh-CN" altLang="en-US" dirty="0" smtClean="0"/>
              <a:t>三级</a:t>
            </a:r>
          </a:p>
          <a:p>
            <a:pPr lvl="3"/>
            <a:r>
              <a:rPr lang="zh-CN" altLang="en-US" dirty="0" smtClean="0"/>
              <a:t>四级</a:t>
            </a:r>
          </a:p>
          <a:p>
            <a:pPr lvl="4"/>
            <a:r>
              <a:rPr lang="zh-CN" altLang="en-US" dirty="0" smtClean="0"/>
              <a:t>五级</a:t>
            </a:r>
            <a:endParaRPr lang="en-US" dirty="0"/>
          </a:p>
        </p:txBody>
      </p:sp>
      <p:sp>
        <p:nvSpPr>
          <p:cNvPr id="9"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b="1">
                <a:solidFill>
                  <a:schemeClr val="accent1">
                    <a:lumMod val="50000"/>
                  </a:schemeClr>
                </a:solidFill>
              </a:defRPr>
            </a:lvl1pPr>
          </a:lstStyle>
          <a:p>
            <a:fld id="{DCD00DFC-BB7E-6C4E-9718-8AF533CF9D8D}" type="slidenum">
              <a:rPr kumimoji="1" lang="zh-CN" altLang="en-US" smtClean="0"/>
              <a:pPr/>
              <a:t>‹#›</a:t>
            </a:fld>
            <a:endParaRPr kumimoji="1" lang="zh-CN" altLang="en-US"/>
          </a:p>
        </p:txBody>
      </p:sp>
      <p:sp>
        <p:nvSpPr>
          <p:cNvPr id="15" name="剪去对角的矩形 14"/>
          <p:cNvSpPr/>
          <p:nvPr userDrawn="1"/>
        </p:nvSpPr>
        <p:spPr>
          <a:xfrm>
            <a:off x="7708637" y="108483"/>
            <a:ext cx="1235193" cy="303626"/>
          </a:xfrm>
          <a:prstGeom prst="snip2DiagRect">
            <a:avLst>
              <a:gd name="adj1" fmla="val 0"/>
              <a:gd name="adj2" fmla="val 25957"/>
            </a:avLst>
          </a:prstGeom>
          <a:ln>
            <a:noFill/>
          </a:ln>
        </p:spPr>
        <p:style>
          <a:lnRef idx="2">
            <a:schemeClr val="accent1"/>
          </a:lnRef>
          <a:fillRef idx="1">
            <a:schemeClr val="lt1"/>
          </a:fillRef>
          <a:effectRef idx="0">
            <a:schemeClr val="accent1"/>
          </a:effectRef>
          <a:fontRef idx="minor">
            <a:schemeClr val="dk1"/>
          </a:fontRef>
        </p:style>
        <p:txBody>
          <a:bodyPr lIns="36000" tIns="36000" rIns="36000" bIns="36000" rtlCol="0" anchor="ctr">
            <a:noAutofit/>
          </a:bodyPr>
          <a:lstStyle/>
          <a:p>
            <a:pPr algn="l"/>
            <a:r>
              <a:rPr lang="zh-CN" altLang="en-US" sz="1600" dirty="0" smtClean="0">
                <a:solidFill>
                  <a:schemeClr val="tx1"/>
                </a:solidFill>
                <a:latin typeface="彩虹黑体" panose="03000509000000000000" pitchFamily="65" charset="-122"/>
                <a:ea typeface="彩虹黑体" panose="03000509000000000000" pitchFamily="65" charset="-122"/>
              </a:rPr>
              <a:t>建基立业</a:t>
            </a:r>
            <a:endParaRPr lang="zh-CN" altLang="en-US" sz="1600" dirty="0">
              <a:solidFill>
                <a:schemeClr val="tx1"/>
              </a:solidFill>
              <a:latin typeface="彩虹黑体" panose="03000509000000000000" pitchFamily="65" charset="-122"/>
              <a:ea typeface="彩虹黑体" panose="03000509000000000000" pitchFamily="65" charset="-122"/>
            </a:endParaRPr>
          </a:p>
        </p:txBody>
      </p:sp>
      <p:pic>
        <p:nvPicPr>
          <p:cNvPr id="17" name="Picture 3" descr="C:\Users\wangchunjing\Desktop\5.PNG"/>
          <p:cNvPicPr>
            <a:picLocks noChangeAspect="1" noChangeArrowheads="1"/>
          </p:cNvPicPr>
          <p:nvPr userDrawn="1"/>
        </p:nvPicPr>
        <p:blipFill rotWithShape="1">
          <a:blip r:embed="rId4">
            <a:extLst>
              <a:ext uri="{28A0092B-C50C-407E-A947-70E740481C1C}">
                <a14:useLocalDpi xmlns:a14="http://schemas.microsoft.com/office/drawing/2010/main" xmlns="" val="0"/>
              </a:ext>
            </a:extLst>
          </a:blip>
          <a:srcRect t="21174" r="50000" b="63202"/>
          <a:stretch>
            <a:fillRect/>
          </a:stretch>
        </p:blipFill>
        <p:spPr bwMode="auto">
          <a:xfrm>
            <a:off x="6164628" y="98237"/>
            <a:ext cx="1489685" cy="324119"/>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9" name="直接连接符 18"/>
          <p:cNvCxnSpPr/>
          <p:nvPr userDrawn="1"/>
        </p:nvCxnSpPr>
        <p:spPr>
          <a:xfrm>
            <a:off x="7692108" y="145939"/>
            <a:ext cx="0" cy="252000"/>
          </a:xfrm>
          <a:prstGeom prst="lin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两项内容">
    <p:spTree>
      <p:nvGrpSpPr>
        <p:cNvPr id="1" name=""/>
        <p:cNvGrpSpPr/>
        <p:nvPr/>
      </p:nvGrpSpPr>
      <p:grpSpPr>
        <a:xfrm>
          <a:off x="0" y="0"/>
          <a:ext cx="0" cy="0"/>
          <a:chOff x="0" y="0"/>
          <a:chExt cx="0" cy="0"/>
        </a:xfrm>
      </p:grpSpPr>
      <p:sp>
        <p:nvSpPr>
          <p:cNvPr id="14" name="矩形 13"/>
          <p:cNvSpPr/>
          <p:nvPr userDrawn="1"/>
        </p:nvSpPr>
        <p:spPr>
          <a:xfrm>
            <a:off x="297636" y="487854"/>
            <a:ext cx="8400460" cy="18007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6" name="图片 15"/>
          <p:cNvPicPr>
            <a:picLocks noChangeAspect="1"/>
          </p:cNvPicPr>
          <p:nvPr userDrawn="1"/>
        </p:nvPicPr>
        <p:blipFill rotWithShape="1">
          <a:blip r:embed="rId2">
            <a:extLst>
              <a:ext uri="{28A0092B-C50C-407E-A947-70E740481C1C}">
                <a14:useLocalDpi xmlns:a14="http://schemas.microsoft.com/office/drawing/2010/main" xmlns="" val="0"/>
              </a:ext>
            </a:extLst>
          </a:blip>
          <a:srcRect b="69318"/>
          <a:stretch>
            <a:fillRect/>
          </a:stretch>
        </p:blipFill>
        <p:spPr>
          <a:xfrm>
            <a:off x="290551" y="485932"/>
            <a:ext cx="1260067" cy="187314"/>
          </a:xfrm>
          <a:prstGeom prst="rect">
            <a:avLst/>
          </a:prstGeom>
        </p:spPr>
      </p:pic>
      <p:sp>
        <p:nvSpPr>
          <p:cNvPr id="18" name="Content Placeholder 2"/>
          <p:cNvSpPr>
            <a:spLocks noGrp="1"/>
          </p:cNvSpPr>
          <p:nvPr>
            <p:ph idx="1"/>
          </p:nvPr>
        </p:nvSpPr>
        <p:spPr>
          <a:xfrm>
            <a:off x="628650" y="954733"/>
            <a:ext cx="7886700" cy="581673"/>
          </a:xfrm>
        </p:spPr>
        <p:txBody>
          <a:bodyPr/>
          <a:lstStyle>
            <a:lvl1pPr marL="0" indent="0" algn="ctr">
              <a:lnSpc>
                <a:spcPct val="150000"/>
              </a:lnSpc>
              <a:buNone/>
              <a:defRPr b="0" i="0" spc="300">
                <a:solidFill>
                  <a:srgbClr val="4472C4"/>
                </a:solidFill>
                <a:latin typeface="CHHT" charset="-122"/>
                <a:ea typeface="CHHT" charset="-122"/>
                <a:cs typeface="CHHT" charset="-122"/>
              </a:defRPr>
            </a:lvl1pPr>
            <a:lvl2pPr>
              <a:lnSpc>
                <a:spcPct val="150000"/>
              </a:lnSpc>
              <a:defRPr b="0" i="0">
                <a:latin typeface="CHCFS" charset="-122"/>
                <a:ea typeface="CHCFS" charset="-122"/>
                <a:cs typeface="CHCFS" charset="-122"/>
              </a:defRPr>
            </a:lvl2pPr>
            <a:lvl3pPr>
              <a:lnSpc>
                <a:spcPct val="150000"/>
              </a:lnSpc>
              <a:defRPr b="0" i="0">
                <a:latin typeface="CHCFS" charset="-122"/>
                <a:ea typeface="CHCFS" charset="-122"/>
                <a:cs typeface="CHCFS" charset="-122"/>
              </a:defRPr>
            </a:lvl3pPr>
            <a:lvl4pPr>
              <a:lnSpc>
                <a:spcPct val="150000"/>
              </a:lnSpc>
              <a:defRPr b="0" i="0">
                <a:latin typeface="CHCFS" charset="-122"/>
                <a:ea typeface="CHCFS" charset="-122"/>
                <a:cs typeface="CHCFS" charset="-122"/>
              </a:defRPr>
            </a:lvl4pPr>
            <a:lvl5pPr>
              <a:lnSpc>
                <a:spcPct val="150000"/>
              </a:lnSpc>
              <a:defRPr b="0" i="0">
                <a:latin typeface="CHCFS" charset="-122"/>
                <a:ea typeface="CHCFS" charset="-122"/>
                <a:cs typeface="CHCFS" charset="-122"/>
              </a:defRPr>
            </a:lvl5pPr>
          </a:lstStyle>
          <a:p>
            <a:pPr lvl="0"/>
            <a:r>
              <a:rPr lang="zh-CN" altLang="en-US" dirty="0" smtClean="0"/>
              <a:t>单击此处编辑母版</a:t>
            </a:r>
            <a:r>
              <a:rPr lang="zh-CN" altLang="en-US" smtClean="0"/>
              <a:t>文本样式</a:t>
            </a:r>
            <a:endParaRPr lang="en-US" dirty="0"/>
          </a:p>
        </p:txBody>
      </p:sp>
      <p:pic>
        <p:nvPicPr>
          <p:cNvPr id="7" name="图片 6"/>
          <p:cNvPicPr>
            <a:picLocks noChangeAspect="1"/>
          </p:cNvPicPr>
          <p:nvPr userDrawn="1"/>
        </p:nvPicPr>
        <p:blipFill>
          <a:blip r:embed="rId3">
            <a:alphaModFix amt="33000"/>
            <a:extLst>
              <a:ext uri="{28A0092B-C50C-407E-A947-70E740481C1C}">
                <a14:useLocalDpi xmlns:a14="http://schemas.microsoft.com/office/drawing/2010/main" xmlns="" val="0"/>
              </a:ext>
            </a:extLst>
          </a:blip>
          <a:stretch>
            <a:fillRect/>
          </a:stretch>
        </p:blipFill>
        <p:spPr>
          <a:xfrm>
            <a:off x="6164630" y="3220465"/>
            <a:ext cx="2979370" cy="1958936"/>
          </a:xfrm>
          <a:prstGeom prst="rect">
            <a:avLst/>
          </a:prstGeom>
        </p:spPr>
      </p:pic>
      <p:sp>
        <p:nvSpPr>
          <p:cNvPr id="9"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b="1">
                <a:solidFill>
                  <a:schemeClr val="accent1">
                    <a:lumMod val="50000"/>
                  </a:schemeClr>
                </a:solidFill>
              </a:defRPr>
            </a:lvl1pPr>
          </a:lstStyle>
          <a:p>
            <a:fld id="{DCD00DFC-BB7E-6C4E-9718-8AF533CF9D8D}" type="slidenum">
              <a:rPr kumimoji="1" lang="zh-CN" altLang="en-US" smtClean="0"/>
              <a:pPr/>
              <a:t>‹#›</a:t>
            </a:fld>
            <a:endParaRPr kumimoji="1" lang="zh-CN" altLang="en-US"/>
          </a:p>
        </p:txBody>
      </p:sp>
      <p:sp>
        <p:nvSpPr>
          <p:cNvPr id="8" name="剪去对角的矩形 7"/>
          <p:cNvSpPr/>
          <p:nvPr userDrawn="1"/>
        </p:nvSpPr>
        <p:spPr>
          <a:xfrm>
            <a:off x="7708637" y="108483"/>
            <a:ext cx="1235193" cy="303626"/>
          </a:xfrm>
          <a:prstGeom prst="snip2DiagRect">
            <a:avLst>
              <a:gd name="adj1" fmla="val 0"/>
              <a:gd name="adj2" fmla="val 25957"/>
            </a:avLst>
          </a:prstGeom>
          <a:ln>
            <a:noFill/>
          </a:ln>
        </p:spPr>
        <p:style>
          <a:lnRef idx="2">
            <a:schemeClr val="accent1"/>
          </a:lnRef>
          <a:fillRef idx="1">
            <a:schemeClr val="lt1"/>
          </a:fillRef>
          <a:effectRef idx="0">
            <a:schemeClr val="accent1"/>
          </a:effectRef>
          <a:fontRef idx="minor">
            <a:schemeClr val="dk1"/>
          </a:fontRef>
        </p:style>
        <p:txBody>
          <a:bodyPr lIns="36000" tIns="36000" rIns="36000" bIns="36000" rtlCol="0" anchor="ctr">
            <a:noAutofit/>
          </a:bodyPr>
          <a:lstStyle/>
          <a:p>
            <a:pPr algn="l"/>
            <a:r>
              <a:rPr lang="zh-CN" altLang="en-US" sz="1600" dirty="0" smtClean="0">
                <a:solidFill>
                  <a:schemeClr val="tx1"/>
                </a:solidFill>
                <a:latin typeface="彩虹黑体" panose="03000509000000000000" pitchFamily="65" charset="-122"/>
                <a:ea typeface="彩虹黑体" panose="03000509000000000000" pitchFamily="65" charset="-122"/>
              </a:rPr>
              <a:t>建基立业</a:t>
            </a:r>
            <a:endParaRPr lang="zh-CN" altLang="en-US" sz="1600" dirty="0">
              <a:solidFill>
                <a:schemeClr val="tx1"/>
              </a:solidFill>
              <a:latin typeface="彩虹黑体" panose="03000509000000000000" pitchFamily="65" charset="-122"/>
              <a:ea typeface="彩虹黑体" panose="03000509000000000000" pitchFamily="65" charset="-122"/>
            </a:endParaRPr>
          </a:p>
        </p:txBody>
      </p:sp>
      <p:pic>
        <p:nvPicPr>
          <p:cNvPr id="11" name="Picture 3" descr="C:\Users\wangchunjing\Desktop\5.PNG"/>
          <p:cNvPicPr>
            <a:picLocks noChangeAspect="1" noChangeArrowheads="1"/>
          </p:cNvPicPr>
          <p:nvPr userDrawn="1"/>
        </p:nvPicPr>
        <p:blipFill rotWithShape="1">
          <a:blip r:embed="rId4">
            <a:extLst>
              <a:ext uri="{28A0092B-C50C-407E-A947-70E740481C1C}">
                <a14:useLocalDpi xmlns:a14="http://schemas.microsoft.com/office/drawing/2010/main" xmlns="" val="0"/>
              </a:ext>
            </a:extLst>
          </a:blip>
          <a:srcRect t="21174" r="50000" b="63202"/>
          <a:stretch>
            <a:fillRect/>
          </a:stretch>
        </p:blipFill>
        <p:spPr bwMode="auto">
          <a:xfrm>
            <a:off x="6164628" y="98237"/>
            <a:ext cx="1489685" cy="324119"/>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2" name="直接连接符 11"/>
          <p:cNvCxnSpPr/>
          <p:nvPr userDrawn="1"/>
        </p:nvCxnSpPr>
        <p:spPr>
          <a:xfrm>
            <a:off x="7692108" y="145939"/>
            <a:ext cx="0" cy="252000"/>
          </a:xfrm>
          <a:prstGeom prst="lin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7"/>
            <a:ext cx="3868340" cy="2763441"/>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Text Placeholder 4"/>
          <p:cNvSpPr>
            <a:spLocks noGrp="1"/>
          </p:cNvSpPr>
          <p:nvPr>
            <p:ph type="body" sz="quarter" idx="3"/>
          </p:nvPr>
        </p:nvSpPr>
        <p:spPr>
          <a:xfrm>
            <a:off x="4629153"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3" y="1878807"/>
            <a:ext cx="3887391" cy="2763441"/>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7" name="Date Placeholder 6"/>
          <p:cNvSpPr>
            <a:spLocks noGrp="1"/>
          </p:cNvSpPr>
          <p:nvPr>
            <p:ph type="dt" sz="half" idx="10"/>
          </p:nvPr>
        </p:nvSpPr>
        <p:spPr/>
        <p:txBody>
          <a:bodyPr/>
          <a:lstStyle/>
          <a:p>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lvl1pPr>
              <a:defRPr b="1">
                <a:solidFill>
                  <a:schemeClr val="accent1">
                    <a:lumMod val="50000"/>
                  </a:schemeClr>
                </a:solidFill>
              </a:defRPr>
            </a:lvl1pPr>
          </a:lstStyle>
          <a:p>
            <a:fld id="{DCD00DFC-BB7E-6C4E-9718-8AF533CF9D8D}" type="slidenum">
              <a:rPr kumimoji="1" lang="zh-CN" altLang="en-US" smtClean="0"/>
              <a:pPr/>
              <a:t>‹#›</a:t>
            </a:fld>
            <a:endParaRPr kumimoji="1"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DCD00DFC-BB7E-6C4E-9718-8AF533CF9D8D}" type="slidenum">
              <a:rPr kumimoji="1" lang="zh-CN" altLang="en-US" smtClean="0"/>
              <a:pPr/>
              <a:t>‹#›</a:t>
            </a:fld>
            <a:endParaRPr kumimoji="1" lang="zh-CN" altLang="en-US"/>
          </a:p>
        </p:txBody>
      </p:sp>
      <p:sp>
        <p:nvSpPr>
          <p:cNvPr id="7" name="Title 1"/>
          <p:cNvSpPr>
            <a:spLocks noGrp="1"/>
          </p:cNvSpPr>
          <p:nvPr>
            <p:ph type="title" hasCustomPrompt="1"/>
          </p:nvPr>
        </p:nvSpPr>
        <p:spPr>
          <a:xfrm>
            <a:off x="764520" y="2288713"/>
            <a:ext cx="7886700" cy="566075"/>
          </a:xfrm>
        </p:spPr>
        <p:txBody>
          <a:bodyPr>
            <a:normAutofit/>
          </a:bodyPr>
          <a:lstStyle>
            <a:lvl1pPr algn="ctr">
              <a:defRPr sz="4000" b="0" i="0">
                <a:solidFill>
                  <a:srgbClr val="4472C4"/>
                </a:solidFill>
                <a:latin typeface="CHHT" charset="-122"/>
                <a:ea typeface="CHHT" charset="-122"/>
                <a:cs typeface="CHHT" charset="-122"/>
              </a:defRPr>
            </a:lvl1pPr>
          </a:lstStyle>
          <a:p>
            <a:r>
              <a:rPr lang="zh-CN" altLang="en-US" dirty="0" smtClean="0"/>
              <a:t>谢谢聆听</a:t>
            </a:r>
            <a:endParaRPr lang="en-US" dirty="0"/>
          </a:p>
        </p:txBody>
      </p:sp>
      <p:sp>
        <p:nvSpPr>
          <p:cNvPr id="9" name="Text Placeholder 2"/>
          <p:cNvSpPr>
            <a:spLocks noGrp="1"/>
          </p:cNvSpPr>
          <p:nvPr>
            <p:ph type="body" idx="14" hasCustomPrompt="1"/>
          </p:nvPr>
        </p:nvSpPr>
        <p:spPr>
          <a:xfrm>
            <a:off x="2576553" y="1741393"/>
            <a:ext cx="4262639" cy="547321"/>
          </a:xfrm>
        </p:spPr>
        <p:txBody>
          <a:bodyPr anchor="ctr">
            <a:noAutofit/>
          </a:bodyPr>
          <a:lstStyle>
            <a:lvl1pPr marL="0" indent="0" algn="ctr">
              <a:buNone/>
              <a:defRPr sz="4800" b="1" i="0">
                <a:solidFill>
                  <a:srgbClr val="4472C4"/>
                </a:solidFill>
                <a:latin typeface="Times New Roman" panose="02020603050405020304" charset="0"/>
                <a:ea typeface="Times New Roman" panose="02020603050405020304" charset="0"/>
                <a:cs typeface="Times New Roman" panose="0202060305040502030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Thanks</a:t>
            </a:r>
            <a:endParaRPr lang="zh-CN" altLang="en-US" dirty="0" smtClean="0"/>
          </a:p>
        </p:txBody>
      </p:sp>
      <p:pic>
        <p:nvPicPr>
          <p:cNvPr id="8" name="图片 7"/>
          <p:cNvPicPr>
            <a:picLocks noChangeAspect="1"/>
          </p:cNvPicPr>
          <p:nvPr userDrawn="1"/>
        </p:nvPicPr>
        <p:blipFill>
          <a:blip r:embed="rId2">
            <a:alphaModFix amt="33000"/>
            <a:extLst>
              <a:ext uri="{28A0092B-C50C-407E-A947-70E740481C1C}">
                <a14:useLocalDpi xmlns:a14="http://schemas.microsoft.com/office/drawing/2010/main" xmlns="" val="0"/>
              </a:ext>
            </a:extLst>
          </a:blip>
          <a:stretch>
            <a:fillRect/>
          </a:stretch>
        </p:blipFill>
        <p:spPr>
          <a:xfrm>
            <a:off x="6164630" y="3220465"/>
            <a:ext cx="2979370" cy="1958936"/>
          </a:xfrm>
          <a:prstGeom prst="rect">
            <a:avLst/>
          </a:prstGeom>
        </p:spPr>
      </p:pic>
      <p:sp>
        <p:nvSpPr>
          <p:cNvPr id="11" name="剪去对角的矩形 10"/>
          <p:cNvSpPr/>
          <p:nvPr userDrawn="1"/>
        </p:nvSpPr>
        <p:spPr>
          <a:xfrm>
            <a:off x="7708637" y="108483"/>
            <a:ext cx="1235193" cy="303626"/>
          </a:xfrm>
          <a:prstGeom prst="snip2DiagRect">
            <a:avLst>
              <a:gd name="adj1" fmla="val 0"/>
              <a:gd name="adj2" fmla="val 25957"/>
            </a:avLst>
          </a:prstGeom>
          <a:ln>
            <a:noFill/>
          </a:ln>
        </p:spPr>
        <p:style>
          <a:lnRef idx="2">
            <a:schemeClr val="accent1"/>
          </a:lnRef>
          <a:fillRef idx="1">
            <a:schemeClr val="lt1"/>
          </a:fillRef>
          <a:effectRef idx="0">
            <a:schemeClr val="accent1"/>
          </a:effectRef>
          <a:fontRef idx="minor">
            <a:schemeClr val="dk1"/>
          </a:fontRef>
        </p:style>
        <p:txBody>
          <a:bodyPr lIns="36000" tIns="36000" rIns="36000" bIns="36000" rtlCol="0" anchor="ctr">
            <a:noAutofit/>
          </a:bodyPr>
          <a:lstStyle/>
          <a:p>
            <a:pPr algn="l"/>
            <a:r>
              <a:rPr lang="zh-CN" altLang="en-US" sz="1600" dirty="0" smtClean="0">
                <a:solidFill>
                  <a:schemeClr val="tx1"/>
                </a:solidFill>
                <a:latin typeface="彩虹黑体" panose="03000509000000000000" pitchFamily="65" charset="-122"/>
                <a:ea typeface="彩虹黑体" panose="03000509000000000000" pitchFamily="65" charset="-122"/>
              </a:rPr>
              <a:t>建基立业</a:t>
            </a:r>
            <a:endParaRPr lang="zh-CN" altLang="en-US" sz="1600" dirty="0">
              <a:solidFill>
                <a:schemeClr val="tx1"/>
              </a:solidFill>
              <a:latin typeface="彩虹黑体" panose="03000509000000000000" pitchFamily="65" charset="-122"/>
              <a:ea typeface="彩虹黑体" panose="03000509000000000000" pitchFamily="65" charset="-122"/>
            </a:endParaRPr>
          </a:p>
        </p:txBody>
      </p:sp>
      <p:pic>
        <p:nvPicPr>
          <p:cNvPr id="13" name="Picture 3" descr="C:\Users\wangchunjing\Desktop\5.PNG"/>
          <p:cNvPicPr>
            <a:picLocks noChangeAspect="1" noChangeArrowheads="1"/>
          </p:cNvPicPr>
          <p:nvPr userDrawn="1"/>
        </p:nvPicPr>
        <p:blipFill rotWithShape="1">
          <a:blip r:embed="rId3">
            <a:extLst>
              <a:ext uri="{28A0092B-C50C-407E-A947-70E740481C1C}">
                <a14:useLocalDpi xmlns:a14="http://schemas.microsoft.com/office/drawing/2010/main" xmlns="" val="0"/>
              </a:ext>
            </a:extLst>
          </a:blip>
          <a:srcRect t="21174" r="50000" b="63202"/>
          <a:stretch>
            <a:fillRect/>
          </a:stretch>
        </p:blipFill>
        <p:spPr bwMode="auto">
          <a:xfrm>
            <a:off x="6164628" y="98237"/>
            <a:ext cx="1489685" cy="324119"/>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4" name="直接连接符 13"/>
          <p:cNvCxnSpPr/>
          <p:nvPr userDrawn="1"/>
        </p:nvCxnSpPr>
        <p:spPr>
          <a:xfrm>
            <a:off x="7692108" y="145939"/>
            <a:ext cx="0" cy="252000"/>
          </a:xfrm>
          <a:prstGeom prst="lin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DCD00DFC-BB7E-6C4E-9718-8AF533CF9D8D}" type="slidenum">
              <a:rPr kumimoji="1" lang="zh-CN" altLang="en-US" smtClean="0"/>
              <a:pPr/>
              <a:t>‹#›</a:t>
            </a:fld>
            <a:endParaRPr kumimoji="1" lang="zh-CN" altLang="en-US"/>
          </a:p>
        </p:txBody>
      </p:sp>
      <p:pic>
        <p:nvPicPr>
          <p:cNvPr id="6" name="图片 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
        <p:nvSpPr>
          <p:cNvPr id="7" name="Title 1"/>
          <p:cNvSpPr>
            <a:spLocks noGrp="1"/>
          </p:cNvSpPr>
          <p:nvPr>
            <p:ph type="title" hasCustomPrompt="1"/>
          </p:nvPr>
        </p:nvSpPr>
        <p:spPr>
          <a:xfrm>
            <a:off x="764520" y="2288713"/>
            <a:ext cx="7886700" cy="566075"/>
          </a:xfrm>
        </p:spPr>
        <p:txBody>
          <a:bodyPr>
            <a:normAutofit/>
          </a:bodyPr>
          <a:lstStyle>
            <a:lvl1pPr algn="ctr">
              <a:defRPr sz="4000" b="0" i="0">
                <a:solidFill>
                  <a:srgbClr val="4472C4"/>
                </a:solidFill>
                <a:latin typeface="CHHT" charset="-122"/>
                <a:ea typeface="CHHT" charset="-122"/>
                <a:cs typeface="CHHT" charset="-122"/>
              </a:defRPr>
            </a:lvl1pPr>
          </a:lstStyle>
          <a:p>
            <a:r>
              <a:rPr lang="zh-CN" altLang="en-US" dirty="0" smtClean="0"/>
              <a:t>谢谢聆听</a:t>
            </a:r>
            <a:endParaRPr lang="en-US" dirty="0"/>
          </a:p>
        </p:txBody>
      </p:sp>
      <p:sp>
        <p:nvSpPr>
          <p:cNvPr id="9" name="Text Placeholder 2"/>
          <p:cNvSpPr>
            <a:spLocks noGrp="1"/>
          </p:cNvSpPr>
          <p:nvPr>
            <p:ph type="body" idx="14" hasCustomPrompt="1"/>
          </p:nvPr>
        </p:nvSpPr>
        <p:spPr>
          <a:xfrm>
            <a:off x="2576553" y="1741393"/>
            <a:ext cx="4262639" cy="547321"/>
          </a:xfrm>
        </p:spPr>
        <p:txBody>
          <a:bodyPr anchor="ctr">
            <a:noAutofit/>
          </a:bodyPr>
          <a:lstStyle>
            <a:lvl1pPr marL="0" indent="0" algn="ctr">
              <a:buNone/>
              <a:defRPr sz="4800" b="1" i="0">
                <a:solidFill>
                  <a:srgbClr val="4472C4"/>
                </a:solidFill>
                <a:latin typeface="Times New Roman" panose="02020603050405020304" charset="0"/>
                <a:ea typeface="Times New Roman" panose="02020603050405020304" charset="0"/>
                <a:cs typeface="Times New Roman" panose="0202060305040502030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Thanks</a:t>
            </a:r>
            <a:endParaRPr lang="zh-CN" altLang="en-US" dirty="0" smtClean="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zh-CN" alt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CD00DFC-BB7E-6C4E-9718-8AF533CF9D8D}" type="slidenum">
              <a:rPr kumimoji="1" lang="zh-CN" altLang="en-US" smtClean="0"/>
              <a:pPr/>
              <a:t>‹#›</a:t>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2197100" y="1877060"/>
            <a:ext cx="7138670" cy="558165"/>
          </a:xfrm>
        </p:spPr>
        <p:txBody>
          <a:bodyPr/>
          <a:lstStyle/>
          <a:p>
            <a:r>
              <a:rPr lang="zh-CN" sz="2600" dirty="0" smtClean="0"/>
              <a:t>基础设施公募</a:t>
            </a:r>
            <a:r>
              <a:rPr lang="en-US" altLang="zh-CN" sz="2600" dirty="0" smtClean="0"/>
              <a:t>REITs</a:t>
            </a:r>
            <a:r>
              <a:rPr lang="zh-CN" altLang="en-US" sz="2600" dirty="0" smtClean="0"/>
              <a:t>介绍与建行集团综合服务</a:t>
            </a:r>
          </a:p>
        </p:txBody>
      </p:sp>
      <p:sp>
        <p:nvSpPr>
          <p:cNvPr id="7" name="文本占位符 4"/>
          <p:cNvSpPr>
            <a:spLocks noGrp="1"/>
          </p:cNvSpPr>
          <p:nvPr>
            <p:ph type="body" idx="1"/>
          </p:nvPr>
        </p:nvSpPr>
        <p:spPr>
          <a:xfrm>
            <a:off x="2639506" y="2840279"/>
            <a:ext cx="4614100" cy="465717"/>
          </a:xfrm>
        </p:spPr>
        <p:txBody>
          <a:bodyPr>
            <a:noAutofit/>
          </a:bodyPr>
          <a:lstStyle/>
          <a:p>
            <a:pPr algn="l">
              <a:lnSpc>
                <a:spcPct val="170000"/>
              </a:lnSpc>
            </a:pPr>
            <a:r>
              <a:rPr kumimoji="1" lang="zh-CN" altLang="en-US" sz="1800" dirty="0" smtClean="0">
                <a:latin typeface="Arial" panose="020B0604020202020204" pitchFamily="34" charset="0"/>
                <a:cs typeface="Arial" panose="020B0604020202020204" pitchFamily="34" charset="0"/>
              </a:rPr>
              <a:t> </a:t>
            </a:r>
            <a:r>
              <a:rPr kumimoji="1" lang="zh-CN" altLang="en-US" sz="1800" dirty="0" smtClean="0">
                <a:latin typeface="Arial" panose="020B0604020202020204" pitchFamily="34" charset="0"/>
                <a:cs typeface="Arial" panose="020B0604020202020204" pitchFamily="34" charset="0"/>
              </a:rPr>
              <a:t>建行湖南省分行资产管理部（投资银行部）</a:t>
            </a:r>
            <a:endParaRPr kumimoji="1" lang="zh-CN" altLang="en-US" sz="1800" dirty="0">
              <a:latin typeface="Arial" panose="020B0604020202020204" pitchFamily="34" charset="0"/>
              <a:cs typeface="Arial" panose="020B0604020202020204" pitchFamily="34" charset="0"/>
            </a:endParaRPr>
          </a:p>
        </p:txBody>
      </p:sp>
      <p:sp>
        <p:nvSpPr>
          <p:cNvPr id="8" name="文本占位符 5"/>
          <p:cNvSpPr>
            <a:spLocks noGrp="1"/>
          </p:cNvSpPr>
          <p:nvPr>
            <p:ph type="body" idx="10"/>
          </p:nvPr>
        </p:nvSpPr>
        <p:spPr>
          <a:xfrm>
            <a:off x="2772691" y="3538622"/>
            <a:ext cx="3868340" cy="617934"/>
          </a:xfrm>
        </p:spPr>
        <p:txBody>
          <a:bodyPr>
            <a:normAutofit/>
          </a:bodyPr>
          <a:lstStyle/>
          <a:p>
            <a:r>
              <a:rPr kumimoji="1" lang="en-US" altLang="zh-CN" sz="1600" b="1" dirty="0" smtClean="0">
                <a:latin typeface="Arial" panose="020B0604020202020204" pitchFamily="34" charset="0"/>
                <a:cs typeface="Arial" panose="020B0604020202020204" pitchFamily="34" charset="0"/>
              </a:rPr>
              <a:t>2020</a:t>
            </a:r>
            <a:r>
              <a:rPr kumimoji="1" lang="zh-CN" altLang="en-US" sz="1600" b="1" dirty="0" smtClean="0">
                <a:latin typeface="Arial" panose="020B0604020202020204" pitchFamily="34" charset="0"/>
                <a:cs typeface="Arial" panose="020B0604020202020204" pitchFamily="34" charset="0"/>
              </a:rPr>
              <a:t>年</a:t>
            </a:r>
            <a:r>
              <a:rPr kumimoji="1" lang="en-US" altLang="zh-CN" sz="1600" b="1" dirty="0" smtClean="0">
                <a:latin typeface="Arial" panose="020B0604020202020204" pitchFamily="34" charset="0"/>
                <a:cs typeface="Arial" panose="020B0604020202020204" pitchFamily="34" charset="0"/>
              </a:rPr>
              <a:t>7</a:t>
            </a:r>
            <a:r>
              <a:rPr kumimoji="1" lang="zh-CN" altLang="en-US" sz="1600" b="1" dirty="0" smtClean="0">
                <a:latin typeface="Arial" panose="020B0604020202020204" pitchFamily="34" charset="0"/>
                <a:cs typeface="Arial" panose="020B0604020202020204" pitchFamily="34" charset="0"/>
              </a:rPr>
              <a:t>月</a:t>
            </a:r>
            <a:endParaRPr kumimoji="1" lang="zh-CN" altLang="en-US" sz="16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b="1" dirty="0" smtClean="0"/>
              <a:t>基础设施公募</a:t>
            </a:r>
            <a:r>
              <a:rPr lang="en-US" altLang="zh-CN" b="1" dirty="0" smtClean="0"/>
              <a:t>REITs</a:t>
            </a:r>
            <a:r>
              <a:rPr lang="zh-CN" altLang="en-US" b="1" dirty="0" smtClean="0"/>
              <a:t>的意义：对企业的优势</a:t>
            </a:r>
            <a:endParaRPr lang="zh-CN" altLang="en-US" b="1" dirty="0"/>
          </a:p>
        </p:txBody>
      </p:sp>
      <p:sp>
        <p:nvSpPr>
          <p:cNvPr id="4" name="灯片编号占位符 3"/>
          <p:cNvSpPr>
            <a:spLocks noGrp="1"/>
          </p:cNvSpPr>
          <p:nvPr>
            <p:ph type="sldNum" sz="quarter" idx="4"/>
          </p:nvPr>
        </p:nvSpPr>
        <p:spPr/>
        <p:txBody>
          <a:bodyPr/>
          <a:lstStyle/>
          <a:p>
            <a:fld id="{DCD00DFC-BB7E-6C4E-9718-8AF533CF9D8D}" type="slidenum">
              <a:rPr kumimoji="1" lang="zh-CN" altLang="en-US" smtClean="0"/>
              <a:pPr/>
              <a:t>10</a:t>
            </a:fld>
            <a:endParaRPr kumimoji="1" lang="zh-CN" altLang="en-US"/>
          </a:p>
        </p:txBody>
      </p:sp>
      <p:grpSp>
        <p:nvGrpSpPr>
          <p:cNvPr id="36" name="4abbb167-716c-44ef-89a0-4b92b01bf5df"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bwMode="auto">
          <a:xfrm>
            <a:off x="470868" y="734498"/>
            <a:ext cx="7790208" cy="3208551"/>
            <a:chOff x="811549" y="1376772"/>
            <a:chExt cx="10663315" cy="4392488"/>
          </a:xfrm>
        </p:grpSpPr>
        <p:sp>
          <p:nvSpPr>
            <p:cNvPr id="37" name="iSľïde"/>
            <p:cNvSpPr/>
            <p:nvPr/>
          </p:nvSpPr>
          <p:spPr>
            <a:xfrm flipH="1">
              <a:off x="3414939" y="4520311"/>
              <a:ext cx="1049822" cy="402204"/>
            </a:xfrm>
            <a:custGeom>
              <a:avLst/>
              <a:gdLst>
                <a:gd name="connsiteX0" fmla="*/ 9167091 w 9167091"/>
                <a:gd name="connsiteY0" fmla="*/ 5137727 h 5149273"/>
                <a:gd name="connsiteX1" fmla="*/ 11546 w 9167091"/>
                <a:gd name="connsiteY1" fmla="*/ 5149273 h 5149273"/>
                <a:gd name="connsiteX2" fmla="*/ 0 w 9167091"/>
                <a:gd name="connsiteY2" fmla="*/ 0 h 5149273"/>
              </a:gdLst>
              <a:ahLst/>
              <a:cxnLst>
                <a:cxn ang="0">
                  <a:pos x="connsiteX0" y="connsiteY0"/>
                </a:cxn>
                <a:cxn ang="0">
                  <a:pos x="connsiteX1" y="connsiteY1"/>
                </a:cxn>
                <a:cxn ang="0">
                  <a:pos x="connsiteX2" y="connsiteY2"/>
                </a:cxn>
              </a:cxnLst>
              <a:rect l="l" t="t" r="r" b="b"/>
              <a:pathLst>
                <a:path w="9167091" h="5149273">
                  <a:moveTo>
                    <a:pt x="9167091" y="5137727"/>
                  </a:moveTo>
                  <a:lnTo>
                    <a:pt x="11546" y="5149273"/>
                  </a:lnTo>
                  <a:cubicBezTo>
                    <a:pt x="7697" y="3432849"/>
                    <a:pt x="3849" y="1716424"/>
                    <a:pt x="0" y="0"/>
                  </a:cubicBezTo>
                </a:path>
              </a:pathLst>
            </a:custGeom>
            <a:noFill/>
            <a:ln w="12700" cap="flat" cmpd="sng" algn="ctr">
              <a:solidFill>
                <a:srgbClr val="386398"/>
              </a:solidFill>
              <a:prstDash val="sysDash"/>
              <a:headEnd type="oval" w="lg" len="lg"/>
              <a:tailEnd type="none" w="lg" len="lg"/>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ea typeface="楷体_GB2312"/>
              </a:endParaRPr>
            </a:p>
          </p:txBody>
        </p:sp>
        <p:sp>
          <p:nvSpPr>
            <p:cNvPr id="38" name="ïślíḍé"/>
            <p:cNvSpPr/>
            <p:nvPr/>
          </p:nvSpPr>
          <p:spPr>
            <a:xfrm flipH="1" flipV="1">
              <a:off x="3414939" y="2206582"/>
              <a:ext cx="1049822" cy="402204"/>
            </a:xfrm>
            <a:custGeom>
              <a:avLst/>
              <a:gdLst>
                <a:gd name="connsiteX0" fmla="*/ 9167091 w 9167091"/>
                <a:gd name="connsiteY0" fmla="*/ 5137727 h 5149273"/>
                <a:gd name="connsiteX1" fmla="*/ 11546 w 9167091"/>
                <a:gd name="connsiteY1" fmla="*/ 5149273 h 5149273"/>
                <a:gd name="connsiteX2" fmla="*/ 0 w 9167091"/>
                <a:gd name="connsiteY2" fmla="*/ 0 h 5149273"/>
              </a:gdLst>
              <a:ahLst/>
              <a:cxnLst>
                <a:cxn ang="0">
                  <a:pos x="connsiteX0" y="connsiteY0"/>
                </a:cxn>
                <a:cxn ang="0">
                  <a:pos x="connsiteX1" y="connsiteY1"/>
                </a:cxn>
                <a:cxn ang="0">
                  <a:pos x="connsiteX2" y="connsiteY2"/>
                </a:cxn>
              </a:cxnLst>
              <a:rect l="l" t="t" r="r" b="b"/>
              <a:pathLst>
                <a:path w="9167091" h="5149273">
                  <a:moveTo>
                    <a:pt x="9167091" y="5137727"/>
                  </a:moveTo>
                  <a:lnTo>
                    <a:pt x="11546" y="5149273"/>
                  </a:lnTo>
                  <a:cubicBezTo>
                    <a:pt x="7697" y="3432849"/>
                    <a:pt x="3849" y="1716424"/>
                    <a:pt x="0" y="0"/>
                  </a:cubicBezTo>
                </a:path>
              </a:pathLst>
            </a:custGeom>
            <a:noFill/>
            <a:ln w="12700" cap="flat" cmpd="sng" algn="ctr">
              <a:solidFill>
                <a:srgbClr val="8EAFD6"/>
              </a:solidFill>
              <a:prstDash val="sysDash"/>
              <a:headEnd type="oval" w="lg" len="lg"/>
              <a:tailEnd type="none" w="lg" len="lg"/>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ea typeface="楷体_GB2312"/>
              </a:endParaRPr>
            </a:p>
          </p:txBody>
        </p:sp>
        <p:sp>
          <p:nvSpPr>
            <p:cNvPr id="39" name="íṣḻîďé"/>
            <p:cNvSpPr/>
            <p:nvPr/>
          </p:nvSpPr>
          <p:spPr>
            <a:xfrm>
              <a:off x="7825885" y="4520311"/>
              <a:ext cx="1047705" cy="402204"/>
            </a:xfrm>
            <a:custGeom>
              <a:avLst/>
              <a:gdLst>
                <a:gd name="connsiteX0" fmla="*/ 9167091 w 9167091"/>
                <a:gd name="connsiteY0" fmla="*/ 5137727 h 5149273"/>
                <a:gd name="connsiteX1" fmla="*/ 11546 w 9167091"/>
                <a:gd name="connsiteY1" fmla="*/ 5149273 h 5149273"/>
                <a:gd name="connsiteX2" fmla="*/ 0 w 9167091"/>
                <a:gd name="connsiteY2" fmla="*/ 0 h 5149273"/>
              </a:gdLst>
              <a:ahLst/>
              <a:cxnLst>
                <a:cxn ang="0">
                  <a:pos x="connsiteX0" y="connsiteY0"/>
                </a:cxn>
                <a:cxn ang="0">
                  <a:pos x="connsiteX1" y="connsiteY1"/>
                </a:cxn>
                <a:cxn ang="0">
                  <a:pos x="connsiteX2" y="connsiteY2"/>
                </a:cxn>
              </a:cxnLst>
              <a:rect l="l" t="t" r="r" b="b"/>
              <a:pathLst>
                <a:path w="9167091" h="5149273">
                  <a:moveTo>
                    <a:pt x="9167091" y="5137727"/>
                  </a:moveTo>
                  <a:lnTo>
                    <a:pt x="11546" y="5149273"/>
                  </a:lnTo>
                  <a:cubicBezTo>
                    <a:pt x="7697" y="3432849"/>
                    <a:pt x="3849" y="1716424"/>
                    <a:pt x="0" y="0"/>
                  </a:cubicBezTo>
                </a:path>
              </a:pathLst>
            </a:custGeom>
            <a:noFill/>
            <a:ln w="12700" cap="flat" cmpd="sng" algn="ctr">
              <a:solidFill>
                <a:srgbClr val="B3C9E3"/>
              </a:solidFill>
              <a:prstDash val="sysDash"/>
              <a:headEnd type="oval" w="lg" len="lg"/>
              <a:tailEnd type="none" w="lg" len="lg"/>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ea typeface="楷体_GB2312"/>
              </a:endParaRPr>
            </a:p>
          </p:txBody>
        </p:sp>
        <p:sp>
          <p:nvSpPr>
            <p:cNvPr id="40" name="ïşḻíḋê"/>
            <p:cNvSpPr/>
            <p:nvPr/>
          </p:nvSpPr>
          <p:spPr>
            <a:xfrm flipV="1">
              <a:off x="7825885" y="2206582"/>
              <a:ext cx="1047705" cy="402204"/>
            </a:xfrm>
            <a:custGeom>
              <a:avLst/>
              <a:gdLst>
                <a:gd name="connsiteX0" fmla="*/ 9167091 w 9167091"/>
                <a:gd name="connsiteY0" fmla="*/ 5137727 h 5149273"/>
                <a:gd name="connsiteX1" fmla="*/ 11546 w 9167091"/>
                <a:gd name="connsiteY1" fmla="*/ 5149273 h 5149273"/>
                <a:gd name="connsiteX2" fmla="*/ 0 w 9167091"/>
                <a:gd name="connsiteY2" fmla="*/ 0 h 5149273"/>
              </a:gdLst>
              <a:ahLst/>
              <a:cxnLst>
                <a:cxn ang="0">
                  <a:pos x="connsiteX0" y="connsiteY0"/>
                </a:cxn>
                <a:cxn ang="0">
                  <a:pos x="connsiteX1" y="connsiteY1"/>
                </a:cxn>
                <a:cxn ang="0">
                  <a:pos x="connsiteX2" y="connsiteY2"/>
                </a:cxn>
              </a:cxnLst>
              <a:rect l="l" t="t" r="r" b="b"/>
              <a:pathLst>
                <a:path w="9167091" h="5149273">
                  <a:moveTo>
                    <a:pt x="9167091" y="5137727"/>
                  </a:moveTo>
                  <a:lnTo>
                    <a:pt x="11546" y="5149273"/>
                  </a:lnTo>
                  <a:cubicBezTo>
                    <a:pt x="7697" y="3432849"/>
                    <a:pt x="3849" y="1716424"/>
                    <a:pt x="0" y="0"/>
                  </a:cubicBezTo>
                </a:path>
              </a:pathLst>
            </a:custGeom>
            <a:noFill/>
            <a:ln w="12700" cap="flat" cmpd="sng" algn="ctr">
              <a:solidFill>
                <a:srgbClr val="BFBFBF"/>
              </a:solidFill>
              <a:prstDash val="sysDash"/>
              <a:headEnd type="oval" w="lg" len="lg"/>
              <a:tailEnd type="none" w="lg" len="lg"/>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ea typeface="楷体_GB2312"/>
              </a:endParaRPr>
            </a:p>
          </p:txBody>
        </p:sp>
        <p:grpSp>
          <p:nvGrpSpPr>
            <p:cNvPr id="41" name="ïšlîḍé"/>
            <p:cNvGrpSpPr/>
            <p:nvPr/>
          </p:nvGrpSpPr>
          <p:grpSpPr bwMode="auto">
            <a:xfrm>
              <a:off x="3939718" y="1376772"/>
              <a:ext cx="4394146" cy="4392488"/>
              <a:chOff x="3939718" y="1376772"/>
              <a:chExt cx="4394146" cy="4392488"/>
            </a:xfrm>
          </p:grpSpPr>
          <p:sp>
            <p:nvSpPr>
              <p:cNvPr id="55" name="íşľídê"/>
              <p:cNvSpPr/>
              <p:nvPr/>
            </p:nvSpPr>
            <p:spPr bwMode="auto">
              <a:xfrm>
                <a:off x="3939718" y="2872047"/>
                <a:ext cx="2193445" cy="2632133"/>
              </a:xfrm>
              <a:custGeom>
                <a:avLst/>
                <a:gdLst>
                  <a:gd name="T0" fmla="*/ 2147483646 w 496"/>
                  <a:gd name="T1" fmla="*/ 2147483646 h 595"/>
                  <a:gd name="T2" fmla="*/ 2147483646 w 496"/>
                  <a:gd name="T3" fmla="*/ 2147483646 h 595"/>
                  <a:gd name="T4" fmla="*/ 2147483646 w 496"/>
                  <a:gd name="T5" fmla="*/ 2147483646 h 595"/>
                  <a:gd name="T6" fmla="*/ 2147483646 w 496"/>
                  <a:gd name="T7" fmla="*/ 2147483646 h 595"/>
                  <a:gd name="T8" fmla="*/ 2147483646 w 496"/>
                  <a:gd name="T9" fmla="*/ 2147483646 h 595"/>
                  <a:gd name="T10" fmla="*/ 2147483646 w 496"/>
                  <a:gd name="T11" fmla="*/ 2147483646 h 595"/>
                  <a:gd name="T12" fmla="*/ 2147483646 w 496"/>
                  <a:gd name="T13" fmla="*/ 2147483646 h 595"/>
                  <a:gd name="T14" fmla="*/ 2147483646 w 496"/>
                  <a:gd name="T15" fmla="*/ 2147483646 h 595"/>
                  <a:gd name="T16" fmla="*/ 2147483646 w 496"/>
                  <a:gd name="T17" fmla="*/ 2147483646 h 595"/>
                  <a:gd name="T18" fmla="*/ 2147483646 w 496"/>
                  <a:gd name="T19" fmla="*/ 2147483646 h 595"/>
                  <a:gd name="T20" fmla="*/ 2147483646 w 496"/>
                  <a:gd name="T21" fmla="*/ 2147483646 h 595"/>
                  <a:gd name="T22" fmla="*/ 2147483646 w 496"/>
                  <a:gd name="T23" fmla="*/ 2147483646 h 595"/>
                  <a:gd name="T24" fmla="*/ 0 w 496"/>
                  <a:gd name="T25" fmla="*/ 2147483646 h 595"/>
                  <a:gd name="T26" fmla="*/ 2147483646 w 496"/>
                  <a:gd name="T27" fmla="*/ 0 h 595"/>
                  <a:gd name="T28" fmla="*/ 2147483646 w 496"/>
                  <a:gd name="T29" fmla="*/ 2147483646 h 595"/>
                  <a:gd name="T30" fmla="*/ 2147483646 w 496"/>
                  <a:gd name="T31" fmla="*/ 2147483646 h 5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386398"/>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endParaRPr>
              </a:p>
            </p:txBody>
          </p:sp>
          <p:sp>
            <p:nvSpPr>
              <p:cNvPr id="56" name="îṡľiḓé"/>
              <p:cNvSpPr/>
              <p:nvPr/>
            </p:nvSpPr>
            <p:spPr bwMode="auto">
              <a:xfrm>
                <a:off x="5425687" y="3569841"/>
                <a:ext cx="2639371" cy="2199419"/>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B3C9E3"/>
              </a:solidFill>
              <a:ln w="9525">
                <a:noFill/>
                <a:rou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endParaRPr>
              </a:p>
            </p:txBody>
          </p:sp>
          <p:sp>
            <p:nvSpPr>
              <p:cNvPr id="57" name="ïṧľîdé"/>
              <p:cNvSpPr/>
              <p:nvPr/>
            </p:nvSpPr>
            <p:spPr bwMode="auto">
              <a:xfrm>
                <a:off x="6132624" y="1645613"/>
                <a:ext cx="2201240" cy="2641844"/>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BFBFBF"/>
              </a:solidFill>
              <a:ln w="9525">
                <a:noFill/>
                <a:rou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endParaRPr>
              </a:p>
            </p:txBody>
          </p:sp>
          <p:sp>
            <p:nvSpPr>
              <p:cNvPr id="58" name="îṣļiḓè"/>
              <p:cNvSpPr/>
              <p:nvPr/>
            </p:nvSpPr>
            <p:spPr bwMode="auto">
              <a:xfrm>
                <a:off x="4208532" y="1376772"/>
                <a:ext cx="2632133" cy="2193444"/>
              </a:xfrm>
              <a:custGeom>
                <a:avLst/>
                <a:gdLst>
                  <a:gd name="T0" fmla="*/ 2147483646 w 595"/>
                  <a:gd name="T1" fmla="*/ 2147483646 h 496"/>
                  <a:gd name="T2" fmla="*/ 2147483646 w 595"/>
                  <a:gd name="T3" fmla="*/ 2147483646 h 496"/>
                  <a:gd name="T4" fmla="*/ 2147483646 w 595"/>
                  <a:gd name="T5" fmla="*/ 2147483646 h 496"/>
                  <a:gd name="T6" fmla="*/ 2147483646 w 595"/>
                  <a:gd name="T7" fmla="*/ 0 h 496"/>
                  <a:gd name="T8" fmla="*/ 2147483646 w 595"/>
                  <a:gd name="T9" fmla="*/ 2147483646 h 496"/>
                  <a:gd name="T10" fmla="*/ 2147483646 w 595"/>
                  <a:gd name="T11" fmla="*/ 2147483646 h 496"/>
                  <a:gd name="T12" fmla="*/ 2147483646 w 595"/>
                  <a:gd name="T13" fmla="*/ 2147483646 h 496"/>
                  <a:gd name="T14" fmla="*/ 2147483646 w 595"/>
                  <a:gd name="T15" fmla="*/ 2147483646 h 496"/>
                  <a:gd name="T16" fmla="*/ 2147483646 w 595"/>
                  <a:gd name="T17" fmla="*/ 2147483646 h 496"/>
                  <a:gd name="T18" fmla="*/ 2147483646 w 595"/>
                  <a:gd name="T19" fmla="*/ 2147483646 h 496"/>
                  <a:gd name="T20" fmla="*/ 0 w 595"/>
                  <a:gd name="T21" fmla="*/ 2147483646 h 496"/>
                  <a:gd name="T22" fmla="*/ 2147483646 w 595"/>
                  <a:gd name="T23" fmla="*/ 2147483646 h 496"/>
                  <a:gd name="T24" fmla="*/ 2147483646 w 595"/>
                  <a:gd name="T25" fmla="*/ 2147483646 h 496"/>
                  <a:gd name="T26" fmla="*/ 2147483646 w 595"/>
                  <a:gd name="T27" fmla="*/ 2147483646 h 496"/>
                  <a:gd name="T28" fmla="*/ 2147483646 w 595"/>
                  <a:gd name="T29" fmla="*/ 0 h 4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8EAFD6"/>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endParaRPr>
              </a:p>
            </p:txBody>
          </p:sp>
          <p:sp>
            <p:nvSpPr>
              <p:cNvPr id="59" name="íŝlíďè"/>
              <p:cNvSpPr/>
              <p:nvPr/>
            </p:nvSpPr>
            <p:spPr bwMode="auto">
              <a:xfrm>
                <a:off x="3940799" y="2883297"/>
                <a:ext cx="1383271" cy="847509"/>
              </a:xfrm>
              <a:custGeom>
                <a:avLst/>
                <a:gdLst>
                  <a:gd name="T0" fmla="*/ 2147483646 w 313"/>
                  <a:gd name="T1" fmla="*/ 2147483646 h 192"/>
                  <a:gd name="T2" fmla="*/ 2147483646 w 313"/>
                  <a:gd name="T3" fmla="*/ 2147483646 h 192"/>
                  <a:gd name="T4" fmla="*/ 2147483646 w 313"/>
                  <a:gd name="T5" fmla="*/ 2147483646 h 192"/>
                  <a:gd name="T6" fmla="*/ 2147483646 w 313"/>
                  <a:gd name="T7" fmla="*/ 2147483646 h 192"/>
                  <a:gd name="T8" fmla="*/ 0 w 313"/>
                  <a:gd name="T9" fmla="*/ 2147483646 h 192"/>
                  <a:gd name="T10" fmla="*/ 2147483646 w 313"/>
                  <a:gd name="T11" fmla="*/ 0 h 192"/>
                  <a:gd name="T12" fmla="*/ 2147483646 w 313"/>
                  <a:gd name="T13" fmla="*/ 2147483646 h 192"/>
                  <a:gd name="T14" fmla="*/ 2147483646 w 313"/>
                  <a:gd name="T15" fmla="*/ 2147483646 h 192"/>
                  <a:gd name="T16" fmla="*/ 2147483646 w 313"/>
                  <a:gd name="T17" fmla="*/ 2147483646 h 192"/>
                  <a:gd name="T18" fmla="*/ 2147483646 w 313"/>
                  <a:gd name="T19" fmla="*/ 2147483646 h 1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386398"/>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endParaRPr>
              </a:p>
            </p:txBody>
          </p:sp>
        </p:grpSp>
        <p:sp>
          <p:nvSpPr>
            <p:cNvPr id="42" name="ísliďè"/>
            <p:cNvSpPr/>
            <p:nvPr/>
          </p:nvSpPr>
          <p:spPr>
            <a:xfrm>
              <a:off x="5461668" y="3381440"/>
              <a:ext cx="1384241" cy="277310"/>
            </a:xfrm>
            <a:prstGeom prst="rect">
              <a:avLst/>
            </a:prstGeom>
          </p:spPr>
          <p:txBody>
            <a:bodyPr wrap="none" lIns="0" tIns="0" rIns="0" bIns="0">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chemeClr val="accent1">
                      <a:lumMod val="50000"/>
                    </a:schemeClr>
                  </a:solidFill>
                  <a:effectLst/>
                  <a:uLnTx/>
                  <a:uFillTx/>
                  <a:latin typeface="微软雅黑" panose="020B0503020204020204" pitchFamily="34" charset="-122"/>
                  <a:ea typeface="微软雅黑" panose="020B0503020204020204" pitchFamily="34" charset="-122"/>
                </a:rPr>
                <a:t>公募</a:t>
              </a:r>
              <a:r>
                <a:rPr kumimoji="0" lang="en-US" altLang="zh-CN" sz="1400" b="1" i="0" u="none" strike="noStrike" kern="0" cap="none" spc="0" normalizeH="0" baseline="0" noProof="0" dirty="0" smtClean="0">
                  <a:ln>
                    <a:noFill/>
                  </a:ln>
                  <a:solidFill>
                    <a:schemeClr val="accent1">
                      <a:lumMod val="50000"/>
                    </a:schemeClr>
                  </a:solidFill>
                  <a:effectLst/>
                  <a:uLnTx/>
                  <a:uFillTx/>
                  <a:latin typeface="微软雅黑" panose="020B0503020204020204" pitchFamily="34" charset="-122"/>
                  <a:ea typeface="微软雅黑" panose="020B0503020204020204" pitchFamily="34" charset="-122"/>
                </a:rPr>
                <a:t>REITs</a:t>
              </a:r>
              <a:r>
                <a:rPr kumimoji="0" lang="zh-CN" altLang="en-US" sz="1400" b="1" i="0" u="none" strike="noStrike" kern="0" cap="none" spc="0" normalizeH="0" baseline="0" noProof="0" dirty="0" smtClean="0">
                  <a:ln>
                    <a:noFill/>
                  </a:ln>
                  <a:solidFill>
                    <a:schemeClr val="accent1">
                      <a:lumMod val="50000"/>
                    </a:schemeClr>
                  </a:solidFill>
                  <a:effectLst/>
                  <a:uLnTx/>
                  <a:uFillTx/>
                  <a:latin typeface="微软雅黑" panose="020B0503020204020204" pitchFamily="34" charset="-122"/>
                  <a:ea typeface="微软雅黑" panose="020B0503020204020204" pitchFamily="34" charset="-122"/>
                </a:rPr>
                <a:t>的</a:t>
              </a:r>
              <a:endParaRPr kumimoji="0" lang="en-US" altLang="zh-CN" sz="1400" b="1" i="0" u="none" strike="noStrike" kern="0" cap="none" spc="0" normalizeH="0" baseline="0" noProof="0" dirty="0" smtClean="0">
                <a:ln>
                  <a:noFill/>
                </a:ln>
                <a:solidFill>
                  <a:schemeClr val="accent1">
                    <a:lumMod val="50000"/>
                  </a:scheme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chemeClr val="accent1">
                      <a:lumMod val="50000"/>
                    </a:schemeClr>
                  </a:solidFill>
                  <a:effectLst/>
                  <a:uLnTx/>
                  <a:uFillTx/>
                  <a:latin typeface="微软雅黑" panose="020B0503020204020204" pitchFamily="34" charset="-122"/>
                  <a:ea typeface="微软雅黑" panose="020B0503020204020204" pitchFamily="34" charset="-122"/>
                </a:rPr>
                <a:t>优势</a:t>
              </a:r>
              <a:endParaRPr kumimoji="0" lang="zh-CN" altLang="en-US" sz="1400" b="1" i="0" u="none" strike="noStrike" kern="0" cap="none" spc="0" normalizeH="0" baseline="0" noProof="0" dirty="0">
                <a:ln>
                  <a:noFill/>
                </a:ln>
                <a:solidFill>
                  <a:schemeClr val="accent1">
                    <a:lumMod val="50000"/>
                  </a:schemeClr>
                </a:solidFill>
                <a:effectLst/>
                <a:uLnTx/>
                <a:uFillTx/>
                <a:latin typeface="微软雅黑" panose="020B0503020204020204" pitchFamily="34" charset="-122"/>
                <a:ea typeface="微软雅黑" panose="020B0503020204020204" pitchFamily="34" charset="-122"/>
              </a:endParaRPr>
            </a:p>
          </p:txBody>
        </p:sp>
        <p:grpSp>
          <p:nvGrpSpPr>
            <p:cNvPr id="43" name="îṡ1ïḍê"/>
            <p:cNvGrpSpPr/>
            <p:nvPr/>
          </p:nvGrpSpPr>
          <p:grpSpPr bwMode="auto">
            <a:xfrm>
              <a:off x="811549" y="1764738"/>
              <a:ext cx="2412101" cy="926212"/>
              <a:chOff x="3141124" y="4901145"/>
              <a:chExt cx="2412101" cy="926212"/>
            </a:xfrm>
          </p:grpSpPr>
          <p:sp>
            <p:nvSpPr>
              <p:cNvPr id="53" name="î$ľïḍe"/>
              <p:cNvSpPr txBox="1"/>
              <p:nvPr/>
            </p:nvSpPr>
            <p:spPr>
              <a:xfrm>
                <a:off x="3141124" y="4900564"/>
                <a:ext cx="2412898" cy="262491"/>
              </a:xfrm>
              <a:prstGeom prst="rect">
                <a:avLst/>
              </a:prstGeom>
              <a:noFill/>
            </p:spPr>
            <p:txBody>
              <a:bodyPr wrap="none" lIns="0" tIns="0" rIns="0" bIns="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srgbClr val="8EAFD6"/>
                    </a:solidFill>
                    <a:effectLst/>
                    <a:uLnTx/>
                    <a:uFillTx/>
                    <a:latin typeface="微软雅黑" panose="020B0503020204020204" pitchFamily="34" charset="-122"/>
                    <a:ea typeface="微软雅黑" panose="020B0503020204020204" pitchFamily="34" charset="-122"/>
                  </a:rPr>
                  <a:t>树立市场形象</a:t>
                </a:r>
                <a:endParaRPr kumimoji="0" lang="zh-CN" altLang="en-US" sz="1600" b="1" i="0" u="none" strike="noStrike" kern="0" cap="none" spc="0" normalizeH="0" baseline="0" noProof="0" dirty="0">
                  <a:ln>
                    <a:noFill/>
                  </a:ln>
                  <a:solidFill>
                    <a:srgbClr val="8EAFD6"/>
                  </a:solidFill>
                  <a:effectLst/>
                  <a:uLnTx/>
                  <a:uFillTx/>
                  <a:latin typeface="微软雅黑" panose="020B0503020204020204" pitchFamily="34" charset="-122"/>
                  <a:ea typeface="微软雅黑" panose="020B0503020204020204" pitchFamily="34" charset="-122"/>
                </a:endParaRPr>
              </a:p>
            </p:txBody>
          </p:sp>
          <p:sp>
            <p:nvSpPr>
              <p:cNvPr id="54" name="ï$1íḓè"/>
              <p:cNvSpPr txBox="1"/>
              <p:nvPr/>
            </p:nvSpPr>
            <p:spPr>
              <a:xfrm>
                <a:off x="3141124" y="5163054"/>
                <a:ext cx="2412898" cy="664695"/>
              </a:xfrm>
              <a:prstGeom prst="rect">
                <a:avLst/>
              </a:prstGeom>
              <a:noFill/>
            </p:spPr>
            <p:txBody>
              <a:bodyPr lIns="0" tIns="0" rIns="0" bIns="0">
                <a:noAutofit/>
              </a:bodyPr>
              <a:lstStyle/>
              <a:p>
                <a:pPr lvl="0">
                  <a:lnSpc>
                    <a:spcPct val="120000"/>
                  </a:lnSpc>
                  <a:buClr>
                    <a:srgbClr val="F0F0F0"/>
                  </a:buClr>
                  <a:defRPr/>
                </a:pPr>
                <a:r>
                  <a:rPr lang="zh-CN" altLang="zh-CN" sz="1200" dirty="0">
                    <a:solidFill>
                      <a:schemeClr val="accent1">
                        <a:lumMod val="50000"/>
                      </a:schemeClr>
                    </a:solidFill>
                    <a:latin typeface="微软雅黑" panose="020B0503020204020204" pitchFamily="34" charset="-122"/>
                    <a:ea typeface="微软雅黑" panose="020B0503020204020204" pitchFamily="34" charset="-122"/>
                  </a:rPr>
                  <a:t>公募</a:t>
                </a:r>
                <a:r>
                  <a:rPr lang="en-US" altLang="zh-CN" sz="1200" dirty="0">
                    <a:solidFill>
                      <a:schemeClr val="accent1">
                        <a:lumMod val="50000"/>
                      </a:schemeClr>
                    </a:solidFill>
                    <a:latin typeface="微软雅黑" panose="020B0503020204020204" pitchFamily="34" charset="-122"/>
                    <a:ea typeface="微软雅黑" panose="020B0503020204020204" pitchFamily="34" charset="-122"/>
                  </a:rPr>
                  <a:t>REITs</a:t>
                </a:r>
                <a:r>
                  <a:rPr lang="zh-CN" altLang="zh-CN" sz="1200" dirty="0">
                    <a:solidFill>
                      <a:schemeClr val="accent1">
                        <a:lumMod val="50000"/>
                      </a:schemeClr>
                    </a:solidFill>
                    <a:latin typeface="微软雅黑" panose="020B0503020204020204" pitchFamily="34" charset="-122"/>
                    <a:ea typeface="微软雅黑" panose="020B0503020204020204" pitchFamily="34" charset="-122"/>
                  </a:rPr>
                  <a:t>受到全市场的广泛关注，企业参与试点，有助于企业树立良好市场形象</a:t>
                </a:r>
                <a:r>
                  <a:rPr kumimoji="0" lang="zh-CN" altLang="en-US" sz="1200" b="0" i="0" u="none" strike="noStrike" kern="0" cap="none" spc="0" normalizeH="0" baseline="0" noProof="0" dirty="0" smtClean="0">
                    <a:ln>
                      <a:noFill/>
                    </a:ln>
                    <a:solidFill>
                      <a:schemeClr val="accent1">
                        <a:lumMod val="50000"/>
                      </a:schemeClr>
                    </a:solidFill>
                    <a:effectLst/>
                    <a:uLnTx/>
                    <a:uFillTx/>
                  </a:rPr>
                  <a:t/>
                </a:r>
                <a:br>
                  <a:rPr kumimoji="0" lang="zh-CN" altLang="en-US" sz="1200" b="0" i="0" u="none" strike="noStrike" kern="0" cap="none" spc="0" normalizeH="0" baseline="0" noProof="0" dirty="0" smtClean="0">
                    <a:ln>
                      <a:noFill/>
                    </a:ln>
                    <a:solidFill>
                      <a:schemeClr val="accent1">
                        <a:lumMod val="50000"/>
                      </a:schemeClr>
                    </a:solidFill>
                    <a:effectLst/>
                    <a:uLnTx/>
                    <a:uFillTx/>
                  </a:rPr>
                </a:br>
                <a:endParaRPr kumimoji="0" lang="zh-CN" altLang="en-US" sz="1200" b="0" i="0" u="none" strike="noStrike" kern="0" cap="none" spc="0" normalizeH="0" baseline="0" noProof="0" dirty="0">
                  <a:ln>
                    <a:noFill/>
                  </a:ln>
                  <a:solidFill>
                    <a:schemeClr val="accent1">
                      <a:lumMod val="50000"/>
                    </a:schemeClr>
                  </a:solidFill>
                  <a:effectLst/>
                  <a:uLnTx/>
                  <a:uFillTx/>
                </a:endParaRPr>
              </a:p>
            </p:txBody>
          </p:sp>
        </p:grpSp>
        <p:grpSp>
          <p:nvGrpSpPr>
            <p:cNvPr id="44" name="íšḻîḍe"/>
            <p:cNvGrpSpPr/>
            <p:nvPr/>
          </p:nvGrpSpPr>
          <p:grpSpPr bwMode="auto">
            <a:xfrm>
              <a:off x="811549" y="4459192"/>
              <a:ext cx="2412101" cy="926212"/>
              <a:chOff x="3141124" y="4901145"/>
              <a:chExt cx="2412101" cy="926212"/>
            </a:xfrm>
          </p:grpSpPr>
          <p:sp>
            <p:nvSpPr>
              <p:cNvPr id="51" name="îśḷíḓè"/>
              <p:cNvSpPr txBox="1"/>
              <p:nvPr/>
            </p:nvSpPr>
            <p:spPr>
              <a:xfrm>
                <a:off x="3141124" y="4900876"/>
                <a:ext cx="2412898" cy="262491"/>
              </a:xfrm>
              <a:prstGeom prst="rect">
                <a:avLst/>
              </a:prstGeom>
              <a:noFill/>
            </p:spPr>
            <p:txBody>
              <a:bodyPr wrap="none" lIns="0" tIns="0" rIns="0" bIns="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srgbClr val="386398"/>
                    </a:solidFill>
                    <a:effectLst/>
                    <a:uLnTx/>
                    <a:uFillTx/>
                    <a:latin typeface="微软雅黑" panose="020B0503020204020204" pitchFamily="34" charset="-122"/>
                    <a:ea typeface="微软雅黑" panose="020B0503020204020204" pitchFamily="34" charset="-122"/>
                  </a:rPr>
                  <a:t>保留资产的灵活控制权</a:t>
                </a:r>
                <a:endParaRPr kumimoji="0" lang="zh-CN" altLang="en-US" sz="1600" b="1" i="0" u="none" strike="noStrike" kern="0" cap="none" spc="0" normalizeH="0" baseline="0" noProof="0" dirty="0">
                  <a:ln>
                    <a:noFill/>
                  </a:ln>
                  <a:solidFill>
                    <a:srgbClr val="386398"/>
                  </a:solidFill>
                  <a:effectLst/>
                  <a:uLnTx/>
                  <a:uFillTx/>
                  <a:latin typeface="微软雅黑" panose="020B0503020204020204" pitchFamily="34" charset="-122"/>
                  <a:ea typeface="微软雅黑" panose="020B0503020204020204" pitchFamily="34" charset="-122"/>
                </a:endParaRPr>
              </a:p>
            </p:txBody>
          </p:sp>
          <p:sp>
            <p:nvSpPr>
              <p:cNvPr id="52" name="îsḻiḋé"/>
              <p:cNvSpPr txBox="1"/>
              <p:nvPr/>
            </p:nvSpPr>
            <p:spPr>
              <a:xfrm>
                <a:off x="3141124" y="5163366"/>
                <a:ext cx="2412898" cy="664695"/>
              </a:xfrm>
              <a:prstGeom prst="rect">
                <a:avLst/>
              </a:prstGeom>
              <a:noFill/>
            </p:spPr>
            <p:txBody>
              <a:bodyPr lIns="0" tIns="0" rIns="0" bIns="0">
                <a:noAutofit/>
              </a:bodyPr>
              <a:lstStyle/>
              <a:p>
                <a:pPr>
                  <a:lnSpc>
                    <a:spcPct val="120000"/>
                  </a:lnSpc>
                  <a:buClr>
                    <a:srgbClr val="F0F0F0"/>
                  </a:buClr>
                  <a:defRPr/>
                </a:pPr>
                <a:r>
                  <a:rPr lang="zh-CN" altLang="en-US" sz="1200" dirty="0">
                    <a:solidFill>
                      <a:schemeClr val="accent1">
                        <a:lumMod val="50000"/>
                      </a:schemeClr>
                    </a:solidFill>
                    <a:latin typeface="微软雅黑" panose="020B0503020204020204" pitchFamily="34" charset="-122"/>
                    <a:ea typeface="微软雅黑" panose="020B0503020204020204" pitchFamily="34" charset="-122"/>
                    <a:sym typeface="宋体" panose="02010600030101010101" pitchFamily="2" charset="-122"/>
                  </a:rPr>
                  <a:t>企业持有的部分公募</a:t>
                </a:r>
                <a:r>
                  <a:rPr lang="en-US" altLang="zh-CN" sz="1200" dirty="0">
                    <a:solidFill>
                      <a:schemeClr val="accent1">
                        <a:lumMod val="50000"/>
                      </a:schemeClr>
                    </a:solidFill>
                    <a:latin typeface="微软雅黑" panose="020B0503020204020204" pitchFamily="34" charset="-122"/>
                    <a:ea typeface="微软雅黑" panose="020B0503020204020204" pitchFamily="34" charset="-122"/>
                    <a:sym typeface="宋体" panose="02010600030101010101" pitchFamily="2" charset="-122"/>
                  </a:rPr>
                  <a:t>REITs</a:t>
                </a:r>
                <a:r>
                  <a:rPr lang="zh-CN" altLang="en-US" sz="1200" dirty="0">
                    <a:solidFill>
                      <a:schemeClr val="accent1">
                        <a:lumMod val="50000"/>
                      </a:schemeClr>
                    </a:solidFill>
                    <a:latin typeface="微软雅黑" panose="020B0503020204020204" pitchFamily="34" charset="-122"/>
                    <a:ea typeface="微软雅黑" panose="020B0503020204020204" pitchFamily="34" charset="-122"/>
                    <a:sym typeface="宋体" panose="02010600030101010101" pitchFamily="2" charset="-122"/>
                  </a:rPr>
                  <a:t>份额，锁定期满后该部分可择机在二级市场减持，获取投资收益；</a:t>
                </a:r>
                <a:endParaRPr lang="en-US" altLang="zh-CN" sz="1200" dirty="0">
                  <a:solidFill>
                    <a:schemeClr val="accent1">
                      <a:lumMod val="50000"/>
                    </a:schemeClr>
                  </a:solidFill>
                  <a:latin typeface="微软雅黑" panose="020B0503020204020204" pitchFamily="34" charset="-122"/>
                  <a:ea typeface="微软雅黑" panose="020B0503020204020204" pitchFamily="34" charset="-122"/>
                  <a:sym typeface="宋体" panose="02010600030101010101" pitchFamily="2" charset="-122"/>
                </a:endParaRPr>
              </a:p>
              <a:p>
                <a:pPr>
                  <a:lnSpc>
                    <a:spcPct val="120000"/>
                  </a:lnSpc>
                  <a:buClr>
                    <a:srgbClr val="F0F0F0"/>
                  </a:buClr>
                  <a:defRPr/>
                </a:pPr>
                <a:endParaRPr lang="en-US" altLang="zh-CN" sz="1200" dirty="0">
                  <a:solidFill>
                    <a:schemeClr val="accent1">
                      <a:lumMod val="50000"/>
                    </a:schemeClr>
                  </a:solidFill>
                  <a:latin typeface="微软雅黑" panose="020B0503020204020204" pitchFamily="34" charset="-122"/>
                  <a:ea typeface="微软雅黑" panose="020B0503020204020204" pitchFamily="34" charset="-122"/>
                  <a:sym typeface="宋体" panose="02010600030101010101" pitchFamily="2" charset="-122"/>
                </a:endParaRPr>
              </a:p>
              <a:p>
                <a:pPr>
                  <a:lnSpc>
                    <a:spcPct val="120000"/>
                  </a:lnSpc>
                  <a:buClr>
                    <a:srgbClr val="F0F0F0"/>
                  </a:buClr>
                  <a:defRPr/>
                </a:pPr>
                <a:r>
                  <a:rPr lang="zh-CN" altLang="en-US" sz="1200" dirty="0">
                    <a:solidFill>
                      <a:schemeClr val="accent1">
                        <a:lumMod val="50000"/>
                      </a:schemeClr>
                    </a:solidFill>
                    <a:latin typeface="微软雅黑" panose="020B0503020204020204" pitchFamily="34" charset="-122"/>
                    <a:ea typeface="微软雅黑" panose="020B0503020204020204" pitchFamily="34" charset="-122"/>
                    <a:sym typeface="宋体" panose="02010600030101010101" pitchFamily="2" charset="-122"/>
                  </a:rPr>
                  <a:t>也可在合适的时点和价位进行二级市场增持，重新实现对原有资产的控制权</a:t>
                </a:r>
                <a:r>
                  <a:rPr lang="zh-CN" altLang="en-US" sz="1200" dirty="0">
                    <a:solidFill>
                      <a:schemeClr val="accent1">
                        <a:lumMod val="50000"/>
                      </a:schemeClr>
                    </a:solidFill>
                    <a:latin typeface="微软雅黑" panose="020B0503020204020204" pitchFamily="34" charset="-122"/>
                    <a:ea typeface="微软雅黑" panose="020B0503020204020204" pitchFamily="34" charset="-122"/>
                  </a:rPr>
                  <a:t/>
                </a:r>
                <a:br>
                  <a:rPr lang="zh-CN" altLang="en-US" sz="1200" dirty="0">
                    <a:solidFill>
                      <a:schemeClr val="accent1">
                        <a:lumMod val="50000"/>
                      </a:schemeClr>
                    </a:solidFill>
                    <a:latin typeface="微软雅黑" panose="020B0503020204020204" pitchFamily="34" charset="-122"/>
                    <a:ea typeface="微软雅黑" panose="020B0503020204020204" pitchFamily="34" charset="-122"/>
                  </a:rPr>
                </a:br>
                <a:endParaRPr lang="zh-CN" altLang="en-US" sz="1200" dirty="0">
                  <a:solidFill>
                    <a:schemeClr val="accent1">
                      <a:lumMod val="50000"/>
                    </a:schemeClr>
                  </a:solidFill>
                  <a:latin typeface="微软雅黑" panose="020B0503020204020204" pitchFamily="34" charset="-122"/>
                  <a:ea typeface="微软雅黑" panose="020B0503020204020204" pitchFamily="34" charset="-122"/>
                </a:endParaRPr>
              </a:p>
            </p:txBody>
          </p:sp>
        </p:grpSp>
        <p:grpSp>
          <p:nvGrpSpPr>
            <p:cNvPr id="45" name="îšļiďè"/>
            <p:cNvGrpSpPr/>
            <p:nvPr/>
          </p:nvGrpSpPr>
          <p:grpSpPr bwMode="auto">
            <a:xfrm>
              <a:off x="9062763" y="1764738"/>
              <a:ext cx="2412101" cy="926212"/>
              <a:chOff x="9062763" y="1764738"/>
              <a:chExt cx="2412101" cy="926212"/>
            </a:xfrm>
          </p:grpSpPr>
          <p:sp>
            <p:nvSpPr>
              <p:cNvPr id="49" name="îṥḻiḋé"/>
              <p:cNvSpPr txBox="1"/>
              <p:nvPr/>
            </p:nvSpPr>
            <p:spPr>
              <a:xfrm>
                <a:off x="9061966" y="1764157"/>
                <a:ext cx="2412898" cy="262491"/>
              </a:xfrm>
              <a:prstGeom prst="rect">
                <a:avLst/>
              </a:prstGeom>
              <a:noFill/>
            </p:spPr>
            <p:txBody>
              <a:bodyPr wrap="none" lIns="0" tIns="0" rIns="0" bIns="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srgbClr val="FFFFFF">
                        <a:lumMod val="65000"/>
                      </a:srgbClr>
                    </a:solidFill>
                    <a:effectLst/>
                    <a:uLnTx/>
                    <a:uFillTx/>
                    <a:latin typeface="微软雅黑" panose="020B0503020204020204" pitchFamily="34" charset="-122"/>
                    <a:ea typeface="微软雅黑" panose="020B0503020204020204" pitchFamily="34" charset="-122"/>
                  </a:rPr>
                  <a:t>无融资偿还、回购压力</a:t>
                </a:r>
                <a:endParaRPr kumimoji="0" lang="zh-CN" altLang="en-US" sz="1600" b="1" i="0" u="none" strike="noStrike" kern="0" cap="none" spc="0" normalizeH="0" baseline="0" noProof="0" dirty="0">
                  <a:ln>
                    <a:noFill/>
                  </a:ln>
                  <a:solidFill>
                    <a:srgbClr val="FFFFFF">
                      <a:lumMod val="65000"/>
                    </a:srgbClr>
                  </a:solidFill>
                  <a:effectLst/>
                  <a:uLnTx/>
                  <a:uFillTx/>
                  <a:latin typeface="微软雅黑" panose="020B0503020204020204" pitchFamily="34" charset="-122"/>
                  <a:ea typeface="微软雅黑" panose="020B0503020204020204" pitchFamily="34" charset="-122"/>
                </a:endParaRPr>
              </a:p>
            </p:txBody>
          </p:sp>
          <p:sp>
            <p:nvSpPr>
              <p:cNvPr id="50" name="ïŝḷîḓé"/>
              <p:cNvSpPr txBox="1"/>
              <p:nvPr/>
            </p:nvSpPr>
            <p:spPr>
              <a:xfrm>
                <a:off x="9061966" y="2026647"/>
                <a:ext cx="2412898" cy="664695"/>
              </a:xfrm>
              <a:prstGeom prst="rect">
                <a:avLst/>
              </a:prstGeom>
              <a:noFill/>
            </p:spPr>
            <p:txBody>
              <a:bodyPr lIns="0" tIns="0" rIns="0" bIns="0">
                <a:noAutofit/>
              </a:bodyPr>
              <a:lstStyle/>
              <a:p>
                <a:pPr lvl="0">
                  <a:lnSpc>
                    <a:spcPct val="120000"/>
                  </a:lnSpc>
                  <a:buClr>
                    <a:srgbClr val="F0F0F0"/>
                  </a:buClr>
                  <a:defRPr/>
                </a:pPr>
                <a:r>
                  <a:rPr lang="zh-CN" altLang="zh-CN" sz="1200" dirty="0">
                    <a:solidFill>
                      <a:schemeClr val="accent1">
                        <a:lumMod val="50000"/>
                      </a:schemeClr>
                    </a:solidFill>
                    <a:latin typeface="微软雅黑" panose="020B0503020204020204" pitchFamily="34" charset="-122"/>
                    <a:ea typeface="微软雅黑" panose="020B0503020204020204" pitchFamily="34" charset="-122"/>
                  </a:rPr>
                  <a:t>一次性获取未来多年的项目现金流。同时标的资产为真实出售，所获得资金属于权益型资金，无回购、偿还等流动性压力，可帮助企业实现轻资产运营。</a:t>
                </a:r>
                <a:endParaRPr lang="en-US" altLang="zh-CN" sz="1200" dirty="0">
                  <a:solidFill>
                    <a:schemeClr val="accent1">
                      <a:lumMod val="50000"/>
                    </a:schemeClr>
                  </a:solidFill>
                  <a:latin typeface="微软雅黑" panose="020B0503020204020204" pitchFamily="34" charset="-122"/>
                  <a:ea typeface="微软雅黑" panose="020B0503020204020204" pitchFamily="34" charset="-122"/>
                </a:endParaRPr>
              </a:p>
              <a:p>
                <a:pPr lvl="0">
                  <a:lnSpc>
                    <a:spcPct val="120000"/>
                  </a:lnSpc>
                  <a:buClr>
                    <a:srgbClr val="F0F0F0"/>
                  </a:buClr>
                  <a:defRPr/>
                </a:pPr>
                <a:r>
                  <a:rPr kumimoji="0" lang="zh-CN" altLang="en-US" sz="1200" b="0" i="0" u="none" strike="noStrike" kern="0" cap="none" spc="0" normalizeH="0" baseline="0" noProof="0" dirty="0">
                    <a:ln>
                      <a:noFill/>
                    </a:ln>
                    <a:solidFill>
                      <a:schemeClr val="accent1">
                        <a:lumMod val="50000"/>
                      </a:schemeClr>
                    </a:solidFill>
                    <a:effectLst/>
                    <a:uLnTx/>
                    <a:uFillTx/>
                  </a:rPr>
                  <a:t/>
                </a:r>
                <a:br>
                  <a:rPr kumimoji="0" lang="zh-CN" altLang="en-US" sz="1200" b="0" i="0" u="none" strike="noStrike" kern="0" cap="none" spc="0" normalizeH="0" baseline="0" noProof="0" dirty="0">
                    <a:ln>
                      <a:noFill/>
                    </a:ln>
                    <a:solidFill>
                      <a:schemeClr val="accent1">
                        <a:lumMod val="50000"/>
                      </a:schemeClr>
                    </a:solidFill>
                    <a:effectLst/>
                    <a:uLnTx/>
                    <a:uFillTx/>
                  </a:rPr>
                </a:br>
                <a:endParaRPr kumimoji="0" lang="zh-CN" altLang="en-US" sz="1200" b="0" i="0" u="none" strike="noStrike" kern="0" cap="none" spc="0" normalizeH="0" baseline="0" noProof="0" dirty="0">
                  <a:ln>
                    <a:noFill/>
                  </a:ln>
                  <a:solidFill>
                    <a:schemeClr val="accent1">
                      <a:lumMod val="50000"/>
                    </a:schemeClr>
                  </a:solidFill>
                  <a:effectLst/>
                  <a:uLnTx/>
                  <a:uFillTx/>
                </a:endParaRPr>
              </a:p>
            </p:txBody>
          </p:sp>
        </p:grpSp>
        <p:grpSp>
          <p:nvGrpSpPr>
            <p:cNvPr id="46" name="îşḷiḋè"/>
            <p:cNvGrpSpPr/>
            <p:nvPr/>
          </p:nvGrpSpPr>
          <p:grpSpPr bwMode="auto">
            <a:xfrm>
              <a:off x="9062763" y="4459192"/>
              <a:ext cx="2412101" cy="926212"/>
              <a:chOff x="9062763" y="4459192"/>
              <a:chExt cx="2412101" cy="926212"/>
            </a:xfrm>
          </p:grpSpPr>
          <p:sp>
            <p:nvSpPr>
              <p:cNvPr id="47" name="îṡḻîḍé"/>
              <p:cNvSpPr txBox="1"/>
              <p:nvPr/>
            </p:nvSpPr>
            <p:spPr>
              <a:xfrm>
                <a:off x="9061966" y="4458923"/>
                <a:ext cx="2412898" cy="262491"/>
              </a:xfrm>
              <a:prstGeom prst="rect">
                <a:avLst/>
              </a:prstGeom>
              <a:noFill/>
            </p:spPr>
            <p:txBody>
              <a:bodyPr wrap="none" lIns="0" tIns="0" rIns="0" bIns="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srgbClr val="B3C9E3"/>
                    </a:solidFill>
                    <a:effectLst/>
                    <a:uLnTx/>
                    <a:uFillTx/>
                    <a:latin typeface="微软雅黑" panose="020B0503020204020204" pitchFamily="34" charset="-122"/>
                    <a:ea typeface="微软雅黑" panose="020B0503020204020204" pitchFamily="34" charset="-122"/>
                  </a:rPr>
                  <a:t>改善财务指标</a:t>
                </a:r>
                <a:endParaRPr kumimoji="0" lang="zh-CN" altLang="en-US" sz="1600" b="1" i="0" u="none" strike="noStrike" kern="0" cap="none" spc="0" normalizeH="0" baseline="0" noProof="0" dirty="0">
                  <a:ln>
                    <a:noFill/>
                  </a:ln>
                  <a:solidFill>
                    <a:srgbClr val="B3C9E3"/>
                  </a:solidFill>
                  <a:effectLst/>
                  <a:uLnTx/>
                  <a:uFillTx/>
                  <a:latin typeface="微软雅黑" panose="020B0503020204020204" pitchFamily="34" charset="-122"/>
                  <a:ea typeface="微软雅黑" panose="020B0503020204020204" pitchFamily="34" charset="-122"/>
                </a:endParaRPr>
              </a:p>
            </p:txBody>
          </p:sp>
          <p:sp>
            <p:nvSpPr>
              <p:cNvPr id="48" name="ïṧļíḑé"/>
              <p:cNvSpPr txBox="1"/>
              <p:nvPr/>
            </p:nvSpPr>
            <p:spPr>
              <a:xfrm>
                <a:off x="9061966" y="4721413"/>
                <a:ext cx="2412898" cy="664695"/>
              </a:xfrm>
              <a:prstGeom prst="rect">
                <a:avLst/>
              </a:prstGeom>
              <a:noFill/>
            </p:spPr>
            <p:txBody>
              <a:bodyPr lIns="0" tIns="0" rIns="0" bIns="0">
                <a:noAutofit/>
              </a:bodyPr>
              <a:lstStyle/>
              <a:p>
                <a:pPr marL="0" marR="0" lvl="0" indent="0" defTabSz="914400" eaLnBrk="1" fontAlgn="auto" latinLnBrk="0" hangingPunct="1">
                  <a:lnSpc>
                    <a:spcPct val="120000"/>
                  </a:lnSpc>
                  <a:spcBef>
                    <a:spcPts val="0"/>
                  </a:spcBef>
                  <a:spcAft>
                    <a:spcPts val="0"/>
                  </a:spcAft>
                  <a:buClr>
                    <a:srgbClr val="F0F0F0"/>
                  </a:buClr>
                  <a:buSzTx/>
                  <a:buFontTx/>
                  <a:buNone/>
                  <a:defRPr/>
                </a:pPr>
                <a:r>
                  <a:rPr lang="zh-CN" altLang="en-US" sz="1200" dirty="0">
                    <a:solidFill>
                      <a:schemeClr val="accent1">
                        <a:lumMod val="50000"/>
                      </a:schemeClr>
                    </a:solidFill>
                    <a:latin typeface="微软雅黑" panose="020B0503020204020204" pitchFamily="34" charset="-122"/>
                    <a:ea typeface="微软雅黑" panose="020B0503020204020204" pitchFamily="34" charset="-122"/>
                  </a:rPr>
                  <a:t>资产全部或者部分出表，可降低企业的资产负债率</a:t>
                </a:r>
                <a:endParaRPr lang="en-US" altLang="zh-CN" sz="1200" dirty="0">
                  <a:solidFill>
                    <a:schemeClr val="accent1">
                      <a:lumMod val="50000"/>
                    </a:schemeClr>
                  </a:solidFill>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20000"/>
                  </a:lnSpc>
                  <a:spcBef>
                    <a:spcPts val="0"/>
                  </a:spcBef>
                  <a:spcAft>
                    <a:spcPts val="0"/>
                  </a:spcAft>
                  <a:buClr>
                    <a:srgbClr val="F0F0F0"/>
                  </a:buClr>
                  <a:buSzTx/>
                  <a:buFontTx/>
                  <a:buNone/>
                  <a:defRPr/>
                </a:pPr>
                <a:endParaRPr lang="en-US" altLang="zh-CN" sz="1200" dirty="0">
                  <a:solidFill>
                    <a:schemeClr val="accent1">
                      <a:lumMod val="50000"/>
                    </a:schemeClr>
                  </a:solidFill>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20000"/>
                  </a:lnSpc>
                  <a:spcBef>
                    <a:spcPts val="0"/>
                  </a:spcBef>
                  <a:spcAft>
                    <a:spcPts val="0"/>
                  </a:spcAft>
                  <a:buClr>
                    <a:srgbClr val="F0F0F0"/>
                  </a:buClr>
                  <a:buSzTx/>
                  <a:buFontTx/>
                  <a:buNone/>
                  <a:defRPr/>
                </a:pPr>
                <a:r>
                  <a:rPr lang="zh-CN" altLang="en-US" sz="1200" dirty="0">
                    <a:solidFill>
                      <a:schemeClr val="accent1">
                        <a:lumMod val="50000"/>
                      </a:schemeClr>
                    </a:solidFill>
                    <a:latin typeface="微软雅黑" panose="020B0503020204020204" pitchFamily="34" charset="-122"/>
                    <a:ea typeface="微软雅黑" panose="020B0503020204020204" pitchFamily="34" charset="-122"/>
                  </a:rPr>
                  <a:t>将资产对应的财务费用及折旧摊销出表，出售资产获得增值收益等都可提升企业的</a:t>
                </a:r>
                <a:r>
                  <a:rPr lang="en-US" altLang="zh-CN" sz="1200" dirty="0">
                    <a:solidFill>
                      <a:schemeClr val="accent1">
                        <a:lumMod val="50000"/>
                      </a:schemeClr>
                    </a:solidFill>
                    <a:latin typeface="微软雅黑" panose="020B0503020204020204" pitchFamily="34" charset="-122"/>
                    <a:ea typeface="微软雅黑" panose="020B0503020204020204" pitchFamily="34" charset="-122"/>
                  </a:rPr>
                  <a:t>ROE</a:t>
                </a:r>
                <a:r>
                  <a:rPr lang="zh-CN" altLang="en-US" sz="1200" dirty="0">
                    <a:solidFill>
                      <a:schemeClr val="accent1">
                        <a:lumMod val="50000"/>
                      </a:schemeClr>
                    </a:solidFill>
                    <a:latin typeface="微软雅黑" panose="020B0503020204020204" pitchFamily="34" charset="-122"/>
                    <a:ea typeface="微软雅黑" panose="020B0503020204020204" pitchFamily="34" charset="-122"/>
                  </a:rPr>
                  <a:t>水平</a:t>
                </a:r>
                <a:br>
                  <a:rPr lang="zh-CN" altLang="en-US" sz="1200" dirty="0">
                    <a:solidFill>
                      <a:schemeClr val="accent1">
                        <a:lumMod val="50000"/>
                      </a:schemeClr>
                    </a:solidFill>
                    <a:latin typeface="微软雅黑" panose="020B0503020204020204" pitchFamily="34" charset="-122"/>
                    <a:ea typeface="微软雅黑" panose="020B0503020204020204" pitchFamily="34" charset="-122"/>
                  </a:rPr>
                </a:br>
                <a:endParaRPr lang="zh-CN" altLang="en-US" sz="1200" dirty="0">
                  <a:solidFill>
                    <a:schemeClr val="accent1">
                      <a:lumMod val="50000"/>
                    </a:schemeClr>
                  </a:solidFill>
                  <a:latin typeface="微软雅黑" panose="020B0503020204020204" pitchFamily="34" charset="-122"/>
                  <a:ea typeface="微软雅黑" panose="020B0503020204020204" pitchFamily="34" charset="-122"/>
                </a:endParaRPr>
              </a:p>
            </p:txBody>
          </p:sp>
        </p:gr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normAutofit fontScale="90000"/>
          </a:bodyPr>
          <a:lstStyle/>
          <a:p>
            <a:r>
              <a:rPr lang="zh-CN" altLang="en-US" b="1" dirty="0"/>
              <a:t>基础设施公募</a:t>
            </a:r>
            <a:r>
              <a:rPr lang="en-US" altLang="zh-CN" b="1" dirty="0"/>
              <a:t>REITs</a:t>
            </a:r>
            <a:r>
              <a:rPr lang="zh-CN" altLang="en-US" b="1" dirty="0"/>
              <a:t>的意义</a:t>
            </a:r>
            <a:r>
              <a:rPr lang="en-US" altLang="zh-CN" b="1" dirty="0" smtClean="0"/>
              <a:t>: </a:t>
            </a:r>
            <a:r>
              <a:rPr lang="zh-CN" altLang="en-US" b="1" dirty="0" smtClean="0"/>
              <a:t>打通了基建商业模式</a:t>
            </a:r>
            <a:endParaRPr lang="zh-CN" altLang="en-US" b="1" dirty="0"/>
          </a:p>
        </p:txBody>
      </p:sp>
      <p:sp>
        <p:nvSpPr>
          <p:cNvPr id="2" name="TextBox 1"/>
          <p:cNvSpPr txBox="1"/>
          <p:nvPr/>
        </p:nvSpPr>
        <p:spPr>
          <a:xfrm>
            <a:off x="582443" y="758758"/>
            <a:ext cx="7734705" cy="737235"/>
          </a:xfrm>
          <a:prstGeom prst="rect">
            <a:avLst/>
          </a:prstGeom>
          <a:noFill/>
        </p:spPr>
        <p:txBody>
          <a:bodyPr wrap="square" rtlCol="0">
            <a:spAutoFit/>
          </a:bodyPr>
          <a:lstStyle>
            <a:defPPr>
              <a:defRPr lang="zh-CN"/>
            </a:defPPr>
            <a:lvl1pPr marL="285750" indent="-285750">
              <a:buFont typeface="Arial" panose="020B0604020202020204" pitchFamily="34" charset="0"/>
              <a:buChar char="•"/>
              <a:defRPr sz="1600">
                <a:solidFill>
                  <a:schemeClr val="accent1">
                    <a:lumMod val="50000"/>
                  </a:schemeClr>
                </a:solidFill>
                <a:latin typeface="微软雅黑" panose="020B0503020204020204" pitchFamily="34" charset="-122"/>
                <a:ea typeface="微软雅黑" panose="020B0503020204020204" pitchFamily="34" charset="-122"/>
              </a:defRPr>
            </a:lvl1pPr>
          </a:lstStyle>
          <a:p>
            <a:pPr>
              <a:buFont typeface="Wingdings" panose="05000000000000000000" charset="0"/>
              <a:buChar char="Ø"/>
            </a:pPr>
            <a:r>
              <a:rPr lang="zh-CN" altLang="en-US" sz="1400" dirty="0" smtClean="0"/>
              <a:t>从商业模式角度，基础设施</a:t>
            </a:r>
            <a:r>
              <a:rPr lang="en-US" altLang="zh-CN" sz="1400" dirty="0" smtClean="0"/>
              <a:t>REITs</a:t>
            </a:r>
            <a:r>
              <a:rPr lang="zh-CN" altLang="en-US" sz="1400" dirty="0" smtClean="0"/>
              <a:t>打通了退出途径，形成了基建商业模式的资金闭环；</a:t>
            </a:r>
            <a:endParaRPr lang="en-US" altLang="zh-CN" sz="1400" dirty="0" smtClean="0"/>
          </a:p>
          <a:p>
            <a:pPr>
              <a:buFont typeface="Wingdings" panose="05000000000000000000" charset="0"/>
              <a:buChar char="Ø"/>
            </a:pPr>
            <a:r>
              <a:rPr lang="en-US" altLang="zh-CN" sz="1400" dirty="0" smtClean="0"/>
              <a:t>REITs</a:t>
            </a:r>
            <a:r>
              <a:rPr lang="zh-CN" altLang="en-US" sz="1400" dirty="0" smtClean="0"/>
              <a:t>作为一种有效退出</a:t>
            </a:r>
            <a:r>
              <a:rPr lang="zh-CN" altLang="en-US" sz="1400" dirty="0"/>
              <a:t>机制</a:t>
            </a:r>
            <a:r>
              <a:rPr lang="zh-CN" altLang="en-US" sz="1400" dirty="0" smtClean="0"/>
              <a:t>，降低了企业及其他类型社会资本的前期投资风险；</a:t>
            </a:r>
            <a:endParaRPr lang="en-US" altLang="zh-CN" sz="1400" dirty="0" smtClean="0"/>
          </a:p>
          <a:p>
            <a:pPr>
              <a:buFont typeface="Wingdings" panose="05000000000000000000" charset="0"/>
              <a:buChar char="Ø"/>
            </a:pPr>
            <a:r>
              <a:rPr lang="zh-CN" altLang="en-US" sz="1400" dirty="0"/>
              <a:t>降</a:t>
            </a:r>
            <a:r>
              <a:rPr lang="zh-CN" altLang="en-US" sz="1400" dirty="0" smtClean="0"/>
              <a:t>低企业杠杆率，改善企业现金流。</a:t>
            </a:r>
            <a:endParaRPr lang="zh-CN" altLang="en-US" sz="1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50166" y="1698172"/>
            <a:ext cx="6199258" cy="29987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灯片编号占位符 2"/>
          <p:cNvSpPr>
            <a:spLocks noGrp="1"/>
          </p:cNvSpPr>
          <p:nvPr>
            <p:ph type="sldNum" sz="quarter" idx="4"/>
          </p:nvPr>
        </p:nvSpPr>
        <p:spPr>
          <a:xfrm>
            <a:off x="6860898" y="4782762"/>
            <a:ext cx="2057400" cy="273844"/>
          </a:xfrm>
        </p:spPr>
        <p:txBody>
          <a:bodyPr/>
          <a:lstStyle/>
          <a:p>
            <a:fld id="{DCD00DFC-BB7E-6C4E-9718-8AF533CF9D8D}" type="slidenum">
              <a:rPr kumimoji="1" lang="zh-CN" altLang="en-US" sz="1100" smtClean="0">
                <a:latin typeface="Arial" panose="020B0604020202020204" pitchFamily="34" charset="0"/>
                <a:cs typeface="Arial" panose="020B0604020202020204" pitchFamily="34" charset="0"/>
              </a:rPr>
              <a:pPr/>
              <a:t>11</a:t>
            </a:fld>
            <a:endParaRPr kumimoji="1" lang="zh-CN" altLang="en-US" sz="11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zh-CN" altLang="en-US" sz="3000" dirty="0" smtClean="0"/>
              <a:t>基础设施公募</a:t>
            </a:r>
            <a:r>
              <a:rPr kumimoji="1" lang="en-US" altLang="zh-CN" sz="3000" dirty="0" smtClean="0"/>
              <a:t>REITs</a:t>
            </a:r>
            <a:r>
              <a:rPr kumimoji="1" lang="zh-CN" altLang="en-US" sz="3000" dirty="0" smtClean="0"/>
              <a:t>简介</a:t>
            </a:r>
            <a:endParaRPr kumimoji="1" lang="zh-CN" altLang="en-US" sz="3000" dirty="0"/>
          </a:p>
        </p:txBody>
      </p:sp>
      <p:sp>
        <p:nvSpPr>
          <p:cNvPr id="3" name="文本占位符 2"/>
          <p:cNvSpPr>
            <a:spLocks noGrp="1"/>
          </p:cNvSpPr>
          <p:nvPr>
            <p:ph type="body" idx="11"/>
          </p:nvPr>
        </p:nvSpPr>
        <p:spPr/>
        <p:txBody>
          <a:bodyPr/>
          <a:lstStyle/>
          <a:p>
            <a:r>
              <a:rPr kumimoji="1" lang="en-US" altLang="zh-CN" dirty="0" smtClean="0"/>
              <a:t>THE PART</a:t>
            </a:r>
            <a:endParaRPr kumimoji="1" lang="zh-CN" altLang="en-US" dirty="0"/>
          </a:p>
        </p:txBody>
      </p:sp>
      <p:sp>
        <p:nvSpPr>
          <p:cNvPr id="4" name="文本占位符 3"/>
          <p:cNvSpPr>
            <a:spLocks noGrp="1"/>
          </p:cNvSpPr>
          <p:nvPr>
            <p:ph type="body" idx="12"/>
          </p:nvPr>
        </p:nvSpPr>
        <p:spPr/>
        <p:txBody>
          <a:bodyPr/>
          <a:lstStyle/>
          <a:p>
            <a:r>
              <a:rPr kumimoji="1" lang="en-US" altLang="zh-CN" dirty="0" smtClean="0"/>
              <a:t>TWO</a:t>
            </a:r>
            <a:endParaRPr kumimoji="1" lang="zh-CN" altLang="en-US" dirty="0"/>
          </a:p>
        </p:txBody>
      </p:sp>
      <p:sp>
        <p:nvSpPr>
          <p:cNvPr id="6" name="灯片编号占位符 2"/>
          <p:cNvSpPr>
            <a:spLocks noGrp="1"/>
          </p:cNvSpPr>
          <p:nvPr>
            <p:ph type="sldNum" sz="quarter" idx="4"/>
          </p:nvPr>
        </p:nvSpPr>
        <p:spPr>
          <a:xfrm>
            <a:off x="6860898" y="4782762"/>
            <a:ext cx="2057400" cy="273844"/>
          </a:xfrm>
        </p:spPr>
        <p:txBody>
          <a:bodyPr/>
          <a:lstStyle/>
          <a:p>
            <a:fld id="{DCD00DFC-BB7E-6C4E-9718-8AF533CF9D8D}" type="slidenum">
              <a:rPr kumimoji="1" lang="zh-CN" altLang="en-US" sz="1100" smtClean="0">
                <a:latin typeface="Arial" panose="020B0604020202020204" pitchFamily="34" charset="0"/>
                <a:cs typeface="Arial" panose="020B0604020202020204" pitchFamily="34" charset="0"/>
              </a:rPr>
              <a:pPr/>
              <a:t>12</a:t>
            </a:fld>
            <a:endParaRPr kumimoji="1" lang="zh-CN" altLang="en-US" sz="11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noAutofit/>
          </a:bodyPr>
          <a:lstStyle/>
          <a:p>
            <a:r>
              <a:rPr lang="zh-CN" altLang="en-US" sz="1800" b="1" dirty="0"/>
              <a:t>基础设施公募</a:t>
            </a:r>
            <a:r>
              <a:rPr lang="en-US" altLang="zh-CN" sz="1800" b="1" dirty="0"/>
              <a:t>REITs</a:t>
            </a:r>
            <a:r>
              <a:rPr lang="zh-CN" altLang="en-US" sz="1800" b="1" dirty="0" smtClean="0"/>
              <a:t>产品结构</a:t>
            </a:r>
            <a:r>
              <a:rPr lang="zh-CN" altLang="en-US" sz="1800" b="1" dirty="0"/>
              <a:t>：公募基金</a:t>
            </a:r>
            <a:r>
              <a:rPr lang="en-US" altLang="zh-CN" sz="1800" b="1" dirty="0"/>
              <a:t>+ABS</a:t>
            </a:r>
            <a:endParaRPr lang="zh-CN" altLang="en-US" sz="1800" b="1" dirty="0"/>
          </a:p>
        </p:txBody>
      </p:sp>
      <p:sp>
        <p:nvSpPr>
          <p:cNvPr id="10" name="圆角矩形 9"/>
          <p:cNvSpPr/>
          <p:nvPr/>
        </p:nvSpPr>
        <p:spPr>
          <a:xfrm>
            <a:off x="3708691" y="1853200"/>
            <a:ext cx="1497632" cy="379379"/>
          </a:xfrm>
          <a:prstGeom prst="round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公</a:t>
            </a:r>
            <a:r>
              <a:rPr lang="zh-CN" altLang="en-US" sz="1600" dirty="0" smtClean="0">
                <a:solidFill>
                  <a:schemeClr val="bg1"/>
                </a:solidFill>
                <a:latin typeface="微软雅黑" panose="020B0503020204020204" pitchFamily="34" charset="-122"/>
                <a:ea typeface="微软雅黑" panose="020B0503020204020204" pitchFamily="34" charset="-122"/>
              </a:rPr>
              <a:t>募基金</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3708691" y="2592050"/>
            <a:ext cx="1497632" cy="379379"/>
          </a:xfrm>
          <a:prstGeom prst="round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altLang="zh-CN" sz="1600" dirty="0" smtClean="0">
                <a:solidFill>
                  <a:schemeClr val="bg1"/>
                </a:solidFill>
                <a:latin typeface="微软雅黑" panose="020B0503020204020204" pitchFamily="34" charset="-122"/>
                <a:ea typeface="微软雅黑" panose="020B0503020204020204" pitchFamily="34" charset="-122"/>
              </a:rPr>
              <a:t>ABS</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3708691" y="3335925"/>
            <a:ext cx="1497632" cy="379379"/>
          </a:xfrm>
          <a:prstGeom prst="roundRect">
            <a:avLst/>
          </a:prstGeom>
          <a:solidFill>
            <a:schemeClr val="accent2">
              <a:lumMod val="40000"/>
              <a:lumOff val="6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zh-CN" altLang="en-US" sz="1600" dirty="0" smtClean="0">
                <a:solidFill>
                  <a:schemeClr val="accent1">
                    <a:lumMod val="50000"/>
                  </a:schemeClr>
                </a:solidFill>
                <a:latin typeface="微软雅黑" panose="020B0503020204020204" pitchFamily="34" charset="-122"/>
                <a:ea typeface="微软雅黑" panose="020B0503020204020204" pitchFamily="34" charset="-122"/>
              </a:rPr>
              <a:t>项目公司</a:t>
            </a:r>
            <a:endParaRPr lang="zh-CN" altLang="en-US" sz="16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3708691" y="1102225"/>
            <a:ext cx="1497632" cy="379379"/>
          </a:xfrm>
          <a:prstGeom prst="roundRect">
            <a:avLst/>
          </a:prstGeom>
          <a:solidFill>
            <a:schemeClr val="accent2">
              <a:lumMod val="40000"/>
              <a:lumOff val="6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zh-CN" altLang="en-US" sz="1600" dirty="0" smtClean="0">
                <a:solidFill>
                  <a:schemeClr val="accent1">
                    <a:lumMod val="50000"/>
                  </a:schemeClr>
                </a:solidFill>
                <a:latin typeface="微软雅黑" panose="020B0503020204020204" pitchFamily="34" charset="-122"/>
                <a:ea typeface="微软雅黑" panose="020B0503020204020204" pitchFamily="34" charset="-122"/>
              </a:rPr>
              <a:t>投资者</a:t>
            </a:r>
            <a:endParaRPr lang="zh-CN" altLang="en-US" sz="16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2020568" y="1856057"/>
            <a:ext cx="1266520" cy="373665"/>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zh-CN" altLang="en-US" sz="1600" dirty="0" smtClean="0">
                <a:solidFill>
                  <a:schemeClr val="accent1">
                    <a:lumMod val="50000"/>
                  </a:schemeClr>
                </a:solidFill>
                <a:latin typeface="微软雅黑" panose="020B0503020204020204" pitchFamily="34" charset="-122"/>
                <a:ea typeface="微软雅黑" panose="020B0503020204020204" pitchFamily="34" charset="-122"/>
              </a:rPr>
              <a:t>基金管理人</a:t>
            </a:r>
            <a:endParaRPr lang="zh-CN" altLang="en-US" sz="16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15" name="圆角矩形 14"/>
          <p:cNvSpPr/>
          <p:nvPr/>
        </p:nvSpPr>
        <p:spPr>
          <a:xfrm>
            <a:off x="2020568" y="2594907"/>
            <a:ext cx="1266520" cy="373665"/>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altLang="zh-CN" sz="1600" dirty="0" smtClean="0">
                <a:solidFill>
                  <a:schemeClr val="accent1">
                    <a:lumMod val="50000"/>
                  </a:schemeClr>
                </a:solidFill>
                <a:latin typeface="微软雅黑" panose="020B0503020204020204" pitchFamily="34" charset="-122"/>
                <a:ea typeface="微软雅黑" panose="020B0503020204020204" pitchFamily="34" charset="-122"/>
              </a:rPr>
              <a:t>ABS</a:t>
            </a:r>
            <a:r>
              <a:rPr lang="zh-CN" altLang="en-US" sz="1600" dirty="0" smtClean="0">
                <a:solidFill>
                  <a:schemeClr val="accent1">
                    <a:lumMod val="50000"/>
                  </a:schemeClr>
                </a:solidFill>
                <a:latin typeface="微软雅黑" panose="020B0503020204020204" pitchFamily="34" charset="-122"/>
                <a:ea typeface="微软雅黑" panose="020B0503020204020204" pitchFamily="34" charset="-122"/>
              </a:rPr>
              <a:t>管理人</a:t>
            </a:r>
            <a:endParaRPr lang="zh-CN" altLang="en-US" sz="16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2020568" y="3335925"/>
            <a:ext cx="1266520" cy="379379"/>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zh-CN" altLang="en-US" sz="1600" dirty="0" smtClean="0">
                <a:solidFill>
                  <a:schemeClr val="accent1">
                    <a:lumMod val="50000"/>
                  </a:schemeClr>
                </a:solidFill>
                <a:latin typeface="微软雅黑" panose="020B0503020204020204" pitchFamily="34" charset="-122"/>
                <a:ea typeface="微软雅黑" panose="020B0503020204020204" pitchFamily="34" charset="-122"/>
              </a:rPr>
              <a:t>管理公司</a:t>
            </a:r>
            <a:endParaRPr lang="zh-CN" altLang="en-US" sz="16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18" name="圆角矩形 17"/>
          <p:cNvSpPr/>
          <p:nvPr/>
        </p:nvSpPr>
        <p:spPr>
          <a:xfrm>
            <a:off x="5798748" y="2592050"/>
            <a:ext cx="875036" cy="379379"/>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1600" dirty="0" smtClean="0">
                <a:solidFill>
                  <a:schemeClr val="accent1">
                    <a:lumMod val="50000"/>
                  </a:schemeClr>
                </a:solidFill>
                <a:latin typeface="微软雅黑" panose="020B0503020204020204" pitchFamily="34" charset="-122"/>
                <a:ea typeface="微软雅黑" panose="020B0503020204020204" pitchFamily="34" charset="-122"/>
              </a:rPr>
              <a:t>托管人</a:t>
            </a:r>
            <a:endParaRPr lang="zh-CN" altLang="en-US" sz="1600" dirty="0">
              <a:solidFill>
                <a:schemeClr val="accent1">
                  <a:lumMod val="50000"/>
                </a:schemeClr>
              </a:solidFill>
              <a:latin typeface="微软雅黑" panose="020B0503020204020204" pitchFamily="34" charset="-122"/>
              <a:ea typeface="微软雅黑" panose="020B0503020204020204" pitchFamily="34" charset="-122"/>
            </a:endParaRPr>
          </a:p>
        </p:txBody>
      </p:sp>
      <p:cxnSp>
        <p:nvCxnSpPr>
          <p:cNvPr id="20" name="直接连接符 19"/>
          <p:cNvCxnSpPr>
            <a:stCxn id="13" idx="2"/>
            <a:endCxn id="10" idx="0"/>
          </p:cNvCxnSpPr>
          <p:nvPr/>
        </p:nvCxnSpPr>
        <p:spPr>
          <a:xfrm>
            <a:off x="4456872" y="1481604"/>
            <a:ext cx="0" cy="371475"/>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10" idx="2"/>
            <a:endCxn id="11" idx="0"/>
          </p:cNvCxnSpPr>
          <p:nvPr/>
        </p:nvCxnSpPr>
        <p:spPr>
          <a:xfrm>
            <a:off x="4456872" y="2231944"/>
            <a:ext cx="0" cy="360045"/>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11" idx="2"/>
            <a:endCxn id="12" idx="0"/>
          </p:cNvCxnSpPr>
          <p:nvPr/>
        </p:nvCxnSpPr>
        <p:spPr>
          <a:xfrm>
            <a:off x="4456872" y="2971429"/>
            <a:ext cx="0" cy="364490"/>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14" idx="3"/>
            <a:endCxn id="10" idx="1"/>
          </p:cNvCxnSpPr>
          <p:nvPr/>
        </p:nvCxnSpPr>
        <p:spPr>
          <a:xfrm>
            <a:off x="3287088" y="2042890"/>
            <a:ext cx="421005" cy="0"/>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15" idx="3"/>
            <a:endCxn id="11" idx="1"/>
          </p:cNvCxnSpPr>
          <p:nvPr/>
        </p:nvCxnSpPr>
        <p:spPr>
          <a:xfrm>
            <a:off x="3287088" y="2781105"/>
            <a:ext cx="421005" cy="635"/>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16" idx="3"/>
            <a:endCxn id="12" idx="1"/>
          </p:cNvCxnSpPr>
          <p:nvPr/>
        </p:nvCxnSpPr>
        <p:spPr>
          <a:xfrm>
            <a:off x="3287088" y="3525615"/>
            <a:ext cx="421005" cy="0"/>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18" idx="1"/>
            <a:endCxn id="11" idx="3"/>
          </p:cNvCxnSpPr>
          <p:nvPr/>
        </p:nvCxnSpPr>
        <p:spPr>
          <a:xfrm flipH="1">
            <a:off x="5205658" y="2781740"/>
            <a:ext cx="593090" cy="0"/>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肘形连接符 35"/>
          <p:cNvCxnSpPr>
            <a:stCxn id="18" idx="0"/>
            <a:endCxn id="10" idx="3"/>
          </p:cNvCxnSpPr>
          <p:nvPr/>
        </p:nvCxnSpPr>
        <p:spPr>
          <a:xfrm rot="16200000" flipV="1">
            <a:off x="5446395" y="1802130"/>
            <a:ext cx="549275" cy="1030605"/>
          </a:xfrm>
          <a:prstGeom prst="bentConnector2">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肘形连接符 37"/>
          <p:cNvCxnSpPr>
            <a:stCxn id="14" idx="1"/>
            <a:endCxn id="16" idx="1"/>
          </p:cNvCxnSpPr>
          <p:nvPr/>
        </p:nvCxnSpPr>
        <p:spPr>
          <a:xfrm rot="10800000" flipV="1">
            <a:off x="2020570" y="2042795"/>
            <a:ext cx="3175" cy="1482725"/>
          </a:xfrm>
          <a:prstGeom prst="bentConnector3">
            <a:avLst>
              <a:gd name="adj1" fmla="val 7600000"/>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14" idx="2"/>
            <a:endCxn id="15" idx="0"/>
          </p:cNvCxnSpPr>
          <p:nvPr/>
        </p:nvCxnSpPr>
        <p:spPr>
          <a:xfrm>
            <a:off x="2654463" y="2229404"/>
            <a:ext cx="0" cy="365125"/>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236848" y="1722576"/>
            <a:ext cx="562722" cy="646331"/>
          </a:xfrm>
          <a:prstGeom prst="rect">
            <a:avLst/>
          </a:prstGeom>
          <a:noFill/>
        </p:spPr>
        <p:txBody>
          <a:bodyPr wrap="square" rtlCol="0">
            <a:spAutoFit/>
          </a:bodyPr>
          <a:lstStyle/>
          <a:p>
            <a:pPr>
              <a:lnSpc>
                <a:spcPct val="150000"/>
              </a:lnSpc>
            </a:pPr>
            <a:r>
              <a:rPr lang="zh-CN" altLang="en-US" sz="1200" dirty="0" smtClean="0">
                <a:solidFill>
                  <a:schemeClr val="accent1">
                    <a:lumMod val="50000"/>
                  </a:schemeClr>
                </a:solidFill>
                <a:latin typeface="微软雅黑" panose="020B0503020204020204" pitchFamily="34" charset="-122"/>
                <a:ea typeface="微软雅黑" panose="020B0503020204020204" pitchFamily="34" charset="-122"/>
              </a:rPr>
              <a:t>发起</a:t>
            </a:r>
            <a:endParaRPr lang="en-US" altLang="zh-CN" sz="1200" dirty="0" smtClean="0">
              <a:solidFill>
                <a:schemeClr val="accent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accent1">
                    <a:lumMod val="50000"/>
                  </a:schemeClr>
                </a:solidFill>
                <a:latin typeface="微软雅黑" panose="020B0503020204020204" pitchFamily="34" charset="-122"/>
                <a:ea typeface="微软雅黑" panose="020B0503020204020204" pitchFamily="34" charset="-122"/>
              </a:rPr>
              <a:t>管理</a:t>
            </a:r>
          </a:p>
        </p:txBody>
      </p:sp>
      <p:sp>
        <p:nvSpPr>
          <p:cNvPr id="42" name="TextBox 41"/>
          <p:cNvSpPr txBox="1"/>
          <p:nvPr/>
        </p:nvSpPr>
        <p:spPr>
          <a:xfrm>
            <a:off x="3236848" y="2457106"/>
            <a:ext cx="562722" cy="646331"/>
          </a:xfrm>
          <a:prstGeom prst="rect">
            <a:avLst/>
          </a:prstGeom>
          <a:noFill/>
        </p:spPr>
        <p:txBody>
          <a:bodyPr wrap="square" rtlCol="0">
            <a:spAutoFit/>
          </a:bodyPr>
          <a:lstStyle/>
          <a:p>
            <a:pPr>
              <a:lnSpc>
                <a:spcPct val="150000"/>
              </a:lnSpc>
            </a:pPr>
            <a:r>
              <a:rPr lang="zh-CN" altLang="en-US" sz="1200" dirty="0" smtClean="0">
                <a:solidFill>
                  <a:schemeClr val="accent1">
                    <a:lumMod val="50000"/>
                  </a:schemeClr>
                </a:solidFill>
                <a:latin typeface="微软雅黑" panose="020B0503020204020204" pitchFamily="34" charset="-122"/>
                <a:ea typeface="微软雅黑" panose="020B0503020204020204" pitchFamily="34" charset="-122"/>
              </a:rPr>
              <a:t>发起</a:t>
            </a:r>
            <a:endParaRPr lang="en-US" altLang="zh-CN" sz="1200" dirty="0" smtClean="0">
              <a:solidFill>
                <a:schemeClr val="accent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accent1">
                    <a:lumMod val="50000"/>
                  </a:schemeClr>
                </a:solidFill>
                <a:latin typeface="微软雅黑" panose="020B0503020204020204" pitchFamily="34" charset="-122"/>
                <a:ea typeface="微软雅黑" panose="020B0503020204020204" pitchFamily="34" charset="-122"/>
              </a:rPr>
              <a:t>管理</a:t>
            </a:r>
          </a:p>
        </p:txBody>
      </p:sp>
      <p:sp>
        <p:nvSpPr>
          <p:cNvPr id="43" name="TextBox 42"/>
          <p:cNvSpPr txBox="1"/>
          <p:nvPr/>
        </p:nvSpPr>
        <p:spPr>
          <a:xfrm>
            <a:off x="2643782" y="2237206"/>
            <a:ext cx="562722" cy="336695"/>
          </a:xfrm>
          <a:prstGeom prst="rect">
            <a:avLst/>
          </a:prstGeom>
          <a:noFill/>
        </p:spPr>
        <p:txBody>
          <a:bodyPr wrap="square" rtlCol="0">
            <a:spAutoFit/>
          </a:bodyPr>
          <a:lstStyle/>
          <a:p>
            <a:pPr>
              <a:lnSpc>
                <a:spcPct val="150000"/>
              </a:lnSpc>
            </a:pPr>
            <a:r>
              <a:rPr lang="zh-CN" altLang="en-US" sz="1200" dirty="0" smtClean="0">
                <a:solidFill>
                  <a:schemeClr val="accent1">
                    <a:lumMod val="50000"/>
                  </a:schemeClr>
                </a:solidFill>
                <a:latin typeface="微软雅黑" panose="020B0503020204020204" pitchFamily="34" charset="-122"/>
                <a:ea typeface="微软雅黑" panose="020B0503020204020204" pitchFamily="34" charset="-122"/>
              </a:rPr>
              <a:t>控股</a:t>
            </a:r>
            <a:endParaRPr lang="zh-CN" altLang="en-US" sz="12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1270635" y="2490076"/>
            <a:ext cx="562722" cy="336695"/>
          </a:xfrm>
          <a:prstGeom prst="rect">
            <a:avLst/>
          </a:prstGeom>
          <a:noFill/>
        </p:spPr>
        <p:txBody>
          <a:bodyPr wrap="square" rtlCol="0">
            <a:spAutoFit/>
          </a:bodyPr>
          <a:lstStyle/>
          <a:p>
            <a:pPr>
              <a:lnSpc>
                <a:spcPct val="150000"/>
              </a:lnSpc>
            </a:pPr>
            <a:r>
              <a:rPr lang="zh-CN" altLang="en-US" sz="1200" dirty="0" smtClean="0">
                <a:solidFill>
                  <a:schemeClr val="accent1">
                    <a:lumMod val="50000"/>
                  </a:schemeClr>
                </a:solidFill>
                <a:latin typeface="微软雅黑" panose="020B0503020204020204" pitchFamily="34" charset="-122"/>
                <a:ea typeface="微软雅黑" panose="020B0503020204020204" pitchFamily="34" charset="-122"/>
              </a:rPr>
              <a:t>聘请</a:t>
            </a:r>
            <a:endParaRPr lang="zh-CN" altLang="en-US" sz="12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4422537" y="2971429"/>
            <a:ext cx="1286217" cy="369332"/>
          </a:xfrm>
          <a:prstGeom prst="rect">
            <a:avLst/>
          </a:prstGeom>
          <a:noFill/>
        </p:spPr>
        <p:txBody>
          <a:bodyPr wrap="square" rtlCol="0">
            <a:spAutoFit/>
          </a:bodyPr>
          <a:lstStyle/>
          <a:p>
            <a:pPr>
              <a:lnSpc>
                <a:spcPct val="150000"/>
              </a:lnSpc>
            </a:pPr>
            <a:r>
              <a:rPr lang="zh-CN" altLang="en-US" sz="1200" dirty="0" smtClean="0">
                <a:solidFill>
                  <a:schemeClr val="accent1">
                    <a:lumMod val="50000"/>
                  </a:schemeClr>
                </a:solidFill>
                <a:latin typeface="微软雅黑" panose="020B0503020204020204" pitchFamily="34" charset="-122"/>
                <a:ea typeface="微软雅黑" panose="020B0503020204020204" pitchFamily="34" charset="-122"/>
              </a:rPr>
              <a:t>持有</a:t>
            </a:r>
            <a:r>
              <a:rPr lang="en-US" altLang="zh-CN" sz="1200" dirty="0" smtClean="0">
                <a:solidFill>
                  <a:schemeClr val="accent1">
                    <a:lumMod val="50000"/>
                  </a:schemeClr>
                </a:solidFill>
                <a:latin typeface="微软雅黑" panose="020B0503020204020204" pitchFamily="34" charset="-122"/>
                <a:ea typeface="微软雅黑" panose="020B0503020204020204" pitchFamily="34" charset="-122"/>
              </a:rPr>
              <a:t>100%</a:t>
            </a:r>
            <a:r>
              <a:rPr lang="zh-CN" altLang="en-US" sz="1200" dirty="0" smtClean="0">
                <a:solidFill>
                  <a:schemeClr val="accent1">
                    <a:lumMod val="50000"/>
                  </a:schemeClr>
                </a:solidFill>
                <a:latin typeface="微软雅黑" panose="020B0503020204020204" pitchFamily="34" charset="-122"/>
                <a:ea typeface="微软雅黑" panose="020B0503020204020204" pitchFamily="34" charset="-122"/>
              </a:rPr>
              <a:t>股权</a:t>
            </a:r>
            <a:endParaRPr lang="zh-CN" altLang="en-US" sz="12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4437382" y="2227648"/>
            <a:ext cx="1271372" cy="369332"/>
          </a:xfrm>
          <a:prstGeom prst="rect">
            <a:avLst/>
          </a:prstGeom>
          <a:noFill/>
        </p:spPr>
        <p:txBody>
          <a:bodyPr wrap="square" rtlCol="0">
            <a:spAutoFit/>
          </a:bodyPr>
          <a:lstStyle/>
          <a:p>
            <a:pPr>
              <a:lnSpc>
                <a:spcPct val="150000"/>
              </a:lnSpc>
            </a:pPr>
            <a:r>
              <a:rPr lang="zh-CN" altLang="en-US" sz="1200" dirty="0">
                <a:solidFill>
                  <a:schemeClr val="accent1">
                    <a:lumMod val="50000"/>
                  </a:schemeClr>
                </a:solidFill>
                <a:latin typeface="微软雅黑" panose="020B0503020204020204" pitchFamily="34" charset="-122"/>
                <a:ea typeface="微软雅黑" panose="020B0503020204020204" pitchFamily="34" charset="-122"/>
              </a:rPr>
              <a:t>持</a:t>
            </a:r>
            <a:r>
              <a:rPr lang="zh-CN" altLang="en-US" sz="1200" dirty="0" smtClean="0">
                <a:solidFill>
                  <a:schemeClr val="accent1">
                    <a:lumMod val="50000"/>
                  </a:schemeClr>
                </a:solidFill>
                <a:latin typeface="微软雅黑" panose="020B0503020204020204" pitchFamily="34" charset="-122"/>
                <a:ea typeface="微软雅黑" panose="020B0503020204020204" pitchFamily="34" charset="-122"/>
              </a:rPr>
              <a:t>有所有份额</a:t>
            </a:r>
            <a:endParaRPr lang="zh-CN" altLang="en-US" sz="12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5281444" y="2456615"/>
            <a:ext cx="537722" cy="369332"/>
          </a:xfrm>
          <a:prstGeom prst="rect">
            <a:avLst/>
          </a:prstGeom>
          <a:noFill/>
        </p:spPr>
        <p:txBody>
          <a:bodyPr wrap="square" rtlCol="0">
            <a:spAutoFit/>
          </a:bodyPr>
          <a:lstStyle/>
          <a:p>
            <a:pPr>
              <a:lnSpc>
                <a:spcPct val="150000"/>
              </a:lnSpc>
            </a:pPr>
            <a:r>
              <a:rPr lang="zh-CN" altLang="en-US" sz="1200" dirty="0" smtClean="0">
                <a:solidFill>
                  <a:schemeClr val="accent1">
                    <a:lumMod val="50000"/>
                  </a:schemeClr>
                </a:solidFill>
                <a:latin typeface="微软雅黑" panose="020B0503020204020204" pitchFamily="34" charset="-122"/>
                <a:ea typeface="微软雅黑" panose="020B0503020204020204" pitchFamily="34" charset="-122"/>
              </a:rPr>
              <a:t>托管</a:t>
            </a:r>
            <a:endParaRPr lang="zh-CN" altLang="en-US" sz="12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5392003" y="1686278"/>
            <a:ext cx="537722" cy="369332"/>
          </a:xfrm>
          <a:prstGeom prst="rect">
            <a:avLst/>
          </a:prstGeom>
          <a:noFill/>
        </p:spPr>
        <p:txBody>
          <a:bodyPr wrap="square" rtlCol="0">
            <a:spAutoFit/>
          </a:bodyPr>
          <a:lstStyle/>
          <a:p>
            <a:pPr>
              <a:lnSpc>
                <a:spcPct val="150000"/>
              </a:lnSpc>
            </a:pPr>
            <a:r>
              <a:rPr lang="zh-CN" altLang="en-US" sz="1200" dirty="0" smtClean="0">
                <a:solidFill>
                  <a:schemeClr val="accent1">
                    <a:lumMod val="50000"/>
                  </a:schemeClr>
                </a:solidFill>
                <a:latin typeface="微软雅黑" panose="020B0503020204020204" pitchFamily="34" charset="-122"/>
                <a:ea typeface="微软雅黑" panose="020B0503020204020204" pitchFamily="34" charset="-122"/>
              </a:rPr>
              <a:t>托管</a:t>
            </a:r>
            <a:endParaRPr lang="zh-CN" altLang="en-US" sz="12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4457507" y="1481604"/>
            <a:ext cx="1092798" cy="369332"/>
          </a:xfrm>
          <a:prstGeom prst="rect">
            <a:avLst/>
          </a:prstGeom>
          <a:noFill/>
        </p:spPr>
        <p:txBody>
          <a:bodyPr wrap="square" rtlCol="0">
            <a:spAutoFit/>
          </a:bodyPr>
          <a:lstStyle/>
          <a:p>
            <a:pPr>
              <a:lnSpc>
                <a:spcPct val="150000"/>
              </a:lnSpc>
            </a:pPr>
            <a:r>
              <a:rPr lang="zh-CN" altLang="en-US" sz="1200" dirty="0" smtClean="0">
                <a:solidFill>
                  <a:schemeClr val="accent1">
                    <a:lumMod val="50000"/>
                  </a:schemeClr>
                </a:solidFill>
                <a:latin typeface="微软雅黑" panose="020B0503020204020204" pitchFamily="34" charset="-122"/>
                <a:ea typeface="微软雅黑" panose="020B0503020204020204" pitchFamily="34" charset="-122"/>
              </a:rPr>
              <a:t>认购、买卖</a:t>
            </a:r>
            <a:endParaRPr lang="zh-CN" altLang="en-US" sz="12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35" name="任意多边形 34"/>
          <p:cNvSpPr/>
          <p:nvPr/>
        </p:nvSpPr>
        <p:spPr>
          <a:xfrm>
            <a:off x="1517982" y="4318898"/>
            <a:ext cx="1123305" cy="377575"/>
          </a:xfrm>
          <a:custGeom>
            <a:avLst/>
            <a:gdLst>
              <a:gd name="connsiteX0" fmla="*/ 0 w 851572"/>
              <a:gd name="connsiteY0" fmla="*/ 0 h 510943"/>
              <a:gd name="connsiteX1" fmla="*/ 851572 w 851572"/>
              <a:gd name="connsiteY1" fmla="*/ 0 h 510943"/>
              <a:gd name="connsiteX2" fmla="*/ 851572 w 851572"/>
              <a:gd name="connsiteY2" fmla="*/ 510943 h 510943"/>
              <a:gd name="connsiteX3" fmla="*/ 0 w 851572"/>
              <a:gd name="connsiteY3" fmla="*/ 510943 h 510943"/>
              <a:gd name="connsiteX4" fmla="*/ 0 w 851572"/>
              <a:gd name="connsiteY4" fmla="*/ 0 h 51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72" h="510943">
                <a:moveTo>
                  <a:pt x="0" y="0"/>
                </a:moveTo>
                <a:lnTo>
                  <a:pt x="851572" y="0"/>
                </a:lnTo>
                <a:lnTo>
                  <a:pt x="851572" y="510943"/>
                </a:lnTo>
                <a:lnTo>
                  <a:pt x="0" y="510943"/>
                </a:lnTo>
                <a:lnTo>
                  <a:pt x="0" y="0"/>
                </a:lnTo>
                <a:close/>
              </a:path>
            </a:pathLst>
          </a:custGeom>
          <a:ln w="19050"/>
        </p:spPr>
        <p:style>
          <a:lnRef idx="2">
            <a:schemeClr val="accent1"/>
          </a:lnRef>
          <a:fillRef idx="1">
            <a:schemeClr val="lt1"/>
          </a:fillRef>
          <a:effectRef idx="0">
            <a:schemeClr val="accent1"/>
          </a:effectRef>
          <a:fontRef idx="minor">
            <a:schemeClr val="dk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kumimoji="1" lang="zh-CN" altLang="en-US" sz="1200" kern="1200" smtClean="0">
                <a:solidFill>
                  <a:schemeClr val="accent1">
                    <a:lumMod val="50000"/>
                  </a:schemeClr>
                </a:solidFill>
                <a:latin typeface="微软雅黑" panose="020B0503020204020204" pitchFamily="34" charset="-122"/>
                <a:ea typeface="微软雅黑" panose="020B0503020204020204" pitchFamily="34" charset="-122"/>
              </a:rPr>
              <a:t>财务顾问</a:t>
            </a:r>
            <a:endParaRPr lang="zh-CN" altLang="en-US" sz="1200" kern="1200" dirty="0">
              <a:solidFill>
                <a:schemeClr val="accent1">
                  <a:lumMod val="50000"/>
                </a:schemeClr>
              </a:solidFill>
            </a:endParaRPr>
          </a:p>
        </p:txBody>
      </p:sp>
      <p:sp>
        <p:nvSpPr>
          <p:cNvPr id="37" name="任意多边形 36"/>
          <p:cNvSpPr/>
          <p:nvPr/>
        </p:nvSpPr>
        <p:spPr>
          <a:xfrm>
            <a:off x="2861466" y="4318898"/>
            <a:ext cx="1123305" cy="377575"/>
          </a:xfrm>
          <a:custGeom>
            <a:avLst/>
            <a:gdLst>
              <a:gd name="connsiteX0" fmla="*/ 0 w 851572"/>
              <a:gd name="connsiteY0" fmla="*/ 0 h 510943"/>
              <a:gd name="connsiteX1" fmla="*/ 851572 w 851572"/>
              <a:gd name="connsiteY1" fmla="*/ 0 h 510943"/>
              <a:gd name="connsiteX2" fmla="*/ 851572 w 851572"/>
              <a:gd name="connsiteY2" fmla="*/ 510943 h 510943"/>
              <a:gd name="connsiteX3" fmla="*/ 0 w 851572"/>
              <a:gd name="connsiteY3" fmla="*/ 510943 h 510943"/>
              <a:gd name="connsiteX4" fmla="*/ 0 w 851572"/>
              <a:gd name="connsiteY4" fmla="*/ 0 h 51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72" h="510943">
                <a:moveTo>
                  <a:pt x="0" y="0"/>
                </a:moveTo>
                <a:lnTo>
                  <a:pt x="851572" y="0"/>
                </a:lnTo>
                <a:lnTo>
                  <a:pt x="851572" y="510943"/>
                </a:lnTo>
                <a:lnTo>
                  <a:pt x="0" y="510943"/>
                </a:lnTo>
                <a:lnTo>
                  <a:pt x="0" y="0"/>
                </a:lnTo>
                <a:close/>
              </a:path>
            </a:pathLst>
          </a:custGeom>
          <a:ln w="19050"/>
        </p:spPr>
        <p:style>
          <a:lnRef idx="2">
            <a:schemeClr val="accent1"/>
          </a:lnRef>
          <a:fillRef idx="1">
            <a:schemeClr val="lt1"/>
          </a:fillRef>
          <a:effectRef idx="0">
            <a:schemeClr val="accent1"/>
          </a:effectRef>
          <a:fontRef idx="minor">
            <a:schemeClr val="dk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kumimoji="1" lang="zh-CN" altLang="en-US" sz="1200" kern="1200" smtClean="0">
                <a:solidFill>
                  <a:schemeClr val="accent1">
                    <a:lumMod val="50000"/>
                  </a:schemeClr>
                </a:solidFill>
                <a:latin typeface="微软雅黑" panose="020B0503020204020204" pitchFamily="34" charset="-122"/>
                <a:ea typeface="微软雅黑" panose="020B0503020204020204" pitchFamily="34" charset="-122"/>
              </a:rPr>
              <a:t>律师事务所</a:t>
            </a:r>
            <a:endParaRPr lang="zh-CN" altLang="en-US" sz="1200" kern="1200" dirty="0">
              <a:solidFill>
                <a:schemeClr val="accent1">
                  <a:lumMod val="50000"/>
                </a:schemeClr>
              </a:solidFill>
            </a:endParaRPr>
          </a:p>
        </p:txBody>
      </p:sp>
      <p:sp>
        <p:nvSpPr>
          <p:cNvPr id="39" name="任意多边形 38"/>
          <p:cNvSpPr/>
          <p:nvPr/>
        </p:nvSpPr>
        <p:spPr>
          <a:xfrm>
            <a:off x="4204950" y="4318898"/>
            <a:ext cx="1123305" cy="377575"/>
          </a:xfrm>
          <a:custGeom>
            <a:avLst/>
            <a:gdLst>
              <a:gd name="connsiteX0" fmla="*/ 0 w 851572"/>
              <a:gd name="connsiteY0" fmla="*/ 0 h 510943"/>
              <a:gd name="connsiteX1" fmla="*/ 851572 w 851572"/>
              <a:gd name="connsiteY1" fmla="*/ 0 h 510943"/>
              <a:gd name="connsiteX2" fmla="*/ 851572 w 851572"/>
              <a:gd name="connsiteY2" fmla="*/ 510943 h 510943"/>
              <a:gd name="connsiteX3" fmla="*/ 0 w 851572"/>
              <a:gd name="connsiteY3" fmla="*/ 510943 h 510943"/>
              <a:gd name="connsiteX4" fmla="*/ 0 w 851572"/>
              <a:gd name="connsiteY4" fmla="*/ 0 h 51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72" h="510943">
                <a:moveTo>
                  <a:pt x="0" y="0"/>
                </a:moveTo>
                <a:lnTo>
                  <a:pt x="851572" y="0"/>
                </a:lnTo>
                <a:lnTo>
                  <a:pt x="851572" y="510943"/>
                </a:lnTo>
                <a:lnTo>
                  <a:pt x="0" y="510943"/>
                </a:lnTo>
                <a:lnTo>
                  <a:pt x="0" y="0"/>
                </a:lnTo>
                <a:close/>
              </a:path>
            </a:pathLst>
          </a:custGeom>
          <a:ln w="19050"/>
        </p:spPr>
        <p:style>
          <a:lnRef idx="2">
            <a:schemeClr val="accent1"/>
          </a:lnRef>
          <a:fillRef idx="1">
            <a:schemeClr val="lt1"/>
          </a:fillRef>
          <a:effectRef idx="0">
            <a:schemeClr val="accent1"/>
          </a:effectRef>
          <a:fontRef idx="minor">
            <a:schemeClr val="dk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kumimoji="1" lang="zh-CN" altLang="en-US" sz="1200" kern="1200" smtClean="0">
                <a:solidFill>
                  <a:schemeClr val="accent1">
                    <a:lumMod val="50000"/>
                  </a:schemeClr>
                </a:solidFill>
                <a:latin typeface="微软雅黑" panose="020B0503020204020204" pitchFamily="34" charset="-122"/>
                <a:ea typeface="微软雅黑" panose="020B0503020204020204" pitchFamily="34" charset="-122"/>
              </a:rPr>
              <a:t>资产评估机构</a:t>
            </a:r>
            <a:endParaRPr lang="zh-CN" altLang="en-US" sz="1200" kern="1200" dirty="0">
              <a:solidFill>
                <a:schemeClr val="accent1">
                  <a:lumMod val="50000"/>
                </a:schemeClr>
              </a:solidFill>
            </a:endParaRPr>
          </a:p>
        </p:txBody>
      </p:sp>
      <p:sp>
        <p:nvSpPr>
          <p:cNvPr id="51" name="任意多边形 50"/>
          <p:cNvSpPr/>
          <p:nvPr/>
        </p:nvSpPr>
        <p:spPr>
          <a:xfrm>
            <a:off x="5548435" y="4318898"/>
            <a:ext cx="1123305" cy="377575"/>
          </a:xfrm>
          <a:custGeom>
            <a:avLst/>
            <a:gdLst>
              <a:gd name="connsiteX0" fmla="*/ 0 w 851572"/>
              <a:gd name="connsiteY0" fmla="*/ 0 h 510943"/>
              <a:gd name="connsiteX1" fmla="*/ 851572 w 851572"/>
              <a:gd name="connsiteY1" fmla="*/ 0 h 510943"/>
              <a:gd name="connsiteX2" fmla="*/ 851572 w 851572"/>
              <a:gd name="connsiteY2" fmla="*/ 510943 h 510943"/>
              <a:gd name="connsiteX3" fmla="*/ 0 w 851572"/>
              <a:gd name="connsiteY3" fmla="*/ 510943 h 510943"/>
              <a:gd name="connsiteX4" fmla="*/ 0 w 851572"/>
              <a:gd name="connsiteY4" fmla="*/ 0 h 51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72" h="510943">
                <a:moveTo>
                  <a:pt x="0" y="0"/>
                </a:moveTo>
                <a:lnTo>
                  <a:pt x="851572" y="0"/>
                </a:lnTo>
                <a:lnTo>
                  <a:pt x="851572" y="510943"/>
                </a:lnTo>
                <a:lnTo>
                  <a:pt x="0" y="510943"/>
                </a:lnTo>
                <a:lnTo>
                  <a:pt x="0" y="0"/>
                </a:lnTo>
                <a:close/>
              </a:path>
            </a:pathLst>
          </a:custGeom>
          <a:ln w="19050"/>
        </p:spPr>
        <p:style>
          <a:lnRef idx="2">
            <a:schemeClr val="accent1"/>
          </a:lnRef>
          <a:fillRef idx="1">
            <a:schemeClr val="lt1"/>
          </a:fillRef>
          <a:effectRef idx="0">
            <a:schemeClr val="accent1"/>
          </a:effectRef>
          <a:fontRef idx="minor">
            <a:schemeClr val="dk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kumimoji="1" lang="zh-CN" altLang="en-US" sz="1200" kern="1200" dirty="0" smtClean="0">
                <a:solidFill>
                  <a:schemeClr val="accent1">
                    <a:lumMod val="50000"/>
                  </a:schemeClr>
                </a:solidFill>
                <a:latin typeface="微软雅黑" panose="020B0503020204020204" pitchFamily="34" charset="-122"/>
                <a:ea typeface="微软雅黑" panose="020B0503020204020204" pitchFamily="34" charset="-122"/>
              </a:rPr>
              <a:t>会计师事务所</a:t>
            </a:r>
            <a:endParaRPr lang="zh-CN" altLang="en-US" sz="1200" kern="1200" dirty="0">
              <a:solidFill>
                <a:schemeClr val="accent1">
                  <a:lumMod val="50000"/>
                </a:schemeClr>
              </a:solidFill>
            </a:endParaRPr>
          </a:p>
        </p:txBody>
      </p:sp>
      <p:cxnSp>
        <p:nvCxnSpPr>
          <p:cNvPr id="52" name="直接连接符 51"/>
          <p:cNvCxnSpPr/>
          <p:nvPr/>
        </p:nvCxnSpPr>
        <p:spPr>
          <a:xfrm>
            <a:off x="1351940" y="4222785"/>
            <a:ext cx="538959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5" name="灯片编号占位符 2"/>
          <p:cNvSpPr>
            <a:spLocks noGrp="1"/>
          </p:cNvSpPr>
          <p:nvPr>
            <p:ph type="sldNum" sz="quarter" idx="4"/>
          </p:nvPr>
        </p:nvSpPr>
        <p:spPr>
          <a:xfrm>
            <a:off x="6860898" y="4782762"/>
            <a:ext cx="2057400" cy="273844"/>
          </a:xfrm>
        </p:spPr>
        <p:txBody>
          <a:bodyPr/>
          <a:lstStyle/>
          <a:p>
            <a:fld id="{DCD00DFC-BB7E-6C4E-9718-8AF533CF9D8D}" type="slidenum">
              <a:rPr kumimoji="1" lang="zh-CN" altLang="en-US" sz="1100" smtClean="0">
                <a:latin typeface="Arial" panose="020B0604020202020204" pitchFamily="34" charset="0"/>
                <a:cs typeface="Arial" panose="020B0604020202020204" pitchFamily="34" charset="0"/>
              </a:rPr>
              <a:pPr/>
              <a:t>13</a:t>
            </a:fld>
            <a:endParaRPr kumimoji="1" lang="zh-CN" altLang="en-US" sz="11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2180264" y="2459594"/>
            <a:ext cx="6963736" cy="810368"/>
          </a:xfrm>
          <a:prstGeom prst="rect">
            <a:avLst/>
          </a:prstGeom>
          <a:solidFill>
            <a:schemeClr val="accent2">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dirty="0">
              <a:latin typeface="Arial" panose="020B0604020202020204" pitchFamily="34" charset="0"/>
              <a:ea typeface="微软雅黑" panose="020B0503020204020204" pitchFamily="34" charset="-122"/>
              <a:cs typeface="Arial" panose="020B0604020202020204" pitchFamily="34" charset="0"/>
            </a:endParaRPr>
          </a:p>
        </p:txBody>
      </p:sp>
      <p:sp>
        <p:nvSpPr>
          <p:cNvPr id="37" name="矩形 36"/>
          <p:cNvSpPr/>
          <p:nvPr/>
        </p:nvSpPr>
        <p:spPr>
          <a:xfrm>
            <a:off x="2180264" y="1643809"/>
            <a:ext cx="6963736" cy="810368"/>
          </a:xfrm>
          <a:prstGeom prst="rect">
            <a:avLst/>
          </a:prstGeom>
          <a:solidFill>
            <a:schemeClr val="accent6">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dirty="0">
              <a:latin typeface="Arial" panose="020B0604020202020204" pitchFamily="34" charset="0"/>
              <a:ea typeface="微软雅黑" panose="020B0503020204020204" pitchFamily="34" charset="-122"/>
              <a:cs typeface="Arial" panose="020B0604020202020204" pitchFamily="34" charset="0"/>
            </a:endParaRPr>
          </a:p>
        </p:txBody>
      </p:sp>
      <p:sp>
        <p:nvSpPr>
          <p:cNvPr id="39" name="矩形 38"/>
          <p:cNvSpPr/>
          <p:nvPr/>
        </p:nvSpPr>
        <p:spPr>
          <a:xfrm>
            <a:off x="2180264" y="994442"/>
            <a:ext cx="6963736" cy="643950"/>
          </a:xfrm>
          <a:prstGeom prst="rect">
            <a:avLst/>
          </a:prstGeom>
          <a:solidFill>
            <a:schemeClr val="accent4">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dirty="0">
              <a:latin typeface="Arial" panose="020B0604020202020204" pitchFamily="34" charset="0"/>
              <a:ea typeface="微软雅黑" panose="020B0503020204020204" pitchFamily="34" charset="-122"/>
              <a:cs typeface="Arial" panose="020B0604020202020204" pitchFamily="34" charset="0"/>
            </a:endParaRPr>
          </a:p>
        </p:txBody>
      </p:sp>
      <p:sp>
        <p:nvSpPr>
          <p:cNvPr id="51" name="矩形 50"/>
          <p:cNvSpPr/>
          <p:nvPr/>
        </p:nvSpPr>
        <p:spPr>
          <a:xfrm>
            <a:off x="80645" y="994410"/>
            <a:ext cx="2099310" cy="3324860"/>
          </a:xfrm>
          <a:prstGeom prst="rect">
            <a:avLst/>
          </a:prstGeom>
          <a:solidFill>
            <a:schemeClr val="bg2">
              <a:lumMod val="9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dirty="0">
              <a:latin typeface="Arial" panose="020B0604020202020204" pitchFamily="34" charset="0"/>
              <a:ea typeface="微软雅黑" panose="020B0503020204020204" pitchFamily="34" charset="-122"/>
              <a:cs typeface="Arial" panose="020B0604020202020204" pitchFamily="34" charset="0"/>
            </a:endParaRPr>
          </a:p>
        </p:txBody>
      </p:sp>
      <p:sp>
        <p:nvSpPr>
          <p:cNvPr id="2" name="矩形 1"/>
          <p:cNvSpPr/>
          <p:nvPr/>
        </p:nvSpPr>
        <p:spPr>
          <a:xfrm>
            <a:off x="2179955" y="3275330"/>
            <a:ext cx="6964045" cy="1044575"/>
          </a:xfrm>
          <a:prstGeom prst="rect">
            <a:avLst/>
          </a:prstGeom>
          <a:solidFill>
            <a:schemeClr val="accent1">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dirty="0">
              <a:latin typeface="Arial" panose="020B0604020202020204" pitchFamily="34" charset="0"/>
              <a:ea typeface="微软雅黑" panose="020B0503020204020204" pitchFamily="34" charset="-122"/>
              <a:cs typeface="Arial" panose="020B0604020202020204" pitchFamily="34" charset="0"/>
            </a:endParaRPr>
          </a:p>
        </p:txBody>
      </p:sp>
      <p:sp>
        <p:nvSpPr>
          <p:cNvPr id="7" name="标题 6"/>
          <p:cNvSpPr>
            <a:spLocks noGrp="1"/>
          </p:cNvSpPr>
          <p:nvPr>
            <p:ph type="title"/>
          </p:nvPr>
        </p:nvSpPr>
        <p:spPr/>
        <p:txBody>
          <a:bodyPr>
            <a:normAutofit fontScale="90000"/>
          </a:bodyPr>
          <a:lstStyle/>
          <a:p>
            <a:r>
              <a:rPr lang="zh-CN" altLang="en-US" b="1" dirty="0" smtClean="0"/>
              <a:t>基础设施公募</a:t>
            </a:r>
            <a:r>
              <a:rPr lang="en-US" altLang="zh-CN" b="1" dirty="0" smtClean="0"/>
              <a:t>REITs</a:t>
            </a:r>
            <a:r>
              <a:rPr lang="zh-CN" altLang="en-US" b="1" dirty="0" smtClean="0"/>
              <a:t>流程图</a:t>
            </a:r>
            <a:endParaRPr lang="zh-CN" altLang="en-US" b="1" dirty="0"/>
          </a:p>
        </p:txBody>
      </p:sp>
      <p:sp>
        <p:nvSpPr>
          <p:cNvPr id="10" name="圆角矩形 9"/>
          <p:cNvSpPr/>
          <p:nvPr/>
        </p:nvSpPr>
        <p:spPr>
          <a:xfrm>
            <a:off x="2391066" y="1877965"/>
            <a:ext cx="1497632" cy="379379"/>
          </a:xfrm>
          <a:prstGeom prst="round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zh-CN" altLang="en-US" sz="1600" dirty="0">
                <a:solidFill>
                  <a:schemeClr val="bg1"/>
                </a:solidFill>
                <a:latin typeface="Arial" panose="020B0604020202020204" pitchFamily="34" charset="0"/>
                <a:ea typeface="微软雅黑" panose="020B0503020204020204" pitchFamily="34" charset="-122"/>
                <a:cs typeface="Arial" panose="020B0604020202020204" pitchFamily="34" charset="0"/>
              </a:rPr>
              <a:t>公</a:t>
            </a:r>
            <a:r>
              <a:rPr lang="zh-CN" altLang="en-US" sz="1600"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募基金</a:t>
            </a:r>
            <a:endParaRPr lang="zh-CN" altLang="en-US" sz="16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圆角矩形 10"/>
          <p:cNvSpPr/>
          <p:nvPr/>
        </p:nvSpPr>
        <p:spPr>
          <a:xfrm>
            <a:off x="2391066" y="2616815"/>
            <a:ext cx="1497632" cy="379379"/>
          </a:xfrm>
          <a:prstGeom prst="round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altLang="zh-CN" sz="16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ABS</a:t>
            </a:r>
            <a:endParaRPr lang="zh-CN" altLang="en-US" sz="16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圆角矩形 11"/>
          <p:cNvSpPr/>
          <p:nvPr/>
        </p:nvSpPr>
        <p:spPr>
          <a:xfrm>
            <a:off x="2391066" y="3367040"/>
            <a:ext cx="1497632" cy="379379"/>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zh-CN" altLang="en-US" sz="1600" dirty="0" smtClean="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项目公司</a:t>
            </a:r>
            <a:endParaRPr lang="zh-CN" altLang="en-US"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圆角矩形 12"/>
          <p:cNvSpPr/>
          <p:nvPr/>
        </p:nvSpPr>
        <p:spPr>
          <a:xfrm>
            <a:off x="2391066" y="1126990"/>
            <a:ext cx="1497632" cy="379379"/>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zh-CN" altLang="en-US" sz="1600" dirty="0" smtClean="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投资者</a:t>
            </a:r>
            <a:endParaRPr lang="zh-CN" altLang="en-US"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圆角矩形 13"/>
          <p:cNvSpPr/>
          <p:nvPr/>
        </p:nvSpPr>
        <p:spPr>
          <a:xfrm>
            <a:off x="702943" y="1880822"/>
            <a:ext cx="1266520" cy="373665"/>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zh-CN" altLang="en-US" sz="1600" dirty="0" smtClean="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基金管理人</a:t>
            </a:r>
            <a:endParaRPr lang="zh-CN" altLang="en-US"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圆角矩形 14"/>
          <p:cNvSpPr/>
          <p:nvPr/>
        </p:nvSpPr>
        <p:spPr>
          <a:xfrm>
            <a:off x="702943" y="2619672"/>
            <a:ext cx="1266520" cy="373665"/>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altLang="zh-CN" sz="1600" dirty="0" smtClean="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ABS</a:t>
            </a:r>
            <a:r>
              <a:rPr lang="zh-CN" altLang="en-US" sz="1600" dirty="0" smtClean="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管理人</a:t>
            </a:r>
            <a:endParaRPr lang="zh-CN" altLang="en-US"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圆角矩形 15"/>
          <p:cNvSpPr/>
          <p:nvPr/>
        </p:nvSpPr>
        <p:spPr>
          <a:xfrm>
            <a:off x="706118" y="3367040"/>
            <a:ext cx="1266520" cy="379379"/>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zh-CN" altLang="en-US" sz="1600" dirty="0" smtClean="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管理公司</a:t>
            </a:r>
            <a:endParaRPr lang="zh-CN" altLang="en-US"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8" name="圆角矩形 17"/>
          <p:cNvSpPr/>
          <p:nvPr/>
        </p:nvSpPr>
        <p:spPr>
          <a:xfrm>
            <a:off x="4481123" y="2616815"/>
            <a:ext cx="1266520" cy="379379"/>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zh-CN" altLang="en-US" sz="1600" dirty="0" smtClean="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托管人</a:t>
            </a:r>
            <a:endParaRPr lang="zh-CN" altLang="en-US"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20" name="直接连接符 19"/>
          <p:cNvCxnSpPr>
            <a:stCxn id="13" idx="2"/>
            <a:endCxn id="10" idx="0"/>
          </p:cNvCxnSpPr>
          <p:nvPr/>
        </p:nvCxnSpPr>
        <p:spPr>
          <a:xfrm>
            <a:off x="3139247" y="1506369"/>
            <a:ext cx="0" cy="371475"/>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10" idx="2"/>
            <a:endCxn id="11" idx="0"/>
          </p:cNvCxnSpPr>
          <p:nvPr/>
        </p:nvCxnSpPr>
        <p:spPr>
          <a:xfrm>
            <a:off x="3139247" y="2256709"/>
            <a:ext cx="0" cy="360045"/>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11" idx="2"/>
            <a:endCxn id="12" idx="0"/>
          </p:cNvCxnSpPr>
          <p:nvPr/>
        </p:nvCxnSpPr>
        <p:spPr>
          <a:xfrm>
            <a:off x="3139247" y="2996194"/>
            <a:ext cx="0" cy="370840"/>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14" idx="3"/>
            <a:endCxn id="10" idx="1"/>
          </p:cNvCxnSpPr>
          <p:nvPr/>
        </p:nvCxnSpPr>
        <p:spPr>
          <a:xfrm>
            <a:off x="1969463" y="2067655"/>
            <a:ext cx="421005" cy="0"/>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15" idx="3"/>
            <a:endCxn id="11" idx="1"/>
          </p:cNvCxnSpPr>
          <p:nvPr/>
        </p:nvCxnSpPr>
        <p:spPr>
          <a:xfrm>
            <a:off x="1969463" y="2805870"/>
            <a:ext cx="421005" cy="635"/>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16" idx="3"/>
            <a:endCxn id="12" idx="1"/>
          </p:cNvCxnSpPr>
          <p:nvPr/>
        </p:nvCxnSpPr>
        <p:spPr>
          <a:xfrm>
            <a:off x="1972638" y="3556730"/>
            <a:ext cx="417830" cy="0"/>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18" idx="1"/>
            <a:endCxn id="11" idx="3"/>
          </p:cNvCxnSpPr>
          <p:nvPr/>
        </p:nvCxnSpPr>
        <p:spPr>
          <a:xfrm flipH="1">
            <a:off x="3888033" y="2806505"/>
            <a:ext cx="593090" cy="0"/>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肘形连接符 35"/>
          <p:cNvCxnSpPr>
            <a:stCxn id="18" idx="0"/>
            <a:endCxn id="10" idx="3"/>
          </p:cNvCxnSpPr>
          <p:nvPr/>
        </p:nvCxnSpPr>
        <p:spPr>
          <a:xfrm rot="16200000" flipV="1">
            <a:off x="4226878" y="1728788"/>
            <a:ext cx="549275" cy="1226820"/>
          </a:xfrm>
          <a:prstGeom prst="bentConnector2">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肘形连接符 37"/>
          <p:cNvCxnSpPr>
            <a:stCxn id="14" idx="1"/>
            <a:endCxn id="16" idx="1"/>
          </p:cNvCxnSpPr>
          <p:nvPr/>
        </p:nvCxnSpPr>
        <p:spPr>
          <a:xfrm rot="10800000" flipH="1" flipV="1">
            <a:off x="702945" y="2067560"/>
            <a:ext cx="3175" cy="1489075"/>
          </a:xfrm>
          <a:prstGeom prst="bentConnector3">
            <a:avLst>
              <a:gd name="adj1" fmla="val -7500000"/>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14" idx="2"/>
            <a:endCxn id="15" idx="0"/>
          </p:cNvCxnSpPr>
          <p:nvPr/>
        </p:nvCxnSpPr>
        <p:spPr>
          <a:xfrm>
            <a:off x="1336838" y="2254169"/>
            <a:ext cx="0" cy="365125"/>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290265" y="3574334"/>
            <a:ext cx="1868993" cy="338554"/>
          </a:xfrm>
          <a:prstGeom prst="rect">
            <a:avLst/>
          </a:prstGeom>
          <a:noFill/>
        </p:spPr>
        <p:txBody>
          <a:bodyPr wrap="square" rtlCol="0">
            <a:spAutoFit/>
          </a:bodyPr>
          <a:lstStyle/>
          <a:p>
            <a:pPr marL="342900" indent="-342900">
              <a:buFont typeface="+mj-ea"/>
              <a:buAutoNum type="circleNumDbPlain"/>
            </a:pPr>
            <a:r>
              <a:rPr lang="zh-CN" altLang="en-US" sz="1600" dirty="0" smtClean="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项目筛选</a:t>
            </a:r>
            <a:endParaRPr lang="zh-CN" altLang="en-US"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2" name="TextBox 51"/>
          <p:cNvSpPr txBox="1"/>
          <p:nvPr/>
        </p:nvSpPr>
        <p:spPr>
          <a:xfrm>
            <a:off x="6290265" y="2695501"/>
            <a:ext cx="1868993" cy="338554"/>
          </a:xfrm>
          <a:prstGeom prst="rect">
            <a:avLst/>
          </a:prstGeom>
          <a:noFill/>
        </p:spPr>
        <p:txBody>
          <a:bodyPr wrap="square" rtlCol="0">
            <a:spAutoFit/>
          </a:bodyPr>
          <a:lstStyle/>
          <a:p>
            <a:pPr marL="342900" indent="-342900">
              <a:buFont typeface="+mj-ea"/>
              <a:buAutoNum type="circleNumDbPlain" startAt="2"/>
            </a:pPr>
            <a:r>
              <a:rPr lang="en-US" altLang="zh-CN" sz="1600" dirty="0" smtClean="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ABS</a:t>
            </a:r>
            <a:r>
              <a:rPr lang="zh-CN" altLang="en-US" sz="1600" dirty="0" smtClean="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搭建</a:t>
            </a:r>
            <a:endParaRPr lang="zh-CN" altLang="en-US"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3" name="TextBox 52"/>
          <p:cNvSpPr txBox="1"/>
          <p:nvPr/>
        </p:nvSpPr>
        <p:spPr>
          <a:xfrm>
            <a:off x="6290265" y="1879716"/>
            <a:ext cx="1868993" cy="338554"/>
          </a:xfrm>
          <a:prstGeom prst="rect">
            <a:avLst/>
          </a:prstGeom>
          <a:noFill/>
        </p:spPr>
        <p:txBody>
          <a:bodyPr wrap="square" rtlCol="0">
            <a:spAutoFit/>
          </a:bodyPr>
          <a:lstStyle/>
          <a:p>
            <a:pPr marL="342900" indent="-342900">
              <a:buFont typeface="+mj-ea"/>
              <a:buAutoNum type="circleNumDbPlain" startAt="3"/>
            </a:pPr>
            <a:r>
              <a:rPr lang="zh-CN" altLang="en-US" sz="1600" dirty="0" smtClean="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公募基金注册</a:t>
            </a:r>
            <a:endParaRPr lang="zh-CN" altLang="en-US"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4" name="TextBox 53"/>
          <p:cNvSpPr txBox="1"/>
          <p:nvPr/>
        </p:nvSpPr>
        <p:spPr>
          <a:xfrm>
            <a:off x="6290265" y="1124958"/>
            <a:ext cx="1868993" cy="338554"/>
          </a:xfrm>
          <a:prstGeom prst="rect">
            <a:avLst/>
          </a:prstGeom>
          <a:noFill/>
        </p:spPr>
        <p:txBody>
          <a:bodyPr wrap="square" rtlCol="0">
            <a:spAutoFit/>
          </a:bodyPr>
          <a:lstStyle/>
          <a:p>
            <a:pPr marL="342900" indent="-342900">
              <a:buFont typeface="+mj-ea"/>
              <a:buAutoNum type="circleNumDbPlain" startAt="4"/>
            </a:pPr>
            <a:r>
              <a:rPr lang="zh-CN" altLang="en-US" sz="1600" dirty="0" smtClean="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发行募资</a:t>
            </a:r>
            <a:endParaRPr lang="zh-CN" altLang="en-US"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5" name="TextBox 54"/>
          <p:cNvSpPr txBox="1"/>
          <p:nvPr/>
        </p:nvSpPr>
        <p:spPr>
          <a:xfrm>
            <a:off x="441455" y="3874028"/>
            <a:ext cx="1588333" cy="338554"/>
          </a:xfrm>
          <a:prstGeom prst="rect">
            <a:avLst/>
          </a:prstGeom>
          <a:noFill/>
        </p:spPr>
        <p:txBody>
          <a:bodyPr wrap="square" rtlCol="0">
            <a:spAutoFit/>
          </a:bodyPr>
          <a:lstStyle/>
          <a:p>
            <a:pPr marL="342900" indent="-342900">
              <a:buFont typeface="+mj-ea"/>
              <a:buAutoNum type="circleNumDbPlain" startAt="5"/>
            </a:pPr>
            <a:r>
              <a:rPr lang="zh-CN" altLang="en-US" sz="1600" dirty="0" smtClean="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运营管理</a:t>
            </a:r>
            <a:endParaRPr lang="zh-CN" altLang="en-US"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1" name="灯片编号占位符 2"/>
          <p:cNvSpPr>
            <a:spLocks noGrp="1"/>
          </p:cNvSpPr>
          <p:nvPr>
            <p:ph type="sldNum" sz="quarter" idx="4"/>
          </p:nvPr>
        </p:nvSpPr>
        <p:spPr>
          <a:xfrm>
            <a:off x="6860898" y="4782762"/>
            <a:ext cx="2057400" cy="273844"/>
          </a:xfrm>
        </p:spPr>
        <p:txBody>
          <a:bodyPr/>
          <a:lstStyle/>
          <a:p>
            <a:fld id="{DCD00DFC-BB7E-6C4E-9718-8AF533CF9D8D}" type="slidenum">
              <a:rPr kumimoji="1" lang="zh-CN" altLang="en-US" sz="1100" smtClean="0">
                <a:latin typeface="Arial" panose="020B0604020202020204" pitchFamily="34" charset="0"/>
                <a:cs typeface="Arial" panose="020B0604020202020204" pitchFamily="34" charset="0"/>
              </a:rPr>
              <a:pPr/>
              <a:t>14</a:t>
            </a:fld>
            <a:endParaRPr kumimoji="1" lang="zh-CN" altLang="en-US" sz="11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b="1" dirty="0"/>
              <a:t>项目筛选</a:t>
            </a:r>
          </a:p>
        </p:txBody>
      </p:sp>
      <p:sp>
        <p:nvSpPr>
          <p:cNvPr id="4" name="灯片编号占位符 3"/>
          <p:cNvSpPr>
            <a:spLocks noGrp="1"/>
          </p:cNvSpPr>
          <p:nvPr>
            <p:ph type="sldNum" sz="quarter" idx="4"/>
          </p:nvPr>
        </p:nvSpPr>
        <p:spPr/>
        <p:txBody>
          <a:bodyPr/>
          <a:lstStyle/>
          <a:p>
            <a:fld id="{DCD00DFC-BB7E-6C4E-9718-8AF533CF9D8D}" type="slidenum">
              <a:rPr kumimoji="1" lang="zh-CN" altLang="en-US" smtClean="0"/>
              <a:pPr/>
              <a:t>15</a:t>
            </a:fld>
            <a:endParaRPr kumimoji="1" lang="zh-CN" altLang="en-US"/>
          </a:p>
        </p:txBody>
      </p:sp>
      <p:sp>
        <p:nvSpPr>
          <p:cNvPr id="6" name="îṧliḋè"/>
          <p:cNvSpPr/>
          <p:nvPr/>
        </p:nvSpPr>
        <p:spPr bwMode="auto">
          <a:xfrm>
            <a:off x="4405119" y="732656"/>
            <a:ext cx="39246" cy="3888432"/>
          </a:xfrm>
          <a:prstGeom prst="rect">
            <a:avLst/>
          </a:prstGeom>
          <a:solidFill>
            <a:srgbClr val="F0F0F0">
              <a:lumMod val="100000"/>
            </a:srgbClr>
          </a:solidFill>
          <a:ln w="25400" cap="flat" cmpd="sng" algn="ctr">
            <a:solidFill>
              <a:srgbClr val="FFFFFF">
                <a:lumMod val="95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8" name="îṣlíďê"/>
          <p:cNvSpPr/>
          <p:nvPr/>
        </p:nvSpPr>
        <p:spPr bwMode="auto">
          <a:xfrm rot="16200000">
            <a:off x="2886218" y="826292"/>
            <a:ext cx="1200719" cy="1070852"/>
          </a:xfrm>
          <a:prstGeom prst="round2DiagRect">
            <a:avLst>
              <a:gd name="adj1" fmla="val 50000"/>
              <a:gd name="adj2" fmla="val 0"/>
            </a:avLst>
          </a:prstGeom>
          <a:noFill/>
          <a:ln w="28575" cap="flat" cmpd="sng" algn="ctr">
            <a:solidFill>
              <a:srgbClr val="386398"/>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9" name="iś1ïḓe"/>
          <p:cNvSpPr/>
          <p:nvPr/>
        </p:nvSpPr>
        <p:spPr bwMode="auto">
          <a:xfrm rot="16200000">
            <a:off x="2994327" y="912164"/>
            <a:ext cx="1005061" cy="897048"/>
          </a:xfrm>
          <a:prstGeom prst="round2DiagRect">
            <a:avLst>
              <a:gd name="adj1" fmla="val 50000"/>
              <a:gd name="adj2" fmla="val 0"/>
            </a:avLst>
          </a:prstGeom>
          <a:solidFill>
            <a:srgbClr val="386398"/>
          </a:solidFill>
          <a:ln w="25400" cap="flat" cmpd="sng" algn="ctr">
            <a:solidFill>
              <a:srgbClr val="386398"/>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30" name="ïs1ïḓe"/>
          <p:cNvSpPr/>
          <p:nvPr/>
        </p:nvSpPr>
        <p:spPr bwMode="auto">
          <a:xfrm>
            <a:off x="3334886" y="1088421"/>
            <a:ext cx="347704" cy="564283"/>
          </a:xfrm>
          <a:custGeom>
            <a:avLst/>
            <a:gdLst>
              <a:gd name="T0" fmla="*/ 2147483646 w 42"/>
              <a:gd name="T1" fmla="*/ 2147483646 h 62"/>
              <a:gd name="T2" fmla="*/ 2147483646 w 42"/>
              <a:gd name="T3" fmla="*/ 2147483646 h 62"/>
              <a:gd name="T4" fmla="*/ 2147483646 w 42"/>
              <a:gd name="T5" fmla="*/ 2147483646 h 62"/>
              <a:gd name="T6" fmla="*/ 2147483646 w 42"/>
              <a:gd name="T7" fmla="*/ 2147483646 h 62"/>
              <a:gd name="T8" fmla="*/ 2147483646 w 42"/>
              <a:gd name="T9" fmla="*/ 2147483646 h 62"/>
              <a:gd name="T10" fmla="*/ 2147483646 w 42"/>
              <a:gd name="T11" fmla="*/ 2147483646 h 62"/>
              <a:gd name="T12" fmla="*/ 2147483646 w 42"/>
              <a:gd name="T13" fmla="*/ 2147483646 h 62"/>
              <a:gd name="T14" fmla="*/ 2147483646 w 42"/>
              <a:gd name="T15" fmla="*/ 2147483646 h 62"/>
              <a:gd name="T16" fmla="*/ 2147483646 w 42"/>
              <a:gd name="T17" fmla="*/ 2147483646 h 62"/>
              <a:gd name="T18" fmla="*/ 2147483646 w 42"/>
              <a:gd name="T19" fmla="*/ 2147483646 h 62"/>
              <a:gd name="T20" fmla="*/ 2147483646 w 42"/>
              <a:gd name="T21" fmla="*/ 2147483646 h 62"/>
              <a:gd name="T22" fmla="*/ 2147483646 w 42"/>
              <a:gd name="T23" fmla="*/ 2147483646 h 62"/>
              <a:gd name="T24" fmla="*/ 2147483646 w 42"/>
              <a:gd name="T25" fmla="*/ 2147483646 h 62"/>
              <a:gd name="T26" fmla="*/ 2147483646 w 42"/>
              <a:gd name="T27" fmla="*/ 2147483646 h 62"/>
              <a:gd name="T28" fmla="*/ 2147483646 w 42"/>
              <a:gd name="T29" fmla="*/ 2147483646 h 62"/>
              <a:gd name="T30" fmla="*/ 2147483646 w 42"/>
              <a:gd name="T31" fmla="*/ 2147483646 h 62"/>
              <a:gd name="T32" fmla="*/ 2147483646 w 42"/>
              <a:gd name="T33" fmla="*/ 2147483646 h 62"/>
              <a:gd name="T34" fmla="*/ 0 w 42"/>
              <a:gd name="T35" fmla="*/ 2147483646 h 62"/>
              <a:gd name="T36" fmla="*/ 2147483646 w 42"/>
              <a:gd name="T37" fmla="*/ 0 h 62"/>
              <a:gd name="T38" fmla="*/ 2147483646 w 42"/>
              <a:gd name="T39" fmla="*/ 2147483646 h 62"/>
              <a:gd name="T40" fmla="*/ 2147483646 w 42"/>
              <a:gd name="T41" fmla="*/ 2147483646 h 62"/>
              <a:gd name="T42" fmla="*/ 2147483646 w 42"/>
              <a:gd name="T43" fmla="*/ 2147483646 h 62"/>
              <a:gd name="T44" fmla="*/ 2147483646 w 42"/>
              <a:gd name="T45" fmla="*/ 2147483646 h 62"/>
              <a:gd name="T46" fmla="*/ 2147483646 w 42"/>
              <a:gd name="T47" fmla="*/ 2147483646 h 62"/>
              <a:gd name="T48" fmla="*/ 2147483646 w 42"/>
              <a:gd name="T49" fmla="*/ 2147483646 h 62"/>
              <a:gd name="T50" fmla="*/ 2147483646 w 42"/>
              <a:gd name="T51" fmla="*/ 2147483646 h 62"/>
              <a:gd name="T52" fmla="*/ 2147483646 w 42"/>
              <a:gd name="T53" fmla="*/ 2147483646 h 62"/>
              <a:gd name="T54" fmla="*/ 2147483646 w 42"/>
              <a:gd name="T55" fmla="*/ 2147483646 h 62"/>
              <a:gd name="T56" fmla="*/ 2147483646 w 42"/>
              <a:gd name="T57" fmla="*/ 2147483646 h 62"/>
              <a:gd name="T58" fmla="*/ 2147483646 w 42"/>
              <a:gd name="T59" fmla="*/ 2147483646 h 62"/>
              <a:gd name="T60" fmla="*/ 2147483646 w 42"/>
              <a:gd name="T61" fmla="*/ 2147483646 h 62"/>
              <a:gd name="T62" fmla="*/ 2147483646 w 42"/>
              <a:gd name="T63" fmla="*/ 2147483646 h 62"/>
              <a:gd name="T64" fmla="*/ 2147483646 w 42"/>
              <a:gd name="T65" fmla="*/ 2147483646 h 62"/>
              <a:gd name="T66" fmla="*/ 2147483646 w 42"/>
              <a:gd name="T67" fmla="*/ 2147483646 h 62"/>
              <a:gd name="T68" fmla="*/ 2147483646 w 42"/>
              <a:gd name="T69" fmla="*/ 2147483646 h 62"/>
              <a:gd name="T70" fmla="*/ 2147483646 w 42"/>
              <a:gd name="T71" fmla="*/ 2147483646 h 62"/>
              <a:gd name="T72" fmla="*/ 2147483646 w 42"/>
              <a:gd name="T73" fmla="*/ 2147483646 h 62"/>
              <a:gd name="T74" fmla="*/ 2147483646 w 42"/>
              <a:gd name="T75" fmla="*/ 2147483646 h 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6" name="ïṩḻiḍè"/>
          <p:cNvSpPr txBox="1"/>
          <p:nvPr/>
        </p:nvSpPr>
        <p:spPr bwMode="auto">
          <a:xfrm>
            <a:off x="173633" y="1255651"/>
            <a:ext cx="2777520" cy="539602"/>
          </a:xfrm>
          <a:prstGeom prst="rect">
            <a:avLst/>
          </a:prstGeom>
          <a:noFill/>
        </p:spPr>
        <p:txBody>
          <a:bodyPr rIns="360000">
            <a:noAutofit/>
          </a:bodyPr>
          <a:lstStyle/>
          <a:p>
            <a:pPr marL="171450" indent="-171450">
              <a:lnSpc>
                <a:spcPct val="120000"/>
              </a:lnSpc>
              <a:buFont typeface="Wingdings" panose="05000000000000000000" charset="0"/>
              <a:buChar char="Ø"/>
              <a:defRPr/>
            </a:pPr>
            <a:r>
              <a:rPr lang="zh-CN" altLang="zh-CN" sz="1200" dirty="0">
                <a:solidFill>
                  <a:schemeClr val="accent1">
                    <a:lumMod val="50000"/>
                  </a:schemeClr>
                </a:solidFill>
                <a:latin typeface="微软雅黑" panose="020B0503020204020204" pitchFamily="34" charset="-122"/>
                <a:ea typeface="微软雅黑" panose="020B0503020204020204" pitchFamily="34" charset="-122"/>
              </a:rPr>
              <a:t>京津冀、长江经济带、雄安新区、粤港澳大湾区、海南、长江三角洲</a:t>
            </a:r>
          </a:p>
          <a:p>
            <a:pPr marL="171450" indent="-171450">
              <a:lnSpc>
                <a:spcPct val="120000"/>
              </a:lnSpc>
              <a:buFont typeface="Wingdings" panose="05000000000000000000" charset="0"/>
              <a:buChar char="Ø"/>
              <a:defRPr/>
            </a:pPr>
            <a:r>
              <a:rPr lang="zh-CN" altLang="zh-CN" sz="1200" dirty="0">
                <a:solidFill>
                  <a:schemeClr val="accent1">
                    <a:lumMod val="50000"/>
                  </a:schemeClr>
                </a:solidFill>
                <a:latin typeface="微软雅黑" panose="020B0503020204020204" pitchFamily="34" charset="-122"/>
                <a:ea typeface="微软雅黑" panose="020B0503020204020204" pitchFamily="34" charset="-122"/>
              </a:rPr>
              <a:t>国家级新区、有条件的国家级经济技术开发区</a:t>
            </a:r>
          </a:p>
          <a:p>
            <a:pPr marL="171450" indent="-171450">
              <a:lnSpc>
                <a:spcPct val="120000"/>
              </a:lnSpc>
              <a:buFont typeface="Wingdings" panose="05000000000000000000" pitchFamily="2" charset="2"/>
              <a:buChar char="l"/>
              <a:defRPr/>
            </a:pPr>
            <a:endParaRPr lang="zh-CN" altLang="en-US" sz="12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27" name="i$ḻïdê"/>
          <p:cNvSpPr/>
          <p:nvPr/>
        </p:nvSpPr>
        <p:spPr bwMode="auto">
          <a:xfrm>
            <a:off x="853870" y="761358"/>
            <a:ext cx="1272688" cy="315111"/>
          </a:xfrm>
          <a:prstGeom prst="rect">
            <a:avLst/>
          </a:prstGeom>
        </p:spPr>
        <p:txBody>
          <a:bodyPr wrap="none" lIns="0" tIns="0" rIns="360000" bIns="0" anchor="b">
            <a:no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srgbClr val="386398">
                    <a:lumMod val="100000"/>
                  </a:srgbClr>
                </a:solidFill>
                <a:effectLst/>
                <a:uLnTx/>
                <a:uFillTx/>
                <a:latin typeface="微软雅黑" panose="020B0503020204020204" pitchFamily="34" charset="-122"/>
                <a:ea typeface="微软雅黑" panose="020B0503020204020204" pitchFamily="34" charset="-122"/>
              </a:rPr>
              <a:t>区域</a:t>
            </a:r>
            <a:endParaRPr kumimoji="0" lang="zh-CN" altLang="en-US" sz="1600" b="1" i="0" u="none" strike="noStrike" kern="0" cap="none" spc="0" normalizeH="0" baseline="0" noProof="0" dirty="0">
              <a:ln>
                <a:noFill/>
              </a:ln>
              <a:solidFill>
                <a:srgbClr val="386398">
                  <a:lumMod val="100000"/>
                </a:srgbClr>
              </a:solidFill>
              <a:effectLst/>
              <a:uLnTx/>
              <a:uFillTx/>
              <a:latin typeface="微软雅黑" panose="020B0503020204020204" pitchFamily="34" charset="-122"/>
              <a:ea typeface="微软雅黑" panose="020B0503020204020204" pitchFamily="34" charset="-122"/>
            </a:endParaRPr>
          </a:p>
        </p:txBody>
      </p:sp>
      <p:sp>
        <p:nvSpPr>
          <p:cNvPr id="21" name="ïṩ1idé"/>
          <p:cNvSpPr/>
          <p:nvPr/>
        </p:nvSpPr>
        <p:spPr bwMode="auto">
          <a:xfrm rot="16200000">
            <a:off x="4780300" y="2108649"/>
            <a:ext cx="1200719" cy="1076458"/>
          </a:xfrm>
          <a:prstGeom prst="round2DiagRect">
            <a:avLst>
              <a:gd name="adj1" fmla="val 50000"/>
              <a:gd name="adj2" fmla="val 0"/>
            </a:avLst>
          </a:prstGeom>
          <a:noFill/>
          <a:ln w="28575" cap="flat" cmpd="sng" algn="ctr">
            <a:solidFill>
              <a:srgbClr val="8EAFD6"/>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2" name="iṥ1íḓê"/>
          <p:cNvSpPr/>
          <p:nvPr/>
        </p:nvSpPr>
        <p:spPr bwMode="auto">
          <a:xfrm rot="16200000">
            <a:off x="4888409" y="2194520"/>
            <a:ext cx="1005061" cy="902656"/>
          </a:xfrm>
          <a:prstGeom prst="round2DiagRect">
            <a:avLst>
              <a:gd name="adj1" fmla="val 50000"/>
              <a:gd name="adj2" fmla="val 0"/>
            </a:avLst>
          </a:prstGeom>
          <a:solidFill>
            <a:srgbClr val="8EAFD6"/>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3" name="îṥḻíḓé"/>
          <p:cNvSpPr/>
          <p:nvPr/>
        </p:nvSpPr>
        <p:spPr bwMode="auto">
          <a:xfrm flipH="1">
            <a:off x="5216458" y="2345396"/>
            <a:ext cx="311935" cy="578432"/>
          </a:xfrm>
          <a:custGeom>
            <a:avLst/>
            <a:gdLst>
              <a:gd name="T0" fmla="*/ 2147483646 w 29"/>
              <a:gd name="T1" fmla="*/ 2147483646 h 49"/>
              <a:gd name="T2" fmla="*/ 2147483646 w 29"/>
              <a:gd name="T3" fmla="*/ 2147483646 h 49"/>
              <a:gd name="T4" fmla="*/ 2147483646 w 29"/>
              <a:gd name="T5" fmla="*/ 2147483646 h 49"/>
              <a:gd name="T6" fmla="*/ 0 w 29"/>
              <a:gd name="T7" fmla="*/ 2147483646 h 49"/>
              <a:gd name="T8" fmla="*/ 0 w 29"/>
              <a:gd name="T9" fmla="*/ 2147483646 h 49"/>
              <a:gd name="T10" fmla="*/ 2147483646 w 29"/>
              <a:gd name="T11" fmla="*/ 0 h 49"/>
              <a:gd name="T12" fmla="*/ 2147483646 w 29"/>
              <a:gd name="T13" fmla="*/ 0 h 49"/>
              <a:gd name="T14" fmla="*/ 2147483646 w 29"/>
              <a:gd name="T15" fmla="*/ 2147483646 h 49"/>
              <a:gd name="T16" fmla="*/ 2147483646 w 29"/>
              <a:gd name="T17" fmla="*/ 2147483646 h 49"/>
              <a:gd name="T18" fmla="*/ 2147483646 w 29"/>
              <a:gd name="T19" fmla="*/ 2147483646 h 49"/>
              <a:gd name="T20" fmla="*/ 2147483646 w 29"/>
              <a:gd name="T21" fmla="*/ 2147483646 h 49"/>
              <a:gd name="T22" fmla="*/ 2147483646 w 29"/>
              <a:gd name="T23" fmla="*/ 2147483646 h 49"/>
              <a:gd name="T24" fmla="*/ 2147483646 w 29"/>
              <a:gd name="T25" fmla="*/ 2147483646 h 49"/>
              <a:gd name="T26" fmla="*/ 2147483646 w 29"/>
              <a:gd name="T27" fmla="*/ 2147483646 h 49"/>
              <a:gd name="T28" fmla="*/ 2147483646 w 29"/>
              <a:gd name="T29" fmla="*/ 2147483646 h 49"/>
              <a:gd name="T30" fmla="*/ 2147483646 w 29"/>
              <a:gd name="T31" fmla="*/ 2147483646 h 49"/>
              <a:gd name="T32" fmla="*/ 2147483646 w 29"/>
              <a:gd name="T33" fmla="*/ 2147483646 h 49"/>
              <a:gd name="T34" fmla="*/ 2147483646 w 29"/>
              <a:gd name="T35" fmla="*/ 2147483646 h 49"/>
              <a:gd name="T36" fmla="*/ 2147483646 w 29"/>
              <a:gd name="T37" fmla="*/ 2147483646 h 49"/>
              <a:gd name="T38" fmla="*/ 2147483646 w 29"/>
              <a:gd name="T39" fmla="*/ 2147483646 h 49"/>
              <a:gd name="T40" fmla="*/ 2147483646 w 29"/>
              <a:gd name="T41" fmla="*/ 2147483646 h 49"/>
              <a:gd name="T42" fmla="*/ 2147483646 w 29"/>
              <a:gd name="T43" fmla="*/ 2147483646 h 49"/>
              <a:gd name="T44" fmla="*/ 2147483646 w 29"/>
              <a:gd name="T45" fmla="*/ 2147483646 h 49"/>
              <a:gd name="T46" fmla="*/ 2147483646 w 29"/>
              <a:gd name="T47" fmla="*/ 2147483646 h 49"/>
              <a:gd name="T48" fmla="*/ 2147483646 w 29"/>
              <a:gd name="T49" fmla="*/ 2147483646 h 49"/>
              <a:gd name="T50" fmla="*/ 2147483646 w 29"/>
              <a:gd name="T51" fmla="*/ 2147483646 h 49"/>
              <a:gd name="T52" fmla="*/ 2147483646 w 29"/>
              <a:gd name="T53" fmla="*/ 2147483646 h 49"/>
              <a:gd name="T54" fmla="*/ 2147483646 w 29"/>
              <a:gd name="T55" fmla="*/ 2147483646 h 49"/>
              <a:gd name="T56" fmla="*/ 2147483646 w 29"/>
              <a:gd name="T57" fmla="*/ 2147483646 h 49"/>
              <a:gd name="T58" fmla="*/ 2147483646 w 29"/>
              <a:gd name="T59" fmla="*/ 2147483646 h 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9" name="iŝ1iḋê"/>
          <p:cNvSpPr txBox="1"/>
          <p:nvPr/>
        </p:nvSpPr>
        <p:spPr bwMode="auto">
          <a:xfrm>
            <a:off x="5609969" y="2345396"/>
            <a:ext cx="3293366" cy="1265849"/>
          </a:xfrm>
          <a:prstGeom prst="rect">
            <a:avLst/>
          </a:prstGeom>
          <a:noFill/>
        </p:spPr>
        <p:txBody>
          <a:bodyPr lIns="360000" rIns="216000" anchor="ctr">
            <a:noAutofit/>
          </a:bodyPr>
          <a:lstStyle/>
          <a:p>
            <a:pPr marL="171450" indent="-171450" fontAlgn="auto">
              <a:lnSpc>
                <a:spcPts val="1600"/>
              </a:lnSpc>
              <a:buFont typeface="Wingdings" panose="05000000000000000000" charset="0"/>
              <a:buChar char="Ø"/>
            </a:pPr>
            <a:r>
              <a:rPr lang="zh-CN" altLang="zh-CN" sz="1200" dirty="0" smtClean="0">
                <a:solidFill>
                  <a:schemeClr val="accent1">
                    <a:lumMod val="50000"/>
                  </a:schemeClr>
                </a:solidFill>
                <a:latin typeface="微软雅黑" panose="020B0503020204020204" pitchFamily="34" charset="-122"/>
                <a:ea typeface="微软雅黑" panose="020B0503020204020204" pitchFamily="34" charset="-122"/>
              </a:rPr>
              <a:t>项目</a:t>
            </a:r>
            <a:r>
              <a:rPr lang="zh-CN" altLang="zh-CN" sz="1200" dirty="0">
                <a:solidFill>
                  <a:schemeClr val="accent1">
                    <a:lumMod val="50000"/>
                  </a:schemeClr>
                </a:solidFill>
                <a:latin typeface="微软雅黑" panose="020B0503020204020204" pitchFamily="34" charset="-122"/>
                <a:ea typeface="微软雅黑" panose="020B0503020204020204" pitchFamily="34" charset="-122"/>
              </a:rPr>
              <a:t>权属清晰（</a:t>
            </a:r>
            <a:r>
              <a:rPr lang="zh-CN" altLang="zh-CN" sz="1200" dirty="0">
                <a:solidFill>
                  <a:srgbClr val="FF0000"/>
                </a:solidFill>
                <a:latin typeface="微软雅黑" panose="020B0503020204020204" pitchFamily="34" charset="-122"/>
                <a:ea typeface="微软雅黑" panose="020B0503020204020204" pitchFamily="34" charset="-122"/>
              </a:rPr>
              <a:t>享有完全所有权或特许经营权</a:t>
            </a:r>
            <a:r>
              <a:rPr lang="zh-CN" altLang="zh-CN" sz="1200" dirty="0">
                <a:solidFill>
                  <a:schemeClr val="accent1">
                    <a:lumMod val="50000"/>
                  </a:schemeClr>
                </a:solidFill>
                <a:latin typeface="微软雅黑" panose="020B0503020204020204" pitchFamily="34" charset="-122"/>
                <a:ea typeface="微软雅黑" panose="020B0503020204020204" pitchFamily="34" charset="-122"/>
              </a:rPr>
              <a:t>），已按规定履行项目投资管理，以及规划、环评和用地等相关手续，已通过竣工验收。</a:t>
            </a:r>
            <a:r>
              <a:rPr lang="en-US" altLang="zh-CN" sz="1200" dirty="0">
                <a:solidFill>
                  <a:schemeClr val="accent1">
                    <a:lumMod val="50000"/>
                  </a:schemeClr>
                </a:solidFill>
                <a:latin typeface="微软雅黑" panose="020B0503020204020204" pitchFamily="34" charset="-122"/>
                <a:ea typeface="微软雅黑" panose="020B0503020204020204" pitchFamily="34" charset="-122"/>
              </a:rPr>
              <a:t>PPP</a:t>
            </a:r>
            <a:r>
              <a:rPr lang="zh-CN" altLang="zh-CN" sz="1200" dirty="0">
                <a:solidFill>
                  <a:schemeClr val="accent1">
                    <a:lumMod val="50000"/>
                  </a:schemeClr>
                </a:solidFill>
                <a:latin typeface="微软雅黑" panose="020B0503020204020204" pitchFamily="34" charset="-122"/>
                <a:ea typeface="微软雅黑" panose="020B0503020204020204" pitchFamily="34" charset="-122"/>
              </a:rPr>
              <a:t>项目应依法依规履行政府和社会资本管理相关规定，</a:t>
            </a:r>
            <a:r>
              <a:rPr lang="zh-CN" altLang="zh-CN" sz="1200" dirty="0">
                <a:solidFill>
                  <a:srgbClr val="FF0000"/>
                </a:solidFill>
                <a:latin typeface="微软雅黑" panose="020B0503020204020204" pitchFamily="34" charset="-122"/>
                <a:ea typeface="微软雅黑" panose="020B0503020204020204" pitchFamily="34" charset="-122"/>
              </a:rPr>
              <a:t>收入来源以使用者付费为主，</a:t>
            </a:r>
            <a:r>
              <a:rPr lang="zh-CN" altLang="zh-CN" sz="1200" dirty="0">
                <a:solidFill>
                  <a:schemeClr val="accent1">
                    <a:lumMod val="50000"/>
                  </a:schemeClr>
                </a:solidFill>
                <a:latin typeface="微软雅黑" panose="020B0503020204020204" pitchFamily="34" charset="-122"/>
                <a:ea typeface="微软雅黑" panose="020B0503020204020204" pitchFamily="34" charset="-122"/>
              </a:rPr>
              <a:t>未出现重大问题和合同纠纷。</a:t>
            </a:r>
          </a:p>
          <a:p>
            <a:pPr marL="171450" indent="-171450" fontAlgn="auto">
              <a:lnSpc>
                <a:spcPts val="1600"/>
              </a:lnSpc>
              <a:buFont typeface="Wingdings" panose="05000000000000000000" charset="0"/>
              <a:buChar char="Ø"/>
            </a:pPr>
            <a:r>
              <a:rPr lang="zh-CN" altLang="zh-CN" sz="1200" dirty="0" smtClean="0">
                <a:solidFill>
                  <a:schemeClr val="accent1">
                    <a:lumMod val="50000"/>
                  </a:schemeClr>
                </a:solidFill>
                <a:latin typeface="微软雅黑" panose="020B0503020204020204" pitchFamily="34" charset="-122"/>
                <a:ea typeface="微软雅黑" panose="020B0503020204020204" pitchFamily="34" charset="-122"/>
              </a:rPr>
              <a:t>具有</a:t>
            </a:r>
            <a:r>
              <a:rPr lang="zh-CN" altLang="zh-CN" sz="1200" dirty="0">
                <a:solidFill>
                  <a:schemeClr val="accent1">
                    <a:lumMod val="50000"/>
                  </a:schemeClr>
                </a:solidFill>
                <a:latin typeface="微软雅黑" panose="020B0503020204020204" pitchFamily="34" charset="-122"/>
                <a:ea typeface="微软雅黑" panose="020B0503020204020204" pitchFamily="34" charset="-122"/>
              </a:rPr>
              <a:t>成熟的经营模式及市场化运营能力，</a:t>
            </a:r>
            <a:r>
              <a:rPr lang="zh-CN" altLang="zh-CN" sz="1200" dirty="0">
                <a:solidFill>
                  <a:srgbClr val="FF0000"/>
                </a:solidFill>
                <a:latin typeface="微软雅黑" panose="020B0503020204020204" pitchFamily="34" charset="-122"/>
                <a:ea typeface="微软雅黑" panose="020B0503020204020204" pitchFamily="34" charset="-122"/>
              </a:rPr>
              <a:t>经营</a:t>
            </a:r>
            <a:r>
              <a:rPr lang="en-US" altLang="zh-CN" sz="1200" dirty="0">
                <a:solidFill>
                  <a:srgbClr val="FF0000"/>
                </a:solidFill>
                <a:latin typeface="微软雅黑" panose="020B0503020204020204" pitchFamily="34" charset="-122"/>
                <a:ea typeface="微软雅黑" panose="020B0503020204020204" pitchFamily="34" charset="-122"/>
              </a:rPr>
              <a:t>3</a:t>
            </a:r>
            <a:r>
              <a:rPr lang="zh-CN" altLang="en-US" sz="1200" dirty="0">
                <a:solidFill>
                  <a:srgbClr val="FF0000"/>
                </a:solidFill>
                <a:latin typeface="微软雅黑" panose="020B0503020204020204" pitchFamily="34" charset="-122"/>
                <a:ea typeface="微软雅黑" panose="020B0503020204020204" pitchFamily="34" charset="-122"/>
              </a:rPr>
              <a:t>年以上，</a:t>
            </a:r>
            <a:r>
              <a:rPr lang="zh-CN" altLang="zh-CN" sz="1200" dirty="0">
                <a:solidFill>
                  <a:schemeClr val="accent1">
                    <a:lumMod val="50000"/>
                  </a:schemeClr>
                </a:solidFill>
                <a:latin typeface="微软雅黑" panose="020B0503020204020204" pitchFamily="34" charset="-122"/>
                <a:ea typeface="微软雅黑" panose="020B0503020204020204" pitchFamily="34" charset="-122"/>
              </a:rPr>
              <a:t>已</a:t>
            </a:r>
            <a:r>
              <a:rPr lang="zh-CN" altLang="zh-CN" sz="1200" dirty="0">
                <a:solidFill>
                  <a:srgbClr val="FF0000"/>
                </a:solidFill>
                <a:latin typeface="微软雅黑" panose="020B0503020204020204" pitchFamily="34" charset="-122"/>
                <a:ea typeface="微软雅黑" panose="020B0503020204020204" pitchFamily="34" charset="-122"/>
              </a:rPr>
              <a:t>产生持续、稳定的收益及现金流</a:t>
            </a:r>
            <a:r>
              <a:rPr lang="zh-CN" altLang="zh-CN" sz="1200" dirty="0">
                <a:solidFill>
                  <a:schemeClr val="accent1">
                    <a:lumMod val="50000"/>
                  </a:schemeClr>
                </a:solidFill>
                <a:latin typeface="微软雅黑" panose="020B0503020204020204" pitchFamily="34" charset="-122"/>
                <a:ea typeface="微软雅黑" panose="020B0503020204020204" pitchFamily="34" charset="-122"/>
              </a:rPr>
              <a:t>，投资回报良好，并具有持续经营能力、较好的增长潜力。</a:t>
            </a:r>
          </a:p>
          <a:p>
            <a:pPr marL="171450" indent="-171450" fontAlgn="auto">
              <a:lnSpc>
                <a:spcPts val="1600"/>
              </a:lnSpc>
              <a:buFont typeface="Wingdings" panose="05000000000000000000" charset="0"/>
              <a:buChar char="Ø"/>
            </a:pPr>
            <a:r>
              <a:rPr lang="zh-CN" altLang="zh-CN" sz="1200" dirty="0">
                <a:solidFill>
                  <a:schemeClr val="accent1">
                    <a:lumMod val="50000"/>
                  </a:schemeClr>
                </a:solidFill>
                <a:latin typeface="微软雅黑" panose="020B0503020204020204" pitchFamily="34" charset="-122"/>
                <a:ea typeface="微软雅黑" panose="020B0503020204020204" pitchFamily="34" charset="-122"/>
              </a:rPr>
              <a:t>现金流来源主要由市场化运营产生，</a:t>
            </a:r>
            <a:r>
              <a:rPr lang="zh-CN" altLang="zh-CN" sz="1200" dirty="0">
                <a:solidFill>
                  <a:srgbClr val="FF0000"/>
                </a:solidFill>
                <a:latin typeface="微软雅黑" panose="020B0503020204020204" pitchFamily="34" charset="-122"/>
                <a:ea typeface="微软雅黑" panose="020B0503020204020204" pitchFamily="34" charset="-122"/>
              </a:rPr>
              <a:t>不依赖第三方补贴等非经营性收入</a:t>
            </a:r>
            <a:r>
              <a:rPr lang="zh-CN" altLang="zh-CN" sz="1200" dirty="0">
                <a:solidFill>
                  <a:schemeClr val="accent1">
                    <a:lumMod val="50000"/>
                  </a:schemeClr>
                </a:solidFill>
                <a:latin typeface="微软雅黑" panose="020B0503020204020204" pitchFamily="34" charset="-122"/>
                <a:ea typeface="微软雅黑" panose="020B0503020204020204" pitchFamily="34" charset="-122"/>
              </a:rPr>
              <a:t>。</a:t>
            </a:r>
          </a:p>
          <a:p>
            <a:pPr marL="171450" indent="-171450" fontAlgn="auto">
              <a:lnSpc>
                <a:spcPts val="1600"/>
              </a:lnSpc>
              <a:buFont typeface="Wingdings" panose="05000000000000000000" charset="0"/>
              <a:buChar char="Ø"/>
            </a:pPr>
            <a:r>
              <a:rPr lang="zh-CN" altLang="zh-CN" sz="1200" dirty="0" smtClean="0">
                <a:solidFill>
                  <a:schemeClr val="accent1">
                    <a:lumMod val="50000"/>
                  </a:schemeClr>
                </a:solidFill>
                <a:latin typeface="微软雅黑" panose="020B0503020204020204" pitchFamily="34" charset="-122"/>
                <a:ea typeface="微软雅黑" panose="020B0503020204020204" pitchFamily="34" charset="-122"/>
              </a:rPr>
              <a:t>发起人</a:t>
            </a:r>
            <a:r>
              <a:rPr lang="zh-CN" altLang="zh-CN" sz="1200" dirty="0">
                <a:solidFill>
                  <a:schemeClr val="accent1">
                    <a:lumMod val="50000"/>
                  </a:schemeClr>
                </a:solidFill>
                <a:latin typeface="微软雅黑" panose="020B0503020204020204" pitchFamily="34" charset="-122"/>
                <a:ea typeface="微软雅黑" panose="020B0503020204020204" pitchFamily="34" charset="-122"/>
              </a:rPr>
              <a:t>（原始权益人）及基础设施运营企业具有持续经营能力，最近</a:t>
            </a:r>
            <a:r>
              <a:rPr lang="en-US" altLang="zh-CN" sz="1200" dirty="0">
                <a:solidFill>
                  <a:schemeClr val="accent1">
                    <a:lumMod val="50000"/>
                  </a:schemeClr>
                </a:solidFill>
                <a:latin typeface="微软雅黑" panose="020B0503020204020204" pitchFamily="34" charset="-122"/>
                <a:ea typeface="微软雅黑" panose="020B0503020204020204" pitchFamily="34" charset="-122"/>
              </a:rPr>
              <a:t>3</a:t>
            </a:r>
            <a:r>
              <a:rPr lang="zh-CN" altLang="zh-CN" sz="1200" dirty="0">
                <a:solidFill>
                  <a:schemeClr val="accent1">
                    <a:lumMod val="50000"/>
                  </a:schemeClr>
                </a:solidFill>
                <a:latin typeface="微软雅黑" panose="020B0503020204020204" pitchFamily="34" charset="-122"/>
                <a:ea typeface="微软雅黑" panose="020B0503020204020204" pitchFamily="34" charset="-122"/>
              </a:rPr>
              <a:t>年无重大违法违规行为。基础设施运营企业具有丰富的运营管理能力。</a:t>
            </a:r>
          </a:p>
        </p:txBody>
      </p:sp>
      <p:sp>
        <p:nvSpPr>
          <p:cNvPr id="20" name="îṥ1idé"/>
          <p:cNvSpPr/>
          <p:nvPr/>
        </p:nvSpPr>
        <p:spPr bwMode="auto">
          <a:xfrm>
            <a:off x="6530318" y="773309"/>
            <a:ext cx="1457704" cy="315112"/>
          </a:xfrm>
          <a:prstGeom prst="rect">
            <a:avLst/>
          </a:prstGeom>
        </p:spPr>
        <p:txBody>
          <a:bodyPr wrap="none" lIns="360000" tIns="0" rIns="216000" bIns="0" anchor="ctr">
            <a:norm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srgbClr val="8EAFD6">
                    <a:lumMod val="100000"/>
                  </a:srgbClr>
                </a:solidFill>
                <a:effectLst/>
                <a:uLnTx/>
                <a:uFillTx/>
                <a:latin typeface="微软雅黑" panose="020B0503020204020204" pitchFamily="34" charset="-122"/>
                <a:ea typeface="微软雅黑" panose="020B0503020204020204" pitchFamily="34" charset="-122"/>
              </a:rPr>
              <a:t>项目资质</a:t>
            </a:r>
            <a:endParaRPr kumimoji="0" lang="zh-CN" altLang="en-US" sz="1600" b="1" i="0" u="none" strike="noStrike" kern="0" cap="none" spc="0" normalizeH="0" baseline="0" noProof="0" dirty="0">
              <a:ln>
                <a:noFill/>
              </a:ln>
              <a:solidFill>
                <a:srgbClr val="8EAFD6">
                  <a:lumMod val="100000"/>
                </a:srgbClr>
              </a:solidFill>
              <a:effectLst/>
              <a:uLnTx/>
              <a:uFillTx/>
              <a:latin typeface="微软雅黑" panose="020B0503020204020204" pitchFamily="34" charset="-122"/>
              <a:ea typeface="微软雅黑" panose="020B0503020204020204" pitchFamily="34" charset="-122"/>
            </a:endParaRPr>
          </a:p>
        </p:txBody>
      </p:sp>
      <p:sp>
        <p:nvSpPr>
          <p:cNvPr id="14" name="ï$lídè"/>
          <p:cNvSpPr/>
          <p:nvPr/>
        </p:nvSpPr>
        <p:spPr bwMode="auto">
          <a:xfrm rot="16200000">
            <a:off x="2927466" y="3320465"/>
            <a:ext cx="1157467" cy="1031606"/>
          </a:xfrm>
          <a:prstGeom prst="round2DiagRect">
            <a:avLst>
              <a:gd name="adj1" fmla="val 50000"/>
              <a:gd name="adj2" fmla="val 0"/>
            </a:avLst>
          </a:prstGeom>
          <a:noFill/>
          <a:ln w="28575" cap="flat" cmpd="sng" algn="ctr">
            <a:solidFill>
              <a:srgbClr val="BFBFB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5" name="iṧ1íḓè"/>
          <p:cNvSpPr/>
          <p:nvPr/>
        </p:nvSpPr>
        <p:spPr bwMode="auto">
          <a:xfrm rot="16200000">
            <a:off x="3031456" y="3402599"/>
            <a:ext cx="970047" cy="865278"/>
          </a:xfrm>
          <a:prstGeom prst="round2DiagRect">
            <a:avLst>
              <a:gd name="adj1" fmla="val 50000"/>
              <a:gd name="adj2" fmla="val 0"/>
            </a:avLst>
          </a:prstGeom>
          <a:solidFill>
            <a:srgbClr val="BFBFB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6" name="iṥļiḍê"/>
          <p:cNvSpPr/>
          <p:nvPr/>
        </p:nvSpPr>
        <p:spPr bwMode="auto">
          <a:xfrm rot="10800000" flipV="1">
            <a:off x="3297067" y="3569979"/>
            <a:ext cx="392364" cy="469593"/>
          </a:xfrm>
          <a:custGeom>
            <a:avLst/>
            <a:gdLst>
              <a:gd name="T0" fmla="*/ 2147483646 w 59"/>
              <a:gd name="T1" fmla="*/ 2147483646 h 64"/>
              <a:gd name="T2" fmla="*/ 0 w 59"/>
              <a:gd name="T3" fmla="*/ 2147483646 h 64"/>
              <a:gd name="T4" fmla="*/ 2147483646 w 59"/>
              <a:gd name="T5" fmla="*/ 2147483646 h 64"/>
              <a:gd name="T6" fmla="*/ 2147483646 w 59"/>
              <a:gd name="T7" fmla="*/ 2147483646 h 64"/>
              <a:gd name="T8" fmla="*/ 2147483646 w 59"/>
              <a:gd name="T9" fmla="*/ 0 h 64"/>
              <a:gd name="T10" fmla="*/ 2147483646 w 59"/>
              <a:gd name="T11" fmla="*/ 2147483646 h 64"/>
              <a:gd name="T12" fmla="*/ 2147483646 w 59"/>
              <a:gd name="T13" fmla="*/ 2147483646 h 64"/>
              <a:gd name="T14" fmla="*/ 2147483646 w 59"/>
              <a:gd name="T15" fmla="*/ 0 h 64"/>
              <a:gd name="T16" fmla="*/ 2147483646 w 59"/>
              <a:gd name="T17" fmla="*/ 2147483646 h 64"/>
              <a:gd name="T18" fmla="*/ 2147483646 w 59"/>
              <a:gd name="T19" fmla="*/ 2147483646 h 64"/>
              <a:gd name="T20" fmla="*/ 2147483646 w 59"/>
              <a:gd name="T21" fmla="*/ 2147483646 h 64"/>
              <a:gd name="T22" fmla="*/ 2147483646 w 59"/>
              <a:gd name="T23" fmla="*/ 2147483646 h 64"/>
              <a:gd name="T24" fmla="*/ 2147483646 w 59"/>
              <a:gd name="T25" fmla="*/ 2147483646 h 64"/>
              <a:gd name="T26" fmla="*/ 2147483646 w 59"/>
              <a:gd name="T27" fmla="*/ 2147483646 h 64"/>
              <a:gd name="T28" fmla="*/ 2147483646 w 59"/>
              <a:gd name="T29" fmla="*/ 2147483646 h 64"/>
              <a:gd name="T30" fmla="*/ 2147483646 w 59"/>
              <a:gd name="T31" fmla="*/ 2147483646 h 64"/>
              <a:gd name="T32" fmla="*/ 2147483646 w 59"/>
              <a:gd name="T33" fmla="*/ 2147483646 h 64"/>
              <a:gd name="T34" fmla="*/ 2147483646 w 59"/>
              <a:gd name="T35" fmla="*/ 2147483646 h 64"/>
              <a:gd name="T36" fmla="*/ 2147483646 w 59"/>
              <a:gd name="T37" fmla="*/ 2147483646 h 64"/>
              <a:gd name="T38" fmla="*/ 2147483646 w 59"/>
              <a:gd name="T39" fmla="*/ 2147483646 h 64"/>
              <a:gd name="T40" fmla="*/ 2147483646 w 59"/>
              <a:gd name="T41" fmla="*/ 2147483646 h 64"/>
              <a:gd name="T42" fmla="*/ 2147483646 w 59"/>
              <a:gd name="T43" fmla="*/ 2147483646 h 64"/>
              <a:gd name="T44" fmla="*/ 2147483646 w 59"/>
              <a:gd name="T45" fmla="*/ 2147483646 h 64"/>
              <a:gd name="T46" fmla="*/ 2147483646 w 59"/>
              <a:gd name="T47" fmla="*/ 2147483646 h 64"/>
              <a:gd name="T48" fmla="*/ 2147483646 w 59"/>
              <a:gd name="T49" fmla="*/ 2147483646 h 64"/>
              <a:gd name="T50" fmla="*/ 2147483646 w 59"/>
              <a:gd name="T51" fmla="*/ 2147483646 h 64"/>
              <a:gd name="T52" fmla="*/ 2147483646 w 59"/>
              <a:gd name="T53" fmla="*/ 2147483646 h 64"/>
              <a:gd name="T54" fmla="*/ 2147483646 w 59"/>
              <a:gd name="T55" fmla="*/ 2147483646 h 64"/>
              <a:gd name="T56" fmla="*/ 2147483646 w 59"/>
              <a:gd name="T57" fmla="*/ 2147483646 h 64"/>
              <a:gd name="T58" fmla="*/ 2147483646 w 59"/>
              <a:gd name="T59" fmla="*/ 2147483646 h 64"/>
              <a:gd name="T60" fmla="*/ 2147483646 w 59"/>
              <a:gd name="T61" fmla="*/ 2147483646 h 64"/>
              <a:gd name="T62" fmla="*/ 2147483646 w 59"/>
              <a:gd name="T63" fmla="*/ 2147483646 h 64"/>
              <a:gd name="T64" fmla="*/ 2147483646 w 59"/>
              <a:gd name="T65" fmla="*/ 2147483646 h 64"/>
              <a:gd name="T66" fmla="*/ 2147483646 w 59"/>
              <a:gd name="T67" fmla="*/ 2147483646 h 64"/>
              <a:gd name="T68" fmla="*/ 2147483646 w 59"/>
              <a:gd name="T69" fmla="*/ 2147483646 h 64"/>
              <a:gd name="T70" fmla="*/ 2147483646 w 59"/>
              <a:gd name="T71" fmla="*/ 2147483646 h 64"/>
              <a:gd name="T72" fmla="*/ 2147483646 w 59"/>
              <a:gd name="T73" fmla="*/ 2147483646 h 64"/>
              <a:gd name="T74" fmla="*/ 2147483646 w 59"/>
              <a:gd name="T75" fmla="*/ 2147483646 h 64"/>
              <a:gd name="T76" fmla="*/ 2147483646 w 59"/>
              <a:gd name="T77" fmla="*/ 2147483646 h 64"/>
              <a:gd name="T78" fmla="*/ 2147483646 w 59"/>
              <a:gd name="T79" fmla="*/ 2147483646 h 64"/>
              <a:gd name="T80" fmla="*/ 2147483646 w 59"/>
              <a:gd name="T81" fmla="*/ 2147483646 h 64"/>
              <a:gd name="T82" fmla="*/ 2147483646 w 59"/>
              <a:gd name="T83" fmla="*/ 2147483646 h 64"/>
              <a:gd name="T84" fmla="*/ 2147483646 w 59"/>
              <a:gd name="T85" fmla="*/ 2147483646 h 64"/>
              <a:gd name="T86" fmla="*/ 2147483646 w 59"/>
              <a:gd name="T87" fmla="*/ 2147483646 h 64"/>
              <a:gd name="T88" fmla="*/ 2147483646 w 59"/>
              <a:gd name="T89" fmla="*/ 2147483646 h 64"/>
              <a:gd name="T90" fmla="*/ 2147483646 w 59"/>
              <a:gd name="T91" fmla="*/ 2147483646 h 64"/>
              <a:gd name="T92" fmla="*/ 2147483646 w 59"/>
              <a:gd name="T93" fmla="*/ 2147483646 h 64"/>
              <a:gd name="T94" fmla="*/ 2147483646 w 59"/>
              <a:gd name="T95" fmla="*/ 2147483646 h 64"/>
              <a:gd name="T96" fmla="*/ 2147483646 w 59"/>
              <a:gd name="T97" fmla="*/ 2147483646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2" name="íšľíḑè"/>
          <p:cNvSpPr txBox="1"/>
          <p:nvPr/>
        </p:nvSpPr>
        <p:spPr bwMode="auto">
          <a:xfrm>
            <a:off x="164257" y="3210588"/>
            <a:ext cx="2786894" cy="545781"/>
          </a:xfrm>
          <a:prstGeom prst="rect">
            <a:avLst/>
          </a:prstGeom>
          <a:noFill/>
        </p:spPr>
        <p:txBody>
          <a:bodyPr rIns="360000">
            <a:noAutofit/>
          </a:bodyPr>
          <a:lstStyle/>
          <a:p>
            <a:pPr marL="171450" lvl="0" indent="-171450">
              <a:lnSpc>
                <a:spcPct val="120000"/>
              </a:lnSpc>
              <a:buFont typeface="Wingdings" panose="05000000000000000000" charset="0"/>
              <a:buChar char="Ø"/>
              <a:defRPr/>
            </a:pPr>
            <a:r>
              <a:rPr lang="zh-CN" altLang="zh-CN" sz="1200" dirty="0">
                <a:solidFill>
                  <a:schemeClr val="accent1">
                    <a:lumMod val="50000"/>
                  </a:schemeClr>
                </a:solidFill>
                <a:latin typeface="微软雅黑" panose="020B0503020204020204" pitchFamily="34" charset="-122"/>
                <a:ea typeface="微软雅黑" panose="020B0503020204020204" pitchFamily="34" charset="-122"/>
              </a:rPr>
              <a:t>仓储物流、收费公路等交通设施，水电气热等市政工程，城镇污水垃圾处理、固废危废处理等污染治理</a:t>
            </a:r>
            <a:r>
              <a:rPr lang="zh-CN" altLang="zh-CN" sz="1200" dirty="0" smtClean="0">
                <a:solidFill>
                  <a:schemeClr val="accent1">
                    <a:lumMod val="50000"/>
                  </a:schemeClr>
                </a:solidFill>
                <a:latin typeface="微软雅黑" panose="020B0503020204020204" pitchFamily="34" charset="-122"/>
                <a:ea typeface="微软雅黑" panose="020B0503020204020204" pitchFamily="34" charset="-122"/>
              </a:rPr>
              <a:t>项目</a:t>
            </a:r>
            <a:endParaRPr lang="en-US" altLang="zh-CN" sz="1200" dirty="0" smtClean="0">
              <a:solidFill>
                <a:schemeClr val="accent1">
                  <a:lumMod val="50000"/>
                </a:schemeClr>
              </a:solidFill>
              <a:latin typeface="微软雅黑" panose="020B0503020204020204" pitchFamily="34" charset="-122"/>
              <a:ea typeface="微软雅黑" panose="020B0503020204020204" pitchFamily="34" charset="-122"/>
            </a:endParaRPr>
          </a:p>
          <a:p>
            <a:pPr marL="171450" lvl="0" indent="-171450">
              <a:lnSpc>
                <a:spcPct val="120000"/>
              </a:lnSpc>
              <a:buFont typeface="Wingdings" panose="05000000000000000000" charset="0"/>
              <a:buChar char="Ø"/>
              <a:defRPr/>
            </a:pPr>
            <a:r>
              <a:rPr lang="zh-CN" altLang="zh-CN" sz="1200" dirty="0">
                <a:solidFill>
                  <a:schemeClr val="accent1">
                    <a:lumMod val="50000"/>
                  </a:schemeClr>
                </a:solidFill>
                <a:latin typeface="微软雅黑" panose="020B0503020204020204" pitchFamily="34" charset="-122"/>
                <a:ea typeface="微软雅黑" panose="020B0503020204020204" pitchFamily="34" charset="-122"/>
              </a:rPr>
              <a:t>信息网络等新型基础设施，以及国家战略性新兴产业集群、高科技产业园区、特色产业园区</a:t>
            </a:r>
            <a:endParaRPr kumimoji="0" lang="zh-CN" altLang="en-US" sz="1200" b="0" i="0" u="none" strike="noStrike" kern="0" cap="none" spc="0" normalizeH="0" baseline="0" noProof="0" dirty="0">
              <a:ln>
                <a:noFill/>
              </a:ln>
              <a:solidFill>
                <a:schemeClr val="accent1">
                  <a:lumMod val="50000"/>
                </a:schemeClr>
              </a:solidFill>
              <a:effectLst/>
              <a:uLnTx/>
              <a:uFillTx/>
              <a:latin typeface="微软雅黑" panose="020B0503020204020204" pitchFamily="34" charset="-122"/>
              <a:ea typeface="微软雅黑" panose="020B0503020204020204" pitchFamily="34" charset="-122"/>
            </a:endParaRPr>
          </a:p>
        </p:txBody>
      </p:sp>
      <p:sp>
        <p:nvSpPr>
          <p:cNvPr id="13" name="ïṧliḑé"/>
          <p:cNvSpPr/>
          <p:nvPr/>
        </p:nvSpPr>
        <p:spPr bwMode="auto">
          <a:xfrm>
            <a:off x="844494" y="2833267"/>
            <a:ext cx="1272688" cy="315112"/>
          </a:xfrm>
          <a:prstGeom prst="rect">
            <a:avLst/>
          </a:prstGeom>
        </p:spPr>
        <p:txBody>
          <a:bodyPr wrap="none" lIns="0" tIns="0" rIns="360000" bIns="0" anchor="b">
            <a:norm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srgbClr val="BFBFBF">
                    <a:lumMod val="100000"/>
                  </a:srgbClr>
                </a:solidFill>
                <a:effectLst/>
                <a:uLnTx/>
                <a:uFillTx/>
                <a:latin typeface="微软雅黑" panose="020B0503020204020204" pitchFamily="34" charset="-122"/>
                <a:ea typeface="微软雅黑" panose="020B0503020204020204" pitchFamily="34" charset="-122"/>
              </a:rPr>
              <a:t>行业</a:t>
            </a:r>
            <a:endParaRPr kumimoji="0" lang="zh-CN" altLang="en-US" sz="1600" b="1" i="0" u="none" strike="noStrike" kern="0" cap="none" spc="0" normalizeH="0" baseline="0" noProof="0" dirty="0">
              <a:ln>
                <a:noFill/>
              </a:ln>
              <a:solidFill>
                <a:srgbClr val="BFBFBF">
                  <a:lumMod val="100000"/>
                </a:srgb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noAutofit/>
          </a:bodyPr>
          <a:lstStyle/>
          <a:p>
            <a:r>
              <a:rPr lang="zh-CN" altLang="en-US" sz="1800" b="1" dirty="0"/>
              <a:t>公募基金发行募集</a:t>
            </a:r>
            <a:endParaRPr lang="en-US" altLang="zh-CN" sz="1800" b="1" dirty="0"/>
          </a:p>
        </p:txBody>
      </p:sp>
      <p:sp>
        <p:nvSpPr>
          <p:cNvPr id="10" name="圆角矩形 9"/>
          <p:cNvSpPr/>
          <p:nvPr/>
        </p:nvSpPr>
        <p:spPr>
          <a:xfrm rot="5400000">
            <a:off x="-127344" y="2513917"/>
            <a:ext cx="1497632" cy="373665"/>
          </a:xfrm>
          <a:prstGeom prst="round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1310640" y="1613399"/>
            <a:ext cx="1724025" cy="646703"/>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1600" dirty="0" smtClean="0">
                <a:solidFill>
                  <a:schemeClr val="accent1">
                    <a:lumMod val="50000"/>
                  </a:schemeClr>
                </a:solidFill>
                <a:latin typeface="微软雅黑" panose="020B0503020204020204" pitchFamily="34" charset="-122"/>
                <a:ea typeface="微软雅黑" panose="020B0503020204020204" pitchFamily="34" charset="-122"/>
              </a:rPr>
              <a:t>公众投资</a:t>
            </a:r>
          </a:p>
          <a:p>
            <a:pPr algn="ctr"/>
            <a:r>
              <a:rPr lang="zh-CN" altLang="en-US" sz="1600" dirty="0" smtClean="0">
                <a:solidFill>
                  <a:schemeClr val="accent1">
                    <a:lumMod val="50000"/>
                  </a:schemeClr>
                </a:solidFill>
                <a:latin typeface="微软雅黑" panose="020B0503020204020204" pitchFamily="34" charset="-122"/>
                <a:ea typeface="微软雅黑" panose="020B0503020204020204" pitchFamily="34" charset="-122"/>
              </a:rPr>
              <a:t>（</a:t>
            </a:r>
            <a:r>
              <a:rPr lang="en-US" altLang="zh-CN" sz="1600" dirty="0" smtClean="0">
                <a:solidFill>
                  <a:schemeClr val="accent1">
                    <a:lumMod val="50000"/>
                  </a:schemeClr>
                </a:solidFill>
                <a:latin typeface="微软雅黑" panose="020B0503020204020204" pitchFamily="34" charset="-122"/>
                <a:ea typeface="微软雅黑" panose="020B0503020204020204" pitchFamily="34" charset="-122"/>
              </a:rPr>
              <a:t>16%</a:t>
            </a:r>
            <a:r>
              <a:rPr lang="zh-CN" altLang="en-US" sz="1600" dirty="0" smtClean="0">
                <a:solidFill>
                  <a:schemeClr val="accent1">
                    <a:lumMod val="50000"/>
                  </a:schemeClr>
                </a:solidFill>
                <a:latin typeface="微软雅黑" panose="020B0503020204020204" pitchFamily="34" charset="-122"/>
                <a:ea typeface="微软雅黑" panose="020B0503020204020204" pitchFamily="34" charset="-122"/>
              </a:rPr>
              <a:t>）</a:t>
            </a:r>
            <a:endParaRPr lang="zh-CN" altLang="en-US" sz="1600" dirty="0">
              <a:solidFill>
                <a:schemeClr val="accent1">
                  <a:lumMod val="50000"/>
                </a:schemeClr>
              </a:solidFill>
              <a:latin typeface="微软雅黑" panose="020B0503020204020204" pitchFamily="34" charset="-122"/>
              <a:ea typeface="微软雅黑" panose="020B0503020204020204" pitchFamily="34" charset="-122"/>
            </a:endParaRPr>
          </a:p>
        </p:txBody>
      </p:sp>
      <p:cxnSp>
        <p:nvCxnSpPr>
          <p:cNvPr id="20" name="直接连接符 19"/>
          <p:cNvCxnSpPr>
            <a:stCxn id="3" idx="1"/>
          </p:cNvCxnSpPr>
          <p:nvPr/>
        </p:nvCxnSpPr>
        <p:spPr>
          <a:xfrm flipH="1">
            <a:off x="807720" y="2700020"/>
            <a:ext cx="502920" cy="635"/>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flipV="1">
            <a:off x="807720" y="3185160"/>
            <a:ext cx="502920" cy="264160"/>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807720" y="1954530"/>
            <a:ext cx="502920" cy="421005"/>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灯片编号占位符 2"/>
          <p:cNvSpPr>
            <a:spLocks noGrp="1"/>
          </p:cNvSpPr>
          <p:nvPr>
            <p:ph type="sldNum" sz="quarter" idx="4"/>
          </p:nvPr>
        </p:nvSpPr>
        <p:spPr>
          <a:xfrm>
            <a:off x="6860898" y="4782762"/>
            <a:ext cx="2057400" cy="273844"/>
          </a:xfrm>
        </p:spPr>
        <p:txBody>
          <a:bodyPr/>
          <a:lstStyle/>
          <a:p>
            <a:fld id="{DCD00DFC-BB7E-6C4E-9718-8AF533CF9D8D}" type="slidenum">
              <a:rPr kumimoji="1" lang="zh-CN" altLang="en-US" sz="1100" smtClean="0">
                <a:latin typeface="Arial" panose="020B0604020202020204" pitchFamily="34" charset="0"/>
                <a:cs typeface="Arial" panose="020B0604020202020204" pitchFamily="34" charset="0"/>
              </a:rPr>
              <a:pPr/>
              <a:t>16</a:t>
            </a:fld>
            <a:endParaRPr kumimoji="1" lang="zh-CN" altLang="en-US" sz="1100" dirty="0">
              <a:latin typeface="Arial" panose="020B0604020202020204" pitchFamily="34" charset="0"/>
              <a:cs typeface="Arial" panose="020B0604020202020204" pitchFamily="34" charset="0"/>
            </a:endParaRPr>
          </a:p>
        </p:txBody>
      </p:sp>
      <p:sp>
        <p:nvSpPr>
          <p:cNvPr id="2" name="圆角矩形 1"/>
          <p:cNvSpPr/>
          <p:nvPr/>
        </p:nvSpPr>
        <p:spPr>
          <a:xfrm>
            <a:off x="1310640" y="3185025"/>
            <a:ext cx="1724025" cy="64670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1600" dirty="0" smtClean="0">
                <a:solidFill>
                  <a:schemeClr val="accent1">
                    <a:lumMod val="50000"/>
                  </a:schemeClr>
                </a:solidFill>
                <a:latin typeface="微软雅黑" panose="020B0503020204020204" pitchFamily="34" charset="-122"/>
                <a:ea typeface="微软雅黑" panose="020B0503020204020204" pitchFamily="34" charset="-122"/>
              </a:rPr>
              <a:t>原始权益人（</a:t>
            </a:r>
            <a:r>
              <a:rPr lang="en-US" altLang="zh-CN" sz="1600" dirty="0" smtClean="0">
                <a:solidFill>
                  <a:schemeClr val="accent1">
                    <a:lumMod val="50000"/>
                  </a:schemeClr>
                </a:solidFill>
                <a:latin typeface="微软雅黑" panose="020B0503020204020204" pitchFamily="34" charset="-122"/>
                <a:ea typeface="微软雅黑" panose="020B0503020204020204" pitchFamily="34" charset="-122"/>
              </a:rPr>
              <a:t>20%</a:t>
            </a:r>
            <a:r>
              <a:rPr lang="zh-CN" altLang="en-US" sz="1600" dirty="0" smtClean="0">
                <a:solidFill>
                  <a:schemeClr val="accent1">
                    <a:lumMod val="50000"/>
                  </a:schemeClr>
                </a:solidFill>
                <a:latin typeface="微软雅黑" panose="020B0503020204020204" pitchFamily="34" charset="-122"/>
                <a:ea typeface="微软雅黑" panose="020B0503020204020204" pitchFamily="34" charset="-122"/>
              </a:rPr>
              <a:t>）</a:t>
            </a:r>
          </a:p>
        </p:txBody>
      </p:sp>
      <p:sp>
        <p:nvSpPr>
          <p:cNvPr id="3" name="圆角矩形 2"/>
          <p:cNvSpPr/>
          <p:nvPr/>
        </p:nvSpPr>
        <p:spPr>
          <a:xfrm>
            <a:off x="1310640" y="2375381"/>
            <a:ext cx="1724025" cy="649279"/>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1600" dirty="0" smtClean="0">
                <a:solidFill>
                  <a:schemeClr val="accent1">
                    <a:lumMod val="50000"/>
                  </a:schemeClr>
                </a:solidFill>
                <a:latin typeface="微软雅黑" panose="020B0503020204020204" pitchFamily="34" charset="-122"/>
                <a:ea typeface="微软雅黑" panose="020B0503020204020204" pitchFamily="34" charset="-122"/>
              </a:rPr>
              <a:t>专业机构投资者</a:t>
            </a:r>
          </a:p>
          <a:p>
            <a:pPr algn="ctr"/>
            <a:r>
              <a:rPr lang="zh-CN" altLang="en-US" sz="1600" dirty="0">
                <a:solidFill>
                  <a:schemeClr val="accent1">
                    <a:lumMod val="50000"/>
                  </a:schemeClr>
                </a:solidFill>
                <a:latin typeface="微软雅黑" panose="020B0503020204020204" pitchFamily="34" charset="-122"/>
                <a:ea typeface="微软雅黑" panose="020B0503020204020204" pitchFamily="34" charset="-122"/>
              </a:rPr>
              <a:t>（</a:t>
            </a:r>
            <a:r>
              <a:rPr lang="en-US" altLang="zh-CN" sz="1600" dirty="0">
                <a:solidFill>
                  <a:schemeClr val="accent1">
                    <a:lumMod val="50000"/>
                  </a:schemeClr>
                </a:solidFill>
                <a:latin typeface="微软雅黑" panose="020B0503020204020204" pitchFamily="34" charset="-122"/>
                <a:ea typeface="微软雅黑" panose="020B0503020204020204" pitchFamily="34" charset="-122"/>
              </a:rPr>
              <a:t>64%</a:t>
            </a:r>
            <a:r>
              <a:rPr lang="zh-CN" altLang="en-US" sz="1600" dirty="0">
                <a:solidFill>
                  <a:schemeClr val="accent1">
                    <a:lumMod val="50000"/>
                  </a:schemeClr>
                </a:solidFill>
                <a:latin typeface="微软雅黑" panose="020B0503020204020204" pitchFamily="34" charset="-122"/>
                <a:ea typeface="微软雅黑" panose="020B0503020204020204" pitchFamily="34" charset="-122"/>
              </a:rPr>
              <a:t>）</a:t>
            </a:r>
            <a:endParaRPr lang="en-US" altLang="zh-CN" sz="16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4752975" y="1823085"/>
            <a:ext cx="428625" cy="1496695"/>
          </a:xfrm>
          <a:prstGeom prst="rect">
            <a:avLst/>
          </a:prstGeom>
          <a:noFill/>
          <a:ln w="3175">
            <a:solidFill>
              <a:schemeClr val="bg1"/>
            </a:solidFill>
          </a:ln>
        </p:spPr>
        <p:txBody>
          <a:bodyPr vert="eaVert" wrap="square" rtlCol="0">
            <a:spAutoFit/>
          </a:bodyPr>
          <a:lstStyle/>
          <a:p>
            <a:pPr indent="0">
              <a:buFont typeface="Arial" panose="020B0604020202020204" pitchFamily="34" charset="0"/>
              <a:buNone/>
            </a:pPr>
            <a:r>
              <a:rPr lang="en-US" altLang="zh-CN" sz="1600" dirty="0">
                <a:solidFill>
                  <a:schemeClr val="bg1"/>
                </a:solidFill>
                <a:uFillTx/>
                <a:latin typeface="微软雅黑" panose="020B0503020204020204" pitchFamily="34" charset="-122"/>
                <a:ea typeface="微软雅黑" panose="020B0503020204020204" pitchFamily="34" charset="-122"/>
              </a:rPr>
              <a:t>  </a:t>
            </a:r>
            <a:r>
              <a:rPr lang="en-US" altLang="zh-CN" sz="1600" b="1" dirty="0">
                <a:solidFill>
                  <a:schemeClr val="bg1"/>
                </a:solidFill>
                <a:uFillTx/>
                <a:latin typeface="微软雅黑" panose="020B0503020204020204" pitchFamily="34" charset="-122"/>
                <a:ea typeface="微软雅黑" panose="020B0503020204020204" pitchFamily="34" charset="-122"/>
              </a:rPr>
              <a:t> </a:t>
            </a:r>
            <a:r>
              <a:rPr lang="zh-CN" altLang="en-US" sz="1600" b="1" dirty="0">
                <a:solidFill>
                  <a:schemeClr val="bg1"/>
                </a:solidFill>
                <a:uFillTx/>
                <a:latin typeface="微软雅黑" panose="020B0503020204020204" pitchFamily="34" charset="-122"/>
                <a:ea typeface="微软雅黑" panose="020B0503020204020204" pitchFamily="34" charset="-122"/>
              </a:rPr>
              <a:t>公募基金</a:t>
            </a:r>
          </a:p>
        </p:txBody>
      </p:sp>
      <p:sp>
        <p:nvSpPr>
          <p:cNvPr id="19" name="文本框 18"/>
          <p:cNvSpPr txBox="1"/>
          <p:nvPr/>
        </p:nvSpPr>
        <p:spPr>
          <a:xfrm>
            <a:off x="379095" y="1954530"/>
            <a:ext cx="428625" cy="1494790"/>
          </a:xfrm>
          <a:prstGeom prst="rect">
            <a:avLst/>
          </a:prstGeom>
          <a:noFill/>
        </p:spPr>
        <p:txBody>
          <a:bodyPr vert="eaVert" wrap="square" rtlCol="0">
            <a:spAutoFit/>
          </a:bodyPr>
          <a:lstStyle/>
          <a:p>
            <a:pPr indent="0">
              <a:buFont typeface="Arial" panose="020B0604020202020204" pitchFamily="34" charset="0"/>
              <a:buNone/>
            </a:pPr>
            <a:r>
              <a:rPr lang="en-US" altLang="zh-CN" sz="1600" b="1" dirty="0">
                <a:solidFill>
                  <a:schemeClr val="bg1"/>
                </a:solidFill>
                <a:latin typeface="微软雅黑" panose="020B0503020204020204" pitchFamily="34" charset="-122"/>
                <a:ea typeface="微软雅黑" panose="020B0503020204020204" pitchFamily="34" charset="-122"/>
              </a:rPr>
              <a:t>     </a:t>
            </a:r>
            <a:r>
              <a:rPr lang="zh-CN" altLang="en-US" sz="1600" b="1" dirty="0">
                <a:solidFill>
                  <a:schemeClr val="bg1"/>
                </a:solidFill>
                <a:latin typeface="微软雅黑" panose="020B0503020204020204" pitchFamily="34" charset="-122"/>
                <a:ea typeface="微软雅黑" panose="020B0503020204020204" pitchFamily="34" charset="-122"/>
              </a:rPr>
              <a:t>公募基金</a:t>
            </a:r>
          </a:p>
        </p:txBody>
      </p:sp>
      <p:sp>
        <p:nvSpPr>
          <p:cNvPr id="21" name="文本框 20"/>
          <p:cNvSpPr txBox="1"/>
          <p:nvPr/>
        </p:nvSpPr>
        <p:spPr>
          <a:xfrm>
            <a:off x="3286760" y="760095"/>
            <a:ext cx="5631180" cy="4246245"/>
          </a:xfrm>
          <a:prstGeom prst="rect">
            <a:avLst/>
          </a:prstGeom>
          <a:noFill/>
        </p:spPr>
        <p:txBody>
          <a:bodyPr wrap="square" rtlCol="0" anchor="t">
            <a:spAutoFit/>
          </a:bodyPr>
          <a:lstStyle/>
          <a:p>
            <a:pPr marL="285750" indent="-285750">
              <a:buFont typeface="Arial" panose="020B0604020202020204" pitchFamily="34" charset="0"/>
              <a:buChar char="•"/>
            </a:pPr>
            <a:r>
              <a:rPr kumimoji="1" lang="zh-CN" altLang="en-US" sz="1500" b="1" dirty="0" smtClean="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网下</a:t>
            </a:r>
            <a:r>
              <a:rPr kumimoji="1" lang="zh-CN" altLang="en-US" sz="15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询价发售</a:t>
            </a:r>
            <a:endParaRPr kumimoji="1" lang="en-US" altLang="zh-CN" sz="15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Wingdings" panose="05000000000000000000" pitchFamily="2" charset="2"/>
              <a:buChar char="Ø"/>
            </a:pPr>
            <a:r>
              <a:rPr kumimoji="1" lang="zh-CN" altLang="en-US" sz="150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先确定发售份额，然后通过网下询价，确认每份的发售价格，和股票</a:t>
            </a:r>
            <a:r>
              <a:rPr kumimoji="1" lang="en-US" altLang="zh-CN" sz="150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IPO</a:t>
            </a:r>
            <a:r>
              <a:rPr kumimoji="1" lang="zh-CN" altLang="en-US" sz="150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类似</a:t>
            </a:r>
            <a:endParaRPr kumimoji="1" lang="en-US" altLang="zh-CN" sz="150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Wingdings" panose="05000000000000000000" pitchFamily="2" charset="2"/>
              <a:buChar char="Ø"/>
            </a:pPr>
            <a:r>
              <a:rPr kumimoji="1" lang="zh-CN" altLang="en-US" sz="150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发售面值不为1.00元</a:t>
            </a:r>
            <a:endParaRPr kumimoji="1" lang="zh-CN" altLang="en-US" sz="150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Wingdings" panose="05000000000000000000" pitchFamily="2" charset="2"/>
              <a:buChar char="Ø"/>
            </a:pPr>
            <a:r>
              <a:rPr kumimoji="1" lang="zh-CN" altLang="en-US" sz="150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发售时要聘请财务顾问发起路演推介、询价、定价、配售等相关业务活动 </a:t>
            </a:r>
            <a:endParaRPr kumimoji="1" lang="en-US" altLang="zh-CN" sz="150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Arial" panose="020B0604020202020204" pitchFamily="34" charset="0"/>
              <a:buChar char="•"/>
            </a:pPr>
            <a:endParaRPr kumimoji="1" lang="en-US" altLang="zh-CN" sz="150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Arial" panose="020B0604020202020204" pitchFamily="34" charset="0"/>
              <a:buChar char="•"/>
            </a:pPr>
            <a:r>
              <a:rPr kumimoji="1" lang="zh-CN" altLang="en-US" sz="15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战略配售</a:t>
            </a:r>
            <a:endParaRPr kumimoji="1" lang="en-US" altLang="zh-CN" sz="15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Wingdings" panose="05000000000000000000" pitchFamily="2" charset="2"/>
              <a:buChar char="Ø"/>
            </a:pPr>
            <a:r>
              <a:rPr kumimoji="1" lang="zh-CN" altLang="en-US" sz="150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原始权益人战略配售</a:t>
            </a:r>
            <a:r>
              <a:rPr kumimoji="1" lang="zh-CN" altLang="en-US" sz="15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不低于</a:t>
            </a:r>
            <a:r>
              <a:rPr kumimoji="1" lang="en-US" altLang="zh-CN" sz="15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20%</a:t>
            </a:r>
            <a:r>
              <a:rPr kumimoji="1" lang="zh-CN" altLang="en-US" sz="150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，且持有时间</a:t>
            </a:r>
            <a:r>
              <a:rPr kumimoji="1" lang="zh-CN" altLang="en-US" sz="15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不少于</a:t>
            </a:r>
            <a:r>
              <a:rPr kumimoji="1" lang="en-US" altLang="zh-CN" sz="15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5</a:t>
            </a:r>
            <a:r>
              <a:rPr kumimoji="1" lang="zh-CN" altLang="en-US" sz="15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年</a:t>
            </a:r>
            <a:endParaRPr kumimoji="1" lang="en-US" altLang="zh-CN" sz="150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Wingdings" panose="05000000000000000000" pitchFamily="2" charset="2"/>
              <a:buChar char="Ø"/>
            </a:pPr>
            <a:r>
              <a:rPr kumimoji="1" lang="zh-CN" altLang="en-US" sz="150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其他战略配售投资者不得低于</a:t>
            </a:r>
            <a:r>
              <a:rPr kumimoji="1" lang="en-US" altLang="zh-CN" sz="150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kumimoji="1" lang="zh-CN" altLang="en-US" sz="1500" dirty="0" smtClean="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年</a:t>
            </a:r>
            <a:endParaRPr kumimoji="1" lang="en-US" altLang="zh-CN" sz="1500" dirty="0" smtClean="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Arial" panose="020B0604020202020204" pitchFamily="34" charset="0"/>
              <a:buChar char="•"/>
            </a:pPr>
            <a:endParaRPr kumimoji="1" lang="en-US" altLang="zh-CN" sz="150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Arial" panose="020B0604020202020204" pitchFamily="34" charset="0"/>
              <a:buChar char="•"/>
            </a:pPr>
            <a:r>
              <a:rPr kumimoji="1" lang="zh-CN" altLang="en-US" sz="1500" b="1" dirty="0" smtClean="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网下发售</a:t>
            </a:r>
            <a:endParaRPr kumimoji="1" lang="en-US" altLang="zh-CN" sz="1500" b="1" dirty="0" smtClean="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Wingdings" panose="05000000000000000000" pitchFamily="2" charset="2"/>
              <a:buChar char="Ø"/>
            </a:pPr>
            <a:r>
              <a:rPr kumimoji="1" lang="zh-CN" altLang="en-US" sz="150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网下发售比例不得低于扣除战略投资者战略配售比例后的</a:t>
            </a:r>
            <a:r>
              <a:rPr kumimoji="1" lang="en-US" altLang="zh-CN" sz="150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80</a:t>
            </a:r>
            <a:r>
              <a:rPr kumimoji="1" lang="en-US" altLang="zh-CN" sz="1500" dirty="0" smtClean="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1" lang="en-US" altLang="zh-CN" sz="1500" dirty="0" smtClean="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Wingdings" panose="05000000000000000000" pitchFamily="2" charset="2"/>
              <a:buChar char="Ø"/>
            </a:pPr>
            <a:r>
              <a:rPr kumimoji="1" lang="zh-CN" altLang="en-US" sz="1500" dirty="0" smtClean="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公众</a:t>
            </a:r>
            <a:r>
              <a:rPr kumimoji="1" lang="zh-CN" altLang="en-US" sz="150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投资的比例最高只能达到</a:t>
            </a:r>
            <a:r>
              <a:rPr kumimoji="1" lang="en-US" altLang="zh-CN" sz="15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16%</a:t>
            </a:r>
            <a:r>
              <a:rPr kumimoji="1" lang="zh-CN" altLang="en-US" sz="150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1" lang="en-US" altLang="zh-CN" sz="150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1-80%*</a:t>
            </a:r>
            <a:r>
              <a:rPr kumimoji="1" lang="zh-CN" altLang="en-US" sz="150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1" lang="en-US" altLang="zh-CN" sz="150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1-20%</a:t>
            </a:r>
            <a:r>
              <a:rPr kumimoji="1" lang="zh-CN" altLang="en-US" sz="150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kumimoji="1" lang="en-US" altLang="zh-CN" sz="1500" dirty="0" smtClean="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Arial" panose="020B0604020202020204" pitchFamily="34" charset="0"/>
              <a:buChar char="•"/>
            </a:pPr>
            <a:endParaRPr kumimoji="1" lang="en-US" altLang="zh-CN" sz="150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Arial" panose="020B0604020202020204" pitchFamily="34" charset="0"/>
              <a:buChar char="•"/>
            </a:pPr>
            <a:r>
              <a:rPr kumimoji="1" lang="zh-CN" altLang="en-US" sz="1500" b="1" dirty="0" smtClean="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募集成立条件</a:t>
            </a:r>
            <a:endParaRPr kumimoji="1" lang="en-US" altLang="zh-CN" sz="1500" b="1" dirty="0" smtClean="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Wingdings" panose="05000000000000000000" pitchFamily="2" charset="2"/>
              <a:buChar char="Ø"/>
            </a:pPr>
            <a:r>
              <a:rPr kumimoji="1" lang="zh-CN" altLang="en-US" sz="1500" dirty="0" smtClean="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募集</a:t>
            </a:r>
            <a:r>
              <a:rPr kumimoji="1" lang="zh-CN" altLang="en-US" sz="150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总份额</a:t>
            </a:r>
            <a:r>
              <a:rPr kumimoji="1" lang="zh-CN" altLang="en-US" sz="15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达到准予注册规模的</a:t>
            </a:r>
            <a:r>
              <a:rPr kumimoji="1" lang="en-US" altLang="zh-CN" sz="15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80</a:t>
            </a:r>
            <a:r>
              <a:rPr kumimoji="1" lang="en-US" altLang="zh-CN" sz="15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1" lang="zh-CN" altLang="en-US" sz="1500" dirty="0" smtClean="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，否则募集失败</a:t>
            </a:r>
            <a:endParaRPr kumimoji="1" lang="en-US" altLang="zh-CN" sz="1500" dirty="0" smtClean="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Wingdings" panose="05000000000000000000" pitchFamily="2" charset="2"/>
              <a:buChar char="Ø"/>
            </a:pPr>
            <a:r>
              <a:rPr kumimoji="1" lang="zh-CN" altLang="en-US" sz="150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募集资金规模超过</a:t>
            </a:r>
            <a:r>
              <a:rPr kumimoji="1" lang="en-US" altLang="zh-CN" sz="150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kumimoji="1" lang="zh-CN" altLang="en-US" sz="150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亿元，且投资人不少于</a:t>
            </a:r>
            <a:r>
              <a:rPr kumimoji="1" lang="en-US" altLang="zh-CN" sz="150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1000</a:t>
            </a:r>
            <a:r>
              <a:rPr kumimoji="1" lang="zh-CN" altLang="en-US" sz="150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人 </a:t>
            </a:r>
            <a:endParaRPr lang="zh-CN" altLang="en-US" sz="150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noAutofit/>
          </a:bodyPr>
          <a:lstStyle/>
          <a:p>
            <a:r>
              <a:rPr lang="zh-CN" sz="1800" b="1" dirty="0"/>
              <a:t>募集资金用途</a:t>
            </a:r>
          </a:p>
        </p:txBody>
      </p:sp>
      <p:sp>
        <p:nvSpPr>
          <p:cNvPr id="10" name="圆角矩形 9"/>
          <p:cNvSpPr/>
          <p:nvPr/>
        </p:nvSpPr>
        <p:spPr>
          <a:xfrm>
            <a:off x="3473741" y="972455"/>
            <a:ext cx="1497632" cy="379379"/>
          </a:xfrm>
          <a:prstGeom prst="round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公</a:t>
            </a:r>
            <a:r>
              <a:rPr lang="zh-CN" altLang="en-US" sz="1600" dirty="0" smtClean="0">
                <a:solidFill>
                  <a:schemeClr val="bg1"/>
                </a:solidFill>
                <a:latin typeface="微软雅黑" panose="020B0503020204020204" pitchFamily="34" charset="-122"/>
                <a:ea typeface="微软雅黑" panose="020B0503020204020204" pitchFamily="34" charset="-122"/>
              </a:rPr>
              <a:t>募基金</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4695825" y="3164699"/>
            <a:ext cx="1496695" cy="373663"/>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1600" dirty="0" smtClean="0">
                <a:solidFill>
                  <a:schemeClr val="accent1">
                    <a:lumMod val="50000"/>
                  </a:schemeClr>
                </a:solidFill>
                <a:latin typeface="微软雅黑" panose="020B0503020204020204" pitchFamily="34" charset="-122"/>
                <a:ea typeface="微软雅黑" panose="020B0503020204020204" pitchFamily="34" charset="-122"/>
              </a:rPr>
              <a:t>项目公司</a:t>
            </a:r>
            <a:endParaRPr lang="zh-CN" altLang="en-US" sz="16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15" name="圆角矩形 14"/>
          <p:cNvSpPr/>
          <p:nvPr/>
        </p:nvSpPr>
        <p:spPr>
          <a:xfrm>
            <a:off x="1638300" y="2201369"/>
            <a:ext cx="2583815" cy="817245"/>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indent="0">
              <a:buFont typeface="Wingdings" panose="05000000000000000000" pitchFamily="2" charset="2"/>
              <a:buNone/>
            </a:pPr>
            <a:r>
              <a:rPr kumimoji="1" lang="zh-CN" altLang="en-US" sz="140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利率债、</a:t>
            </a:r>
            <a:r>
              <a:rPr kumimoji="1" lang="en-US" altLang="zh-CN" sz="140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AAA</a:t>
            </a:r>
            <a:r>
              <a:rPr kumimoji="1" lang="zh-CN" altLang="en-US" sz="140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级信用债、货币市场工具等流动性良好的</a:t>
            </a:r>
            <a:r>
              <a:rPr kumimoji="1" lang="zh-CN" altLang="en-US" sz="1400" dirty="0" smtClean="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工具</a:t>
            </a:r>
            <a:endParaRPr kumimoji="1" lang="zh-CN" altLang="en-US" sz="140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6" name="圆角矩形 15"/>
          <p:cNvSpPr/>
          <p:nvPr/>
        </p:nvSpPr>
        <p:spPr>
          <a:xfrm>
            <a:off x="4695825" y="2236329"/>
            <a:ext cx="1496695" cy="373663"/>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ltLang="zh-CN" sz="1600" dirty="0" smtClean="0">
                <a:solidFill>
                  <a:schemeClr val="accent1">
                    <a:lumMod val="50000"/>
                  </a:schemeClr>
                </a:solidFill>
                <a:latin typeface="微软雅黑" panose="020B0503020204020204" pitchFamily="34" charset="-122"/>
                <a:ea typeface="微软雅黑" panose="020B0503020204020204" pitchFamily="34" charset="-122"/>
              </a:rPr>
              <a:t>ABS</a:t>
            </a:r>
          </a:p>
        </p:txBody>
      </p:sp>
      <p:cxnSp>
        <p:nvCxnSpPr>
          <p:cNvPr id="22" name="直接连接符 21"/>
          <p:cNvCxnSpPr>
            <a:stCxn id="10" idx="2"/>
          </p:cNvCxnSpPr>
          <p:nvPr/>
        </p:nvCxnSpPr>
        <p:spPr>
          <a:xfrm>
            <a:off x="4222115" y="1351280"/>
            <a:ext cx="1235075" cy="885190"/>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443855" y="2620645"/>
            <a:ext cx="635" cy="544195"/>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10" idx="2"/>
            <a:endCxn id="15" idx="0"/>
          </p:cNvCxnSpPr>
          <p:nvPr/>
        </p:nvCxnSpPr>
        <p:spPr>
          <a:xfrm flipH="1">
            <a:off x="2930208" y="1351834"/>
            <a:ext cx="1292349" cy="849535"/>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627630" y="1509395"/>
            <a:ext cx="797560" cy="368300"/>
          </a:xfrm>
          <a:prstGeom prst="rect">
            <a:avLst/>
          </a:prstGeom>
          <a:noFill/>
        </p:spPr>
        <p:txBody>
          <a:bodyPr wrap="square" rtlCol="0">
            <a:spAutoFit/>
          </a:bodyPr>
          <a:lstStyle/>
          <a:p>
            <a:pPr>
              <a:lnSpc>
                <a:spcPct val="150000"/>
              </a:lnSpc>
            </a:pPr>
            <a:r>
              <a:rPr lang="zh-CN" altLang="en-US" sz="1200" dirty="0" smtClean="0">
                <a:solidFill>
                  <a:schemeClr val="accent1">
                    <a:lumMod val="50000"/>
                  </a:schemeClr>
                </a:solidFill>
                <a:latin typeface="微软雅黑" panose="020B0503020204020204" pitchFamily="34" charset="-122"/>
                <a:ea typeface="微软雅黑" panose="020B0503020204020204" pitchFamily="34" charset="-122"/>
              </a:rPr>
              <a:t>其他资金</a:t>
            </a:r>
          </a:p>
        </p:txBody>
      </p:sp>
      <p:sp>
        <p:nvSpPr>
          <p:cNvPr id="46" name="TextBox 45"/>
          <p:cNvSpPr txBox="1"/>
          <p:nvPr/>
        </p:nvSpPr>
        <p:spPr>
          <a:xfrm>
            <a:off x="5606177" y="2706634"/>
            <a:ext cx="1286217" cy="368300"/>
          </a:xfrm>
          <a:prstGeom prst="rect">
            <a:avLst/>
          </a:prstGeom>
          <a:noFill/>
        </p:spPr>
        <p:txBody>
          <a:bodyPr wrap="square" rtlCol="0">
            <a:spAutoFit/>
          </a:bodyPr>
          <a:lstStyle/>
          <a:p>
            <a:pPr>
              <a:lnSpc>
                <a:spcPct val="150000"/>
              </a:lnSpc>
            </a:pPr>
            <a:r>
              <a:rPr lang="en-US" altLang="zh-CN" sz="1200" dirty="0">
                <a:solidFill>
                  <a:schemeClr val="accent1">
                    <a:lumMod val="50000"/>
                  </a:schemeClr>
                </a:solidFill>
                <a:latin typeface="微软雅黑" panose="020B0503020204020204" pitchFamily="34" charset="-122"/>
                <a:ea typeface="微软雅黑" panose="020B0503020204020204" pitchFamily="34" charset="-122"/>
              </a:rPr>
              <a:t>100%</a:t>
            </a:r>
            <a:r>
              <a:rPr lang="zh-CN" altLang="en-US" sz="1200" dirty="0">
                <a:solidFill>
                  <a:schemeClr val="accent1">
                    <a:lumMod val="50000"/>
                  </a:schemeClr>
                </a:solidFill>
                <a:latin typeface="微软雅黑" panose="020B0503020204020204" pitchFamily="34" charset="-122"/>
                <a:ea typeface="微软雅黑" panose="020B0503020204020204" pitchFamily="34" charset="-122"/>
              </a:rPr>
              <a:t>资金</a:t>
            </a:r>
          </a:p>
        </p:txBody>
      </p:sp>
      <p:sp>
        <p:nvSpPr>
          <p:cNvPr id="47" name="TextBox 46"/>
          <p:cNvSpPr txBox="1"/>
          <p:nvPr/>
        </p:nvSpPr>
        <p:spPr>
          <a:xfrm>
            <a:off x="4970780" y="1509395"/>
            <a:ext cx="3630930" cy="368300"/>
          </a:xfrm>
          <a:prstGeom prst="rect">
            <a:avLst/>
          </a:prstGeom>
          <a:noFill/>
        </p:spPr>
        <p:txBody>
          <a:bodyPr wrap="square" rtlCol="0">
            <a:spAutoFit/>
          </a:bodyPr>
          <a:lstStyle/>
          <a:p>
            <a:pPr>
              <a:lnSpc>
                <a:spcPct val="150000"/>
              </a:lnSpc>
            </a:pPr>
            <a:r>
              <a:rPr lang="en-US" altLang="zh-CN" sz="1200" dirty="0" smtClean="0">
                <a:solidFill>
                  <a:schemeClr val="accent1">
                    <a:lumMod val="50000"/>
                  </a:schemeClr>
                </a:solidFill>
                <a:latin typeface="微软雅黑" panose="020B0503020204020204" pitchFamily="34" charset="-122"/>
                <a:ea typeface="微软雅黑" panose="020B0503020204020204" pitchFamily="34" charset="-122"/>
              </a:rPr>
              <a:t>ABS</a:t>
            </a:r>
            <a:r>
              <a:rPr lang="zh-CN" altLang="en-US" sz="1200" dirty="0" smtClean="0">
                <a:solidFill>
                  <a:schemeClr val="accent1">
                    <a:lumMod val="50000"/>
                  </a:schemeClr>
                </a:solidFill>
                <a:latin typeface="微软雅黑" panose="020B0503020204020204" pitchFamily="34" charset="-122"/>
                <a:ea typeface="微软雅黑" panose="020B0503020204020204" pitchFamily="34" charset="-122"/>
              </a:rPr>
              <a:t>占基金份额不低于</a:t>
            </a:r>
            <a:r>
              <a:rPr lang="en-US" altLang="zh-CN" sz="1200" dirty="0" smtClean="0">
                <a:solidFill>
                  <a:schemeClr val="accent1">
                    <a:lumMod val="50000"/>
                  </a:schemeClr>
                </a:solidFill>
                <a:latin typeface="微软雅黑" panose="020B0503020204020204" pitchFamily="34" charset="-122"/>
                <a:ea typeface="微软雅黑" panose="020B0503020204020204" pitchFamily="34" charset="-122"/>
              </a:rPr>
              <a:t>80%</a:t>
            </a:r>
          </a:p>
        </p:txBody>
      </p:sp>
      <p:sp>
        <p:nvSpPr>
          <p:cNvPr id="55" name="灯片编号占位符 2"/>
          <p:cNvSpPr>
            <a:spLocks noGrp="1"/>
          </p:cNvSpPr>
          <p:nvPr>
            <p:ph type="sldNum" sz="quarter" idx="4"/>
          </p:nvPr>
        </p:nvSpPr>
        <p:spPr>
          <a:xfrm>
            <a:off x="6860898" y="4782762"/>
            <a:ext cx="2057400" cy="273844"/>
          </a:xfrm>
        </p:spPr>
        <p:txBody>
          <a:bodyPr/>
          <a:lstStyle/>
          <a:p>
            <a:fld id="{DCD00DFC-BB7E-6C4E-9718-8AF533CF9D8D}" type="slidenum">
              <a:rPr kumimoji="1" lang="zh-CN" altLang="en-US" sz="1100" smtClean="0">
                <a:latin typeface="Arial" panose="020B0604020202020204" pitchFamily="34" charset="0"/>
                <a:cs typeface="Arial" panose="020B0604020202020204" pitchFamily="34" charset="0"/>
              </a:rPr>
              <a:pPr/>
              <a:t>17</a:t>
            </a:fld>
            <a:endParaRPr kumimoji="1" lang="zh-CN" altLang="en-US" sz="1100" dirty="0">
              <a:latin typeface="Arial" panose="020B0604020202020204" pitchFamily="34" charset="0"/>
              <a:cs typeface="Arial" panose="020B0604020202020204" pitchFamily="34" charset="0"/>
            </a:endParaRPr>
          </a:p>
        </p:txBody>
      </p:sp>
      <p:sp>
        <p:nvSpPr>
          <p:cNvPr id="25" name="矩形 24"/>
          <p:cNvSpPr/>
          <p:nvPr/>
        </p:nvSpPr>
        <p:spPr>
          <a:xfrm>
            <a:off x="1114425" y="3822700"/>
            <a:ext cx="6166485" cy="1233805"/>
          </a:xfrm>
          <a:prstGeom prst="rect">
            <a:avLst/>
          </a:prstGeom>
          <a:solidFill>
            <a:schemeClr val="bg1">
              <a:lumMod val="95000"/>
            </a:schemeClr>
          </a:solidFill>
          <a:ln>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indent="0" algn="l" fontAlgn="auto">
              <a:buFont typeface="Arial" panose="020B0604020202020204" pitchFamily="34" charset="0"/>
              <a:buNone/>
            </a:pPr>
            <a:endParaRPr lang="zh-CN" altLang="zh-CN" sz="1400" dirty="0" smtClean="0">
              <a:effectLst/>
              <a:latin typeface="微软雅黑" panose="020B0503020204020204" pitchFamily="34" charset="-122"/>
              <a:ea typeface="微软雅黑" panose="020B0503020204020204" pitchFamily="34" charset="-122"/>
              <a:sym typeface="+mn-ea"/>
            </a:endParaRPr>
          </a:p>
          <a:p>
            <a:pPr marL="0" indent="0" algn="l" fontAlgn="auto">
              <a:lnSpc>
                <a:spcPct val="150000"/>
              </a:lnSpc>
              <a:buFont typeface="Arial" panose="020B0604020202020204" pitchFamily="34" charset="0"/>
              <a:buNone/>
            </a:pPr>
            <a:r>
              <a:rPr lang="zh-CN" altLang="zh-CN" sz="1400" b="1" dirty="0" smtClean="0">
                <a:effectLst/>
                <a:latin typeface="微软雅黑" panose="020B0503020204020204" pitchFamily="34" charset="-122"/>
                <a:ea typeface="微软雅黑" panose="020B0503020204020204" pitchFamily="34" charset="-122"/>
                <a:sym typeface="+mn-ea"/>
              </a:rPr>
              <a:t>募集资金用途：</a:t>
            </a:r>
            <a:r>
              <a:rPr lang="zh-CN" altLang="zh-CN" sz="1400" dirty="0" smtClean="0">
                <a:effectLst/>
                <a:latin typeface="微软雅黑" panose="020B0503020204020204" pitchFamily="34" charset="-122"/>
                <a:ea typeface="微软雅黑" panose="020B0503020204020204" pitchFamily="34" charset="-122"/>
                <a:sym typeface="+mn-ea"/>
              </a:rPr>
              <a:t>取得资金的用途应符合国家产业政策，重点支持补短板项目 ，</a:t>
            </a:r>
            <a:r>
              <a:rPr lang="zh-CN" altLang="zh-CN" sz="1400" dirty="0" smtClean="0">
                <a:solidFill>
                  <a:schemeClr val="tx1"/>
                </a:solidFill>
                <a:effectLst/>
                <a:latin typeface="微软雅黑" panose="020B0503020204020204" pitchFamily="34" charset="-122"/>
                <a:ea typeface="微软雅黑" panose="020B0503020204020204" pitchFamily="34" charset="-122"/>
                <a:sym typeface="+mn-ea"/>
              </a:rPr>
              <a:t>鼓励用于新的基础设施和公用事业建设（可用作新项目建设资本金）</a:t>
            </a:r>
            <a:endParaRPr kumimoji="1" lang="zh-CN" altLang="en-US" sz="140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algn="l" fontAlgn="auto">
              <a:lnSpc>
                <a:spcPct val="150000"/>
              </a:lnSpc>
              <a:buFont typeface="Arial" panose="020B0604020202020204" pitchFamily="34" charset="0"/>
              <a:buNone/>
            </a:pPr>
            <a:r>
              <a:rPr kumimoji="1" lang="zh-CN" altLang="en-US" sz="1400" b="1"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收益分配</a:t>
            </a:r>
            <a:r>
              <a:rPr kumimoji="1" lang="zh-CN" altLang="en-US" sz="140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1" lang="en-US" altLang="zh-CN" sz="140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90%</a:t>
            </a:r>
            <a:r>
              <a:rPr kumimoji="1" lang="zh-CN" altLang="en-US" sz="140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以上年度可供分配利润以现金形式分配给投资者，每年不得少于</a:t>
            </a:r>
            <a:r>
              <a:rPr kumimoji="1" lang="en-US" altLang="zh-CN" sz="140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kumimoji="1" lang="zh-CN" altLang="en-US" sz="140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次</a:t>
            </a:r>
            <a:endParaRPr kumimoji="1" lang="zh-CN" altLang="en-US" sz="140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gn="l" fontAlgn="auto">
              <a:buFont typeface="Arial" panose="020B0604020202020204" pitchFamily="34" charset="0"/>
              <a:buNone/>
            </a:pPr>
            <a:endParaRPr kumimoji="1" lang="zh-CN" altLang="en-US" sz="14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7209155" y="972185"/>
            <a:ext cx="1464310" cy="379095"/>
          </a:xfrm>
          <a:prstGeom prst="rect">
            <a:avLst/>
          </a:prstGeom>
          <a:solidFill>
            <a:schemeClr val="bg1">
              <a:lumMod val="95000"/>
            </a:schemeClr>
          </a:solidFill>
          <a:ln>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indent="0" algn="l" fontAlgn="auto">
              <a:buFont typeface="Arial" panose="020B0604020202020204" pitchFamily="34" charset="0"/>
              <a:buNone/>
            </a:pPr>
            <a:r>
              <a:rPr kumimoji="1" lang="zh-CN" altLang="en-US" sz="1200" dirty="0">
                <a:solidFill>
                  <a:schemeClr val="accent1">
                    <a:lumMod val="50000"/>
                  </a:schemeClr>
                </a:solidFill>
                <a:latin typeface="微软雅黑" panose="020B0503020204020204" pitchFamily="34" charset="-122"/>
                <a:ea typeface="微软雅黑" panose="020B0503020204020204" pitchFamily="34" charset="-122"/>
              </a:rPr>
              <a:t>在证券交易所上市</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220370" y="136741"/>
            <a:ext cx="5879094" cy="300692"/>
          </a:xfrm>
        </p:spPr>
        <p:txBody>
          <a:bodyPr>
            <a:normAutofit fontScale="90000"/>
          </a:bodyPr>
          <a:lstStyle/>
          <a:p>
            <a:r>
              <a:rPr lang="zh-CN" altLang="en-US" b="1" dirty="0" smtClean="0"/>
              <a:t>基础设施公募</a:t>
            </a:r>
            <a:r>
              <a:rPr lang="en-US" altLang="zh-CN" b="1" dirty="0" smtClean="0"/>
              <a:t>REITs</a:t>
            </a:r>
            <a:endParaRPr lang="zh-CN" altLang="en-US" b="1" dirty="0"/>
          </a:p>
        </p:txBody>
      </p:sp>
      <p:sp>
        <p:nvSpPr>
          <p:cNvPr id="9" name="灯片编号占位符 2"/>
          <p:cNvSpPr>
            <a:spLocks noGrp="1"/>
          </p:cNvSpPr>
          <p:nvPr>
            <p:ph type="sldNum" sz="quarter" idx="4"/>
          </p:nvPr>
        </p:nvSpPr>
        <p:spPr>
          <a:xfrm>
            <a:off x="6860898" y="4782762"/>
            <a:ext cx="2057400" cy="273844"/>
          </a:xfrm>
        </p:spPr>
        <p:txBody>
          <a:bodyPr/>
          <a:lstStyle/>
          <a:p>
            <a:fld id="{DCD00DFC-BB7E-6C4E-9718-8AF533CF9D8D}" type="slidenum">
              <a:rPr kumimoji="1" lang="zh-CN" altLang="en-US" sz="1100" smtClean="0">
                <a:latin typeface="Arial" panose="020B0604020202020204" pitchFamily="34" charset="0"/>
                <a:cs typeface="Arial" panose="020B0604020202020204" pitchFamily="34" charset="0"/>
              </a:rPr>
              <a:pPr/>
              <a:t>18</a:t>
            </a:fld>
            <a:endParaRPr kumimoji="1" lang="zh-CN" altLang="en-US" sz="1100" dirty="0">
              <a:latin typeface="Arial" panose="020B0604020202020204" pitchFamily="34" charset="0"/>
              <a:cs typeface="Arial" panose="020B0604020202020204" pitchFamily="34" charset="0"/>
            </a:endParaRPr>
          </a:p>
        </p:txBody>
      </p:sp>
      <p:graphicFrame>
        <p:nvGraphicFramePr>
          <p:cNvPr id="12" name="表格 11"/>
          <p:cNvGraphicFramePr>
            <a:graphicFrameLocks noGrp="1"/>
          </p:cNvGraphicFramePr>
          <p:nvPr>
            <p:custDataLst>
              <p:tags r:id="rId1"/>
            </p:custDataLst>
          </p:nvPr>
        </p:nvGraphicFramePr>
        <p:xfrm>
          <a:off x="493627" y="798638"/>
          <a:ext cx="7918450" cy="4262120"/>
        </p:xfrm>
        <a:graphic>
          <a:graphicData uri="http://schemas.openxmlformats.org/drawingml/2006/table">
            <a:tbl>
              <a:tblPr firstRow="1"/>
              <a:tblGrid>
                <a:gridCol w="2035175"/>
                <a:gridCol w="5883275"/>
              </a:tblGrid>
              <a:tr h="436245">
                <a:tc>
                  <a:txBody>
                    <a:bodyPr/>
                    <a:lstStyle>
                      <a:lvl1pPr marL="0" algn="l" defTabSz="914400" rtl="0" eaLnBrk="1" latinLnBrk="0" hangingPunct="1">
                        <a:defRPr sz="1800" b="1" kern="1200">
                          <a:solidFill>
                            <a:schemeClr val="lt1"/>
                          </a:solidFill>
                          <a:latin typeface="Arial" panose="020B0604020202020204"/>
                          <a:ea typeface="楷体_GB2312"/>
                        </a:defRPr>
                      </a:lvl1pPr>
                      <a:lvl2pPr marL="457200" algn="l" defTabSz="914400" rtl="0" eaLnBrk="1" latinLnBrk="0" hangingPunct="1">
                        <a:defRPr sz="1800" b="1" kern="1200">
                          <a:solidFill>
                            <a:schemeClr val="lt1"/>
                          </a:solidFill>
                          <a:latin typeface="Arial" panose="020B0604020202020204"/>
                          <a:ea typeface="楷体_GB2312"/>
                        </a:defRPr>
                      </a:lvl2pPr>
                      <a:lvl3pPr marL="914400" algn="l" defTabSz="914400" rtl="0" eaLnBrk="1" latinLnBrk="0" hangingPunct="1">
                        <a:defRPr sz="1800" b="1" kern="1200">
                          <a:solidFill>
                            <a:schemeClr val="lt1"/>
                          </a:solidFill>
                          <a:latin typeface="Arial" panose="020B0604020202020204"/>
                          <a:ea typeface="楷体_GB2312"/>
                        </a:defRPr>
                      </a:lvl3pPr>
                      <a:lvl4pPr marL="1371600" algn="l" defTabSz="914400" rtl="0" eaLnBrk="1" latinLnBrk="0" hangingPunct="1">
                        <a:defRPr sz="1800" b="1" kern="1200">
                          <a:solidFill>
                            <a:schemeClr val="lt1"/>
                          </a:solidFill>
                          <a:latin typeface="Arial" panose="020B0604020202020204"/>
                          <a:ea typeface="楷体_GB2312"/>
                        </a:defRPr>
                      </a:lvl4pPr>
                      <a:lvl5pPr marL="1828800" algn="l" defTabSz="914400" rtl="0" eaLnBrk="1" latinLnBrk="0" hangingPunct="1">
                        <a:defRPr sz="1800" b="1" kern="1200">
                          <a:solidFill>
                            <a:schemeClr val="lt1"/>
                          </a:solidFill>
                          <a:latin typeface="Arial" panose="020B0604020202020204"/>
                          <a:ea typeface="楷体_GB2312"/>
                        </a:defRPr>
                      </a:lvl5pPr>
                      <a:lvl6pPr marL="2286000" algn="l" defTabSz="914400" rtl="0" eaLnBrk="1" latinLnBrk="0" hangingPunct="1">
                        <a:defRPr sz="1800" b="1" kern="1200">
                          <a:solidFill>
                            <a:schemeClr val="lt1"/>
                          </a:solidFill>
                          <a:latin typeface="Arial" panose="020B0604020202020204"/>
                          <a:ea typeface="楷体_GB2312"/>
                        </a:defRPr>
                      </a:lvl6pPr>
                      <a:lvl7pPr marL="2743200" algn="l" defTabSz="914400" rtl="0" eaLnBrk="1" latinLnBrk="0" hangingPunct="1">
                        <a:defRPr sz="1800" b="1" kern="1200">
                          <a:solidFill>
                            <a:schemeClr val="lt1"/>
                          </a:solidFill>
                          <a:latin typeface="Arial" panose="020B0604020202020204"/>
                          <a:ea typeface="楷体_GB2312"/>
                        </a:defRPr>
                      </a:lvl7pPr>
                      <a:lvl8pPr marL="3200400" algn="l" defTabSz="914400" rtl="0" eaLnBrk="1" latinLnBrk="0" hangingPunct="1">
                        <a:defRPr sz="1800" b="1" kern="1200">
                          <a:solidFill>
                            <a:schemeClr val="lt1"/>
                          </a:solidFill>
                          <a:latin typeface="Arial" panose="020B0604020202020204"/>
                          <a:ea typeface="楷体_GB2312"/>
                        </a:defRPr>
                      </a:lvl8pPr>
                      <a:lvl9pPr marL="3657600" algn="l" defTabSz="914400" rtl="0" eaLnBrk="1" latinLnBrk="0" hangingPunct="1">
                        <a:defRPr sz="1800" b="1" kern="1200">
                          <a:solidFill>
                            <a:schemeClr val="lt1"/>
                          </a:solidFill>
                          <a:latin typeface="Arial" panose="020B0604020202020204"/>
                          <a:ea typeface="楷体_GB2312"/>
                        </a:defRPr>
                      </a:lvl9pPr>
                    </a:lstStyle>
                    <a:p>
                      <a:pPr algn="ctr" fontAlgn="ctr"/>
                      <a:r>
                        <a:rPr lang="zh-CN" altLang="en-US" sz="1400" kern="1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模式</a:t>
                      </a:r>
                    </a:p>
                  </a:txBody>
                  <a:tcPr marL="18001" marR="18001" marT="4762"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b="1" kern="1200">
                          <a:solidFill>
                            <a:schemeClr val="lt1"/>
                          </a:solidFill>
                          <a:latin typeface="Arial" panose="020B0604020202020204"/>
                          <a:ea typeface="楷体_GB2312"/>
                        </a:defRPr>
                      </a:lvl1pPr>
                      <a:lvl2pPr marL="457200" algn="l" defTabSz="914400" rtl="0" eaLnBrk="1" latinLnBrk="0" hangingPunct="1">
                        <a:defRPr sz="1800" b="1" kern="1200">
                          <a:solidFill>
                            <a:schemeClr val="lt1"/>
                          </a:solidFill>
                          <a:latin typeface="Arial" panose="020B0604020202020204"/>
                          <a:ea typeface="楷体_GB2312"/>
                        </a:defRPr>
                      </a:lvl2pPr>
                      <a:lvl3pPr marL="914400" algn="l" defTabSz="914400" rtl="0" eaLnBrk="1" latinLnBrk="0" hangingPunct="1">
                        <a:defRPr sz="1800" b="1" kern="1200">
                          <a:solidFill>
                            <a:schemeClr val="lt1"/>
                          </a:solidFill>
                          <a:latin typeface="Arial" panose="020B0604020202020204"/>
                          <a:ea typeface="楷体_GB2312"/>
                        </a:defRPr>
                      </a:lvl3pPr>
                      <a:lvl4pPr marL="1371600" algn="l" defTabSz="914400" rtl="0" eaLnBrk="1" latinLnBrk="0" hangingPunct="1">
                        <a:defRPr sz="1800" b="1" kern="1200">
                          <a:solidFill>
                            <a:schemeClr val="lt1"/>
                          </a:solidFill>
                          <a:latin typeface="Arial" panose="020B0604020202020204"/>
                          <a:ea typeface="楷体_GB2312"/>
                        </a:defRPr>
                      </a:lvl4pPr>
                      <a:lvl5pPr marL="1828800" algn="l" defTabSz="914400" rtl="0" eaLnBrk="1" latinLnBrk="0" hangingPunct="1">
                        <a:defRPr sz="1800" b="1" kern="1200">
                          <a:solidFill>
                            <a:schemeClr val="lt1"/>
                          </a:solidFill>
                          <a:latin typeface="Arial" panose="020B0604020202020204"/>
                          <a:ea typeface="楷体_GB2312"/>
                        </a:defRPr>
                      </a:lvl5pPr>
                      <a:lvl6pPr marL="2286000" algn="l" defTabSz="914400" rtl="0" eaLnBrk="1" latinLnBrk="0" hangingPunct="1">
                        <a:defRPr sz="1800" b="1" kern="1200">
                          <a:solidFill>
                            <a:schemeClr val="lt1"/>
                          </a:solidFill>
                          <a:latin typeface="Arial" panose="020B0604020202020204"/>
                          <a:ea typeface="楷体_GB2312"/>
                        </a:defRPr>
                      </a:lvl6pPr>
                      <a:lvl7pPr marL="2743200" algn="l" defTabSz="914400" rtl="0" eaLnBrk="1" latinLnBrk="0" hangingPunct="1">
                        <a:defRPr sz="1800" b="1" kern="1200">
                          <a:solidFill>
                            <a:schemeClr val="lt1"/>
                          </a:solidFill>
                          <a:latin typeface="Arial" panose="020B0604020202020204"/>
                          <a:ea typeface="楷体_GB2312"/>
                        </a:defRPr>
                      </a:lvl7pPr>
                      <a:lvl8pPr marL="3200400" algn="l" defTabSz="914400" rtl="0" eaLnBrk="1" latinLnBrk="0" hangingPunct="1">
                        <a:defRPr sz="1800" b="1" kern="1200">
                          <a:solidFill>
                            <a:schemeClr val="lt1"/>
                          </a:solidFill>
                          <a:latin typeface="Arial" panose="020B0604020202020204"/>
                          <a:ea typeface="楷体_GB2312"/>
                        </a:defRPr>
                      </a:lvl8pPr>
                      <a:lvl9pPr marL="3657600" algn="l" defTabSz="914400" rtl="0" eaLnBrk="1" latinLnBrk="0" hangingPunct="1">
                        <a:defRPr sz="1800" b="1" kern="1200">
                          <a:solidFill>
                            <a:schemeClr val="lt1"/>
                          </a:solidFill>
                          <a:latin typeface="Arial" panose="020B0604020202020204"/>
                          <a:ea typeface="楷体_GB2312"/>
                        </a:defRPr>
                      </a:lvl9pPr>
                    </a:lstStyle>
                    <a:p>
                      <a:pPr algn="ctr" fontAlgn="ctr"/>
                      <a:r>
                        <a:rPr lang="zh-CN" altLang="en-US" sz="1400" kern="1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公募</a:t>
                      </a:r>
                      <a:r>
                        <a:rPr lang="en-US" sz="1400" kern="1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REITs</a:t>
                      </a:r>
                    </a:p>
                  </a:txBody>
                  <a:tcPr marL="18001" marR="18001" marT="4762"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r>
              <a:tr h="628015">
                <a:tc>
                  <a:txBody>
                    <a:bodyPr/>
                    <a:lstStyle>
                      <a:lvl1pPr marL="0" algn="l" defTabSz="914400" rtl="0" eaLnBrk="1" latinLnBrk="0" hangingPunct="1">
                        <a:defRPr sz="1800" kern="1200">
                          <a:solidFill>
                            <a:schemeClr val="dk1"/>
                          </a:solidFill>
                          <a:latin typeface="Arial" panose="020B0604020202020204"/>
                          <a:ea typeface="楷体_GB2312"/>
                        </a:defRPr>
                      </a:lvl1pPr>
                      <a:lvl2pPr marL="457200" algn="l" defTabSz="914400" rtl="0" eaLnBrk="1" latinLnBrk="0" hangingPunct="1">
                        <a:defRPr sz="1800" kern="1200">
                          <a:solidFill>
                            <a:schemeClr val="dk1"/>
                          </a:solidFill>
                          <a:latin typeface="Arial" panose="020B0604020202020204"/>
                          <a:ea typeface="楷体_GB2312"/>
                        </a:defRPr>
                      </a:lvl2pPr>
                      <a:lvl3pPr marL="914400" algn="l" defTabSz="914400" rtl="0" eaLnBrk="1" latinLnBrk="0" hangingPunct="1">
                        <a:defRPr sz="1800" kern="1200">
                          <a:solidFill>
                            <a:schemeClr val="dk1"/>
                          </a:solidFill>
                          <a:latin typeface="Arial" panose="020B0604020202020204"/>
                          <a:ea typeface="楷体_GB2312"/>
                        </a:defRPr>
                      </a:lvl3pPr>
                      <a:lvl4pPr marL="1371600" algn="l" defTabSz="914400" rtl="0" eaLnBrk="1" latinLnBrk="0" hangingPunct="1">
                        <a:defRPr sz="1800" kern="1200">
                          <a:solidFill>
                            <a:schemeClr val="dk1"/>
                          </a:solidFill>
                          <a:latin typeface="Arial" panose="020B0604020202020204"/>
                          <a:ea typeface="楷体_GB2312"/>
                        </a:defRPr>
                      </a:lvl4pPr>
                      <a:lvl5pPr marL="1828800" algn="l" defTabSz="914400" rtl="0" eaLnBrk="1" latinLnBrk="0" hangingPunct="1">
                        <a:defRPr sz="1800" kern="1200">
                          <a:solidFill>
                            <a:schemeClr val="dk1"/>
                          </a:solidFill>
                          <a:latin typeface="Arial" panose="020B0604020202020204"/>
                          <a:ea typeface="楷体_GB2312"/>
                        </a:defRPr>
                      </a:lvl5pPr>
                      <a:lvl6pPr marL="2286000" algn="l" defTabSz="914400" rtl="0" eaLnBrk="1" latinLnBrk="0" hangingPunct="1">
                        <a:defRPr sz="1800" kern="1200">
                          <a:solidFill>
                            <a:schemeClr val="dk1"/>
                          </a:solidFill>
                          <a:latin typeface="Arial" panose="020B0604020202020204"/>
                          <a:ea typeface="楷体_GB2312"/>
                        </a:defRPr>
                      </a:lvl6pPr>
                      <a:lvl7pPr marL="2743200" algn="l" defTabSz="914400" rtl="0" eaLnBrk="1" latinLnBrk="0" hangingPunct="1">
                        <a:defRPr sz="1800" kern="1200">
                          <a:solidFill>
                            <a:schemeClr val="dk1"/>
                          </a:solidFill>
                          <a:latin typeface="Arial" panose="020B0604020202020204"/>
                          <a:ea typeface="楷体_GB2312"/>
                        </a:defRPr>
                      </a:lvl7pPr>
                      <a:lvl8pPr marL="3200400" algn="l" defTabSz="914400" rtl="0" eaLnBrk="1" latinLnBrk="0" hangingPunct="1">
                        <a:defRPr sz="1800" kern="1200">
                          <a:solidFill>
                            <a:schemeClr val="dk1"/>
                          </a:solidFill>
                          <a:latin typeface="Arial" panose="020B0604020202020204"/>
                          <a:ea typeface="楷体_GB2312"/>
                        </a:defRPr>
                      </a:lvl8pPr>
                      <a:lvl9pPr marL="3657600" algn="l" defTabSz="914400" rtl="0" eaLnBrk="1" latinLnBrk="0" hangingPunct="1">
                        <a:defRPr sz="1800" kern="1200">
                          <a:solidFill>
                            <a:schemeClr val="dk1"/>
                          </a:solidFill>
                          <a:latin typeface="Arial" panose="020B0604020202020204"/>
                          <a:ea typeface="楷体_GB2312"/>
                        </a:defRPr>
                      </a:lvl9pPr>
                    </a:lstStyle>
                    <a:p>
                      <a:pPr algn="ctr" fontAlgn="ctr"/>
                      <a:r>
                        <a:rPr lang="zh-CN" altLang="en-US" sz="1400" kern="12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底层资产</a:t>
                      </a:r>
                    </a:p>
                  </a:txBody>
                  <a:tcPr marL="18001" marR="18001" marT="4762"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Arial" panose="020B0604020202020204"/>
                          <a:ea typeface="楷体_GB2312"/>
                        </a:defRPr>
                      </a:lvl1pPr>
                      <a:lvl2pPr marL="457200" algn="l" defTabSz="914400" rtl="0" eaLnBrk="1" latinLnBrk="0" hangingPunct="1">
                        <a:defRPr sz="1800" kern="1200">
                          <a:solidFill>
                            <a:schemeClr val="dk1"/>
                          </a:solidFill>
                          <a:latin typeface="Arial" panose="020B0604020202020204"/>
                          <a:ea typeface="楷体_GB2312"/>
                        </a:defRPr>
                      </a:lvl2pPr>
                      <a:lvl3pPr marL="914400" algn="l" defTabSz="914400" rtl="0" eaLnBrk="1" latinLnBrk="0" hangingPunct="1">
                        <a:defRPr sz="1800" kern="1200">
                          <a:solidFill>
                            <a:schemeClr val="dk1"/>
                          </a:solidFill>
                          <a:latin typeface="Arial" panose="020B0604020202020204"/>
                          <a:ea typeface="楷体_GB2312"/>
                        </a:defRPr>
                      </a:lvl3pPr>
                      <a:lvl4pPr marL="1371600" algn="l" defTabSz="914400" rtl="0" eaLnBrk="1" latinLnBrk="0" hangingPunct="1">
                        <a:defRPr sz="1800" kern="1200">
                          <a:solidFill>
                            <a:schemeClr val="dk1"/>
                          </a:solidFill>
                          <a:latin typeface="Arial" panose="020B0604020202020204"/>
                          <a:ea typeface="楷体_GB2312"/>
                        </a:defRPr>
                      </a:lvl4pPr>
                      <a:lvl5pPr marL="1828800" algn="l" defTabSz="914400" rtl="0" eaLnBrk="1" latinLnBrk="0" hangingPunct="1">
                        <a:defRPr sz="1800" kern="1200">
                          <a:solidFill>
                            <a:schemeClr val="dk1"/>
                          </a:solidFill>
                          <a:latin typeface="Arial" panose="020B0604020202020204"/>
                          <a:ea typeface="楷体_GB2312"/>
                        </a:defRPr>
                      </a:lvl5pPr>
                      <a:lvl6pPr marL="2286000" algn="l" defTabSz="914400" rtl="0" eaLnBrk="1" latinLnBrk="0" hangingPunct="1">
                        <a:defRPr sz="1800" kern="1200">
                          <a:solidFill>
                            <a:schemeClr val="dk1"/>
                          </a:solidFill>
                          <a:latin typeface="Arial" panose="020B0604020202020204"/>
                          <a:ea typeface="楷体_GB2312"/>
                        </a:defRPr>
                      </a:lvl6pPr>
                      <a:lvl7pPr marL="2743200" algn="l" defTabSz="914400" rtl="0" eaLnBrk="1" latinLnBrk="0" hangingPunct="1">
                        <a:defRPr sz="1800" kern="1200">
                          <a:solidFill>
                            <a:schemeClr val="dk1"/>
                          </a:solidFill>
                          <a:latin typeface="Arial" panose="020B0604020202020204"/>
                          <a:ea typeface="楷体_GB2312"/>
                        </a:defRPr>
                      </a:lvl7pPr>
                      <a:lvl8pPr marL="3200400" algn="l" defTabSz="914400" rtl="0" eaLnBrk="1" latinLnBrk="0" hangingPunct="1">
                        <a:defRPr sz="1800" kern="1200">
                          <a:solidFill>
                            <a:schemeClr val="dk1"/>
                          </a:solidFill>
                          <a:latin typeface="Arial" panose="020B0604020202020204"/>
                          <a:ea typeface="楷体_GB2312"/>
                        </a:defRPr>
                      </a:lvl8pPr>
                      <a:lvl9pPr marL="3657600" algn="l" defTabSz="914400" rtl="0" eaLnBrk="1" latinLnBrk="0" hangingPunct="1">
                        <a:defRPr sz="1800" kern="1200">
                          <a:solidFill>
                            <a:schemeClr val="dk1"/>
                          </a:solidFill>
                          <a:latin typeface="Arial" panose="020B0604020202020204"/>
                          <a:ea typeface="楷体_GB2312"/>
                        </a:defRPr>
                      </a:lvl9pPr>
                    </a:lstStyle>
                    <a:p>
                      <a:pPr algn="ctr" fontAlgn="ctr"/>
                      <a:r>
                        <a:rPr lang="zh-CN" altLang="en-US" sz="1400" kern="1200" dirty="0" smtClean="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目前试点阶段为基础设施（不包括商业和住房，但包括仓储物流、产业园、数据中心等类型的房产）</a:t>
                      </a:r>
                      <a:endParaRPr lang="zh-CN" altLang="en-US" sz="1400" kern="12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endParaRPr>
                    </a:p>
                  </a:txBody>
                  <a:tcPr marL="72003" marR="72003" marT="4762"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r>
              <a:tr h="424180">
                <a:tc>
                  <a:txBody>
                    <a:bodyPr/>
                    <a:lstStyle>
                      <a:lvl1pPr marL="0" algn="l" defTabSz="914400" rtl="0" eaLnBrk="1" latinLnBrk="0" hangingPunct="1">
                        <a:defRPr sz="1800" kern="1200">
                          <a:solidFill>
                            <a:schemeClr val="dk1"/>
                          </a:solidFill>
                          <a:latin typeface="Arial" panose="020B0604020202020204"/>
                          <a:ea typeface="楷体_GB2312"/>
                        </a:defRPr>
                      </a:lvl1pPr>
                      <a:lvl2pPr marL="457200" algn="l" defTabSz="914400" rtl="0" eaLnBrk="1" latinLnBrk="0" hangingPunct="1">
                        <a:defRPr sz="1800" kern="1200">
                          <a:solidFill>
                            <a:schemeClr val="dk1"/>
                          </a:solidFill>
                          <a:latin typeface="Arial" panose="020B0604020202020204"/>
                          <a:ea typeface="楷体_GB2312"/>
                        </a:defRPr>
                      </a:lvl2pPr>
                      <a:lvl3pPr marL="914400" algn="l" defTabSz="914400" rtl="0" eaLnBrk="1" latinLnBrk="0" hangingPunct="1">
                        <a:defRPr sz="1800" kern="1200">
                          <a:solidFill>
                            <a:schemeClr val="dk1"/>
                          </a:solidFill>
                          <a:latin typeface="Arial" panose="020B0604020202020204"/>
                          <a:ea typeface="楷体_GB2312"/>
                        </a:defRPr>
                      </a:lvl3pPr>
                      <a:lvl4pPr marL="1371600" algn="l" defTabSz="914400" rtl="0" eaLnBrk="1" latinLnBrk="0" hangingPunct="1">
                        <a:defRPr sz="1800" kern="1200">
                          <a:solidFill>
                            <a:schemeClr val="dk1"/>
                          </a:solidFill>
                          <a:latin typeface="Arial" panose="020B0604020202020204"/>
                          <a:ea typeface="楷体_GB2312"/>
                        </a:defRPr>
                      </a:lvl4pPr>
                      <a:lvl5pPr marL="1828800" algn="l" defTabSz="914400" rtl="0" eaLnBrk="1" latinLnBrk="0" hangingPunct="1">
                        <a:defRPr sz="1800" kern="1200">
                          <a:solidFill>
                            <a:schemeClr val="dk1"/>
                          </a:solidFill>
                          <a:latin typeface="Arial" panose="020B0604020202020204"/>
                          <a:ea typeface="楷体_GB2312"/>
                        </a:defRPr>
                      </a:lvl5pPr>
                      <a:lvl6pPr marL="2286000" algn="l" defTabSz="914400" rtl="0" eaLnBrk="1" latinLnBrk="0" hangingPunct="1">
                        <a:defRPr sz="1800" kern="1200">
                          <a:solidFill>
                            <a:schemeClr val="dk1"/>
                          </a:solidFill>
                          <a:latin typeface="Arial" panose="020B0604020202020204"/>
                          <a:ea typeface="楷体_GB2312"/>
                        </a:defRPr>
                      </a:lvl6pPr>
                      <a:lvl7pPr marL="2743200" algn="l" defTabSz="914400" rtl="0" eaLnBrk="1" latinLnBrk="0" hangingPunct="1">
                        <a:defRPr sz="1800" kern="1200">
                          <a:solidFill>
                            <a:schemeClr val="dk1"/>
                          </a:solidFill>
                          <a:latin typeface="Arial" panose="020B0604020202020204"/>
                          <a:ea typeface="楷体_GB2312"/>
                        </a:defRPr>
                      </a:lvl7pPr>
                      <a:lvl8pPr marL="3200400" algn="l" defTabSz="914400" rtl="0" eaLnBrk="1" latinLnBrk="0" hangingPunct="1">
                        <a:defRPr sz="1800" kern="1200">
                          <a:solidFill>
                            <a:schemeClr val="dk1"/>
                          </a:solidFill>
                          <a:latin typeface="Arial" panose="020B0604020202020204"/>
                          <a:ea typeface="楷体_GB2312"/>
                        </a:defRPr>
                      </a:lvl8pPr>
                      <a:lvl9pPr marL="3657600" algn="l" defTabSz="914400" rtl="0" eaLnBrk="1" latinLnBrk="0" hangingPunct="1">
                        <a:defRPr sz="1800" kern="1200">
                          <a:solidFill>
                            <a:schemeClr val="dk1"/>
                          </a:solidFill>
                          <a:latin typeface="Arial" panose="020B0604020202020204"/>
                          <a:ea typeface="楷体_GB2312"/>
                        </a:defRPr>
                      </a:lvl9pPr>
                    </a:lstStyle>
                    <a:p>
                      <a:pPr algn="ctr" rtl="0" fontAlgn="ctr"/>
                      <a:r>
                        <a:rPr lang="zh-CN" altLang="en-US" sz="1400" kern="12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发行形式</a:t>
                      </a:r>
                    </a:p>
                  </a:txBody>
                  <a:tcPr marL="18001" marR="18001" marT="4762"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Arial" panose="020B0604020202020204"/>
                          <a:ea typeface="楷体_GB2312"/>
                        </a:defRPr>
                      </a:lvl1pPr>
                      <a:lvl2pPr marL="457200" algn="l" defTabSz="914400" rtl="0" eaLnBrk="1" latinLnBrk="0" hangingPunct="1">
                        <a:defRPr sz="1800" kern="1200">
                          <a:solidFill>
                            <a:schemeClr val="dk1"/>
                          </a:solidFill>
                          <a:latin typeface="Arial" panose="020B0604020202020204"/>
                          <a:ea typeface="楷体_GB2312"/>
                        </a:defRPr>
                      </a:lvl2pPr>
                      <a:lvl3pPr marL="914400" algn="l" defTabSz="914400" rtl="0" eaLnBrk="1" latinLnBrk="0" hangingPunct="1">
                        <a:defRPr sz="1800" kern="1200">
                          <a:solidFill>
                            <a:schemeClr val="dk1"/>
                          </a:solidFill>
                          <a:latin typeface="Arial" panose="020B0604020202020204"/>
                          <a:ea typeface="楷体_GB2312"/>
                        </a:defRPr>
                      </a:lvl3pPr>
                      <a:lvl4pPr marL="1371600" algn="l" defTabSz="914400" rtl="0" eaLnBrk="1" latinLnBrk="0" hangingPunct="1">
                        <a:defRPr sz="1800" kern="1200">
                          <a:solidFill>
                            <a:schemeClr val="dk1"/>
                          </a:solidFill>
                          <a:latin typeface="Arial" panose="020B0604020202020204"/>
                          <a:ea typeface="楷体_GB2312"/>
                        </a:defRPr>
                      </a:lvl4pPr>
                      <a:lvl5pPr marL="1828800" algn="l" defTabSz="914400" rtl="0" eaLnBrk="1" latinLnBrk="0" hangingPunct="1">
                        <a:defRPr sz="1800" kern="1200">
                          <a:solidFill>
                            <a:schemeClr val="dk1"/>
                          </a:solidFill>
                          <a:latin typeface="Arial" panose="020B0604020202020204"/>
                          <a:ea typeface="楷体_GB2312"/>
                        </a:defRPr>
                      </a:lvl5pPr>
                      <a:lvl6pPr marL="2286000" algn="l" defTabSz="914400" rtl="0" eaLnBrk="1" latinLnBrk="0" hangingPunct="1">
                        <a:defRPr sz="1800" kern="1200">
                          <a:solidFill>
                            <a:schemeClr val="dk1"/>
                          </a:solidFill>
                          <a:latin typeface="Arial" panose="020B0604020202020204"/>
                          <a:ea typeface="楷体_GB2312"/>
                        </a:defRPr>
                      </a:lvl6pPr>
                      <a:lvl7pPr marL="2743200" algn="l" defTabSz="914400" rtl="0" eaLnBrk="1" latinLnBrk="0" hangingPunct="1">
                        <a:defRPr sz="1800" kern="1200">
                          <a:solidFill>
                            <a:schemeClr val="dk1"/>
                          </a:solidFill>
                          <a:latin typeface="Arial" panose="020B0604020202020204"/>
                          <a:ea typeface="楷体_GB2312"/>
                        </a:defRPr>
                      </a:lvl7pPr>
                      <a:lvl8pPr marL="3200400" algn="l" defTabSz="914400" rtl="0" eaLnBrk="1" latinLnBrk="0" hangingPunct="1">
                        <a:defRPr sz="1800" kern="1200">
                          <a:solidFill>
                            <a:schemeClr val="dk1"/>
                          </a:solidFill>
                          <a:latin typeface="Arial" panose="020B0604020202020204"/>
                          <a:ea typeface="楷体_GB2312"/>
                        </a:defRPr>
                      </a:lvl8pPr>
                      <a:lvl9pPr marL="3657600" algn="l" defTabSz="914400" rtl="0" eaLnBrk="1" latinLnBrk="0" hangingPunct="1">
                        <a:defRPr sz="1800" kern="1200">
                          <a:solidFill>
                            <a:schemeClr val="dk1"/>
                          </a:solidFill>
                          <a:latin typeface="Arial" panose="020B0604020202020204"/>
                          <a:ea typeface="楷体_GB2312"/>
                        </a:defRPr>
                      </a:lvl9pPr>
                    </a:lstStyle>
                    <a:p>
                      <a:pPr algn="ctr" fontAlgn="ctr"/>
                      <a:r>
                        <a:rPr lang="zh-CN" altLang="en-US" sz="1400" kern="12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封闭式公募</a:t>
                      </a:r>
                      <a:r>
                        <a:rPr lang="zh-CN" altLang="en-US" sz="1400" kern="1200" dirty="0" smtClean="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基金</a:t>
                      </a:r>
                      <a:r>
                        <a:rPr lang="en-US" altLang="zh-CN" sz="1400" kern="1200" dirty="0" smtClean="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+ABS</a:t>
                      </a:r>
                      <a:endParaRPr lang="zh-CN" altLang="en-US" sz="1400" kern="12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endParaRPr>
                    </a:p>
                  </a:txBody>
                  <a:tcPr marL="72003" marR="72003" marT="4762"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r>
              <a:tr h="473710">
                <a:tc>
                  <a:txBody>
                    <a:bodyPr/>
                    <a:lstStyle>
                      <a:lvl1pPr marL="0" algn="l" defTabSz="914400" rtl="0" eaLnBrk="1" latinLnBrk="0" hangingPunct="1">
                        <a:defRPr sz="1800" kern="1200">
                          <a:solidFill>
                            <a:schemeClr val="dk1"/>
                          </a:solidFill>
                          <a:latin typeface="Arial" panose="020B0604020202020204"/>
                          <a:ea typeface="楷体_GB2312"/>
                        </a:defRPr>
                      </a:lvl1pPr>
                      <a:lvl2pPr marL="457200" algn="l" defTabSz="914400" rtl="0" eaLnBrk="1" latinLnBrk="0" hangingPunct="1">
                        <a:defRPr sz="1800" kern="1200">
                          <a:solidFill>
                            <a:schemeClr val="dk1"/>
                          </a:solidFill>
                          <a:latin typeface="Arial" panose="020B0604020202020204"/>
                          <a:ea typeface="楷体_GB2312"/>
                        </a:defRPr>
                      </a:lvl2pPr>
                      <a:lvl3pPr marL="914400" algn="l" defTabSz="914400" rtl="0" eaLnBrk="1" latinLnBrk="0" hangingPunct="1">
                        <a:defRPr sz="1800" kern="1200">
                          <a:solidFill>
                            <a:schemeClr val="dk1"/>
                          </a:solidFill>
                          <a:latin typeface="Arial" panose="020B0604020202020204"/>
                          <a:ea typeface="楷体_GB2312"/>
                        </a:defRPr>
                      </a:lvl3pPr>
                      <a:lvl4pPr marL="1371600" algn="l" defTabSz="914400" rtl="0" eaLnBrk="1" latinLnBrk="0" hangingPunct="1">
                        <a:defRPr sz="1800" kern="1200">
                          <a:solidFill>
                            <a:schemeClr val="dk1"/>
                          </a:solidFill>
                          <a:latin typeface="Arial" panose="020B0604020202020204"/>
                          <a:ea typeface="楷体_GB2312"/>
                        </a:defRPr>
                      </a:lvl4pPr>
                      <a:lvl5pPr marL="1828800" algn="l" defTabSz="914400" rtl="0" eaLnBrk="1" latinLnBrk="0" hangingPunct="1">
                        <a:defRPr sz="1800" kern="1200">
                          <a:solidFill>
                            <a:schemeClr val="dk1"/>
                          </a:solidFill>
                          <a:latin typeface="Arial" panose="020B0604020202020204"/>
                          <a:ea typeface="楷体_GB2312"/>
                        </a:defRPr>
                      </a:lvl5pPr>
                      <a:lvl6pPr marL="2286000" algn="l" defTabSz="914400" rtl="0" eaLnBrk="1" latinLnBrk="0" hangingPunct="1">
                        <a:defRPr sz="1800" kern="1200">
                          <a:solidFill>
                            <a:schemeClr val="dk1"/>
                          </a:solidFill>
                          <a:latin typeface="Arial" panose="020B0604020202020204"/>
                          <a:ea typeface="楷体_GB2312"/>
                        </a:defRPr>
                      </a:lvl6pPr>
                      <a:lvl7pPr marL="2743200" algn="l" defTabSz="914400" rtl="0" eaLnBrk="1" latinLnBrk="0" hangingPunct="1">
                        <a:defRPr sz="1800" kern="1200">
                          <a:solidFill>
                            <a:schemeClr val="dk1"/>
                          </a:solidFill>
                          <a:latin typeface="Arial" panose="020B0604020202020204"/>
                          <a:ea typeface="楷体_GB2312"/>
                        </a:defRPr>
                      </a:lvl7pPr>
                      <a:lvl8pPr marL="3200400" algn="l" defTabSz="914400" rtl="0" eaLnBrk="1" latinLnBrk="0" hangingPunct="1">
                        <a:defRPr sz="1800" kern="1200">
                          <a:solidFill>
                            <a:schemeClr val="dk1"/>
                          </a:solidFill>
                          <a:latin typeface="Arial" panose="020B0604020202020204"/>
                          <a:ea typeface="楷体_GB2312"/>
                        </a:defRPr>
                      </a:lvl8pPr>
                      <a:lvl9pPr marL="3657600" algn="l" defTabSz="914400" rtl="0" eaLnBrk="1" latinLnBrk="0" hangingPunct="1">
                        <a:defRPr sz="1800" kern="1200">
                          <a:solidFill>
                            <a:schemeClr val="dk1"/>
                          </a:solidFill>
                          <a:latin typeface="Arial" panose="020B0604020202020204"/>
                          <a:ea typeface="楷体_GB2312"/>
                        </a:defRPr>
                      </a:lvl9pPr>
                    </a:lstStyle>
                    <a:p>
                      <a:pPr algn="ctr" rtl="0" fontAlgn="ctr"/>
                      <a:r>
                        <a:rPr lang="zh-CN" altLang="en-US" sz="1400" kern="12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交易市场</a:t>
                      </a:r>
                    </a:p>
                  </a:txBody>
                  <a:tcPr marL="18001" marR="18001" marT="4762"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Arial" panose="020B0604020202020204"/>
                          <a:ea typeface="楷体_GB2312"/>
                        </a:defRPr>
                      </a:lvl1pPr>
                      <a:lvl2pPr marL="457200" algn="l" defTabSz="914400" rtl="0" eaLnBrk="1" latinLnBrk="0" hangingPunct="1">
                        <a:defRPr sz="1800" kern="1200">
                          <a:solidFill>
                            <a:schemeClr val="dk1"/>
                          </a:solidFill>
                          <a:latin typeface="Arial" panose="020B0604020202020204"/>
                          <a:ea typeface="楷体_GB2312"/>
                        </a:defRPr>
                      </a:lvl2pPr>
                      <a:lvl3pPr marL="914400" algn="l" defTabSz="914400" rtl="0" eaLnBrk="1" latinLnBrk="0" hangingPunct="1">
                        <a:defRPr sz="1800" kern="1200">
                          <a:solidFill>
                            <a:schemeClr val="dk1"/>
                          </a:solidFill>
                          <a:latin typeface="Arial" panose="020B0604020202020204"/>
                          <a:ea typeface="楷体_GB2312"/>
                        </a:defRPr>
                      </a:lvl3pPr>
                      <a:lvl4pPr marL="1371600" algn="l" defTabSz="914400" rtl="0" eaLnBrk="1" latinLnBrk="0" hangingPunct="1">
                        <a:defRPr sz="1800" kern="1200">
                          <a:solidFill>
                            <a:schemeClr val="dk1"/>
                          </a:solidFill>
                          <a:latin typeface="Arial" panose="020B0604020202020204"/>
                          <a:ea typeface="楷体_GB2312"/>
                        </a:defRPr>
                      </a:lvl4pPr>
                      <a:lvl5pPr marL="1828800" algn="l" defTabSz="914400" rtl="0" eaLnBrk="1" latinLnBrk="0" hangingPunct="1">
                        <a:defRPr sz="1800" kern="1200">
                          <a:solidFill>
                            <a:schemeClr val="dk1"/>
                          </a:solidFill>
                          <a:latin typeface="Arial" panose="020B0604020202020204"/>
                          <a:ea typeface="楷体_GB2312"/>
                        </a:defRPr>
                      </a:lvl5pPr>
                      <a:lvl6pPr marL="2286000" algn="l" defTabSz="914400" rtl="0" eaLnBrk="1" latinLnBrk="0" hangingPunct="1">
                        <a:defRPr sz="1800" kern="1200">
                          <a:solidFill>
                            <a:schemeClr val="dk1"/>
                          </a:solidFill>
                          <a:latin typeface="Arial" panose="020B0604020202020204"/>
                          <a:ea typeface="楷体_GB2312"/>
                        </a:defRPr>
                      </a:lvl6pPr>
                      <a:lvl7pPr marL="2743200" algn="l" defTabSz="914400" rtl="0" eaLnBrk="1" latinLnBrk="0" hangingPunct="1">
                        <a:defRPr sz="1800" kern="1200">
                          <a:solidFill>
                            <a:schemeClr val="dk1"/>
                          </a:solidFill>
                          <a:latin typeface="Arial" panose="020B0604020202020204"/>
                          <a:ea typeface="楷体_GB2312"/>
                        </a:defRPr>
                      </a:lvl7pPr>
                      <a:lvl8pPr marL="3200400" algn="l" defTabSz="914400" rtl="0" eaLnBrk="1" latinLnBrk="0" hangingPunct="1">
                        <a:defRPr sz="1800" kern="1200">
                          <a:solidFill>
                            <a:schemeClr val="dk1"/>
                          </a:solidFill>
                          <a:latin typeface="Arial" panose="020B0604020202020204"/>
                          <a:ea typeface="楷体_GB2312"/>
                        </a:defRPr>
                      </a:lvl8pPr>
                      <a:lvl9pPr marL="3657600" algn="l" defTabSz="914400" rtl="0" eaLnBrk="1" latinLnBrk="0" hangingPunct="1">
                        <a:defRPr sz="1800" kern="1200">
                          <a:solidFill>
                            <a:schemeClr val="dk1"/>
                          </a:solidFill>
                          <a:latin typeface="Arial" panose="020B0604020202020204"/>
                          <a:ea typeface="楷体_GB2312"/>
                        </a:defRPr>
                      </a:lvl9pPr>
                    </a:lstStyle>
                    <a:p>
                      <a:pPr algn="ctr" fontAlgn="ctr"/>
                      <a:r>
                        <a:rPr lang="zh-CN" altLang="en-US" sz="1400" kern="12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证券交易所</a:t>
                      </a:r>
                    </a:p>
                  </a:txBody>
                  <a:tcPr marL="72003" marR="72003" marT="4762"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r>
              <a:tr h="628015">
                <a:tc>
                  <a:txBody>
                    <a:bodyPr/>
                    <a:lstStyle>
                      <a:lvl1pPr marL="0" algn="l" defTabSz="914400" rtl="0" eaLnBrk="1" latinLnBrk="0" hangingPunct="1">
                        <a:defRPr sz="1800" kern="1200">
                          <a:solidFill>
                            <a:schemeClr val="dk1"/>
                          </a:solidFill>
                          <a:latin typeface="Arial" panose="020B0604020202020204"/>
                          <a:ea typeface="楷体_GB2312"/>
                        </a:defRPr>
                      </a:lvl1pPr>
                      <a:lvl2pPr marL="457200" algn="l" defTabSz="914400" rtl="0" eaLnBrk="1" latinLnBrk="0" hangingPunct="1">
                        <a:defRPr sz="1800" kern="1200">
                          <a:solidFill>
                            <a:schemeClr val="dk1"/>
                          </a:solidFill>
                          <a:latin typeface="Arial" panose="020B0604020202020204"/>
                          <a:ea typeface="楷体_GB2312"/>
                        </a:defRPr>
                      </a:lvl2pPr>
                      <a:lvl3pPr marL="914400" algn="l" defTabSz="914400" rtl="0" eaLnBrk="1" latinLnBrk="0" hangingPunct="1">
                        <a:defRPr sz="1800" kern="1200">
                          <a:solidFill>
                            <a:schemeClr val="dk1"/>
                          </a:solidFill>
                          <a:latin typeface="Arial" panose="020B0604020202020204"/>
                          <a:ea typeface="楷体_GB2312"/>
                        </a:defRPr>
                      </a:lvl3pPr>
                      <a:lvl4pPr marL="1371600" algn="l" defTabSz="914400" rtl="0" eaLnBrk="1" latinLnBrk="0" hangingPunct="1">
                        <a:defRPr sz="1800" kern="1200">
                          <a:solidFill>
                            <a:schemeClr val="dk1"/>
                          </a:solidFill>
                          <a:latin typeface="Arial" panose="020B0604020202020204"/>
                          <a:ea typeface="楷体_GB2312"/>
                        </a:defRPr>
                      </a:lvl4pPr>
                      <a:lvl5pPr marL="1828800" algn="l" defTabSz="914400" rtl="0" eaLnBrk="1" latinLnBrk="0" hangingPunct="1">
                        <a:defRPr sz="1800" kern="1200">
                          <a:solidFill>
                            <a:schemeClr val="dk1"/>
                          </a:solidFill>
                          <a:latin typeface="Arial" panose="020B0604020202020204"/>
                          <a:ea typeface="楷体_GB2312"/>
                        </a:defRPr>
                      </a:lvl5pPr>
                      <a:lvl6pPr marL="2286000" algn="l" defTabSz="914400" rtl="0" eaLnBrk="1" latinLnBrk="0" hangingPunct="1">
                        <a:defRPr sz="1800" kern="1200">
                          <a:solidFill>
                            <a:schemeClr val="dk1"/>
                          </a:solidFill>
                          <a:latin typeface="Arial" panose="020B0604020202020204"/>
                          <a:ea typeface="楷体_GB2312"/>
                        </a:defRPr>
                      </a:lvl6pPr>
                      <a:lvl7pPr marL="2743200" algn="l" defTabSz="914400" rtl="0" eaLnBrk="1" latinLnBrk="0" hangingPunct="1">
                        <a:defRPr sz="1800" kern="1200">
                          <a:solidFill>
                            <a:schemeClr val="dk1"/>
                          </a:solidFill>
                          <a:latin typeface="Arial" panose="020B0604020202020204"/>
                          <a:ea typeface="楷体_GB2312"/>
                        </a:defRPr>
                      </a:lvl7pPr>
                      <a:lvl8pPr marL="3200400" algn="l" defTabSz="914400" rtl="0" eaLnBrk="1" latinLnBrk="0" hangingPunct="1">
                        <a:defRPr sz="1800" kern="1200">
                          <a:solidFill>
                            <a:schemeClr val="dk1"/>
                          </a:solidFill>
                          <a:latin typeface="Arial" panose="020B0604020202020204"/>
                          <a:ea typeface="楷体_GB2312"/>
                        </a:defRPr>
                      </a:lvl8pPr>
                      <a:lvl9pPr marL="3657600" algn="l" defTabSz="914400" rtl="0" eaLnBrk="1" latinLnBrk="0" hangingPunct="1">
                        <a:defRPr sz="1800" kern="1200">
                          <a:solidFill>
                            <a:schemeClr val="dk1"/>
                          </a:solidFill>
                          <a:latin typeface="Arial" panose="020B0604020202020204"/>
                          <a:ea typeface="楷体_GB2312"/>
                        </a:defRPr>
                      </a:lvl9pPr>
                    </a:lstStyle>
                    <a:p>
                      <a:pPr algn="ctr" rtl="0" fontAlgn="ctr"/>
                      <a:r>
                        <a:rPr lang="zh-CN" altLang="en-US" sz="1400" kern="1200" dirty="0" smtClean="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募集规模</a:t>
                      </a:r>
                      <a:endParaRPr lang="zh-CN" altLang="en-US" sz="1400" kern="12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endParaRPr>
                    </a:p>
                  </a:txBody>
                  <a:tcPr marL="18001" marR="18001" marT="4762"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Arial" panose="020B0604020202020204"/>
                          <a:ea typeface="楷体_GB2312"/>
                        </a:defRPr>
                      </a:lvl1pPr>
                      <a:lvl2pPr marL="457200" algn="l" defTabSz="914400" rtl="0" eaLnBrk="1" latinLnBrk="0" hangingPunct="1">
                        <a:defRPr sz="1800" kern="1200">
                          <a:solidFill>
                            <a:schemeClr val="dk1"/>
                          </a:solidFill>
                          <a:latin typeface="Arial" panose="020B0604020202020204"/>
                          <a:ea typeface="楷体_GB2312"/>
                        </a:defRPr>
                      </a:lvl2pPr>
                      <a:lvl3pPr marL="914400" algn="l" defTabSz="914400" rtl="0" eaLnBrk="1" latinLnBrk="0" hangingPunct="1">
                        <a:defRPr sz="1800" kern="1200">
                          <a:solidFill>
                            <a:schemeClr val="dk1"/>
                          </a:solidFill>
                          <a:latin typeface="Arial" panose="020B0604020202020204"/>
                          <a:ea typeface="楷体_GB2312"/>
                        </a:defRPr>
                      </a:lvl3pPr>
                      <a:lvl4pPr marL="1371600" algn="l" defTabSz="914400" rtl="0" eaLnBrk="1" latinLnBrk="0" hangingPunct="1">
                        <a:defRPr sz="1800" kern="1200">
                          <a:solidFill>
                            <a:schemeClr val="dk1"/>
                          </a:solidFill>
                          <a:latin typeface="Arial" panose="020B0604020202020204"/>
                          <a:ea typeface="楷体_GB2312"/>
                        </a:defRPr>
                      </a:lvl4pPr>
                      <a:lvl5pPr marL="1828800" algn="l" defTabSz="914400" rtl="0" eaLnBrk="1" latinLnBrk="0" hangingPunct="1">
                        <a:defRPr sz="1800" kern="1200">
                          <a:solidFill>
                            <a:schemeClr val="dk1"/>
                          </a:solidFill>
                          <a:latin typeface="Arial" panose="020B0604020202020204"/>
                          <a:ea typeface="楷体_GB2312"/>
                        </a:defRPr>
                      </a:lvl5pPr>
                      <a:lvl6pPr marL="2286000" algn="l" defTabSz="914400" rtl="0" eaLnBrk="1" latinLnBrk="0" hangingPunct="1">
                        <a:defRPr sz="1800" kern="1200">
                          <a:solidFill>
                            <a:schemeClr val="dk1"/>
                          </a:solidFill>
                          <a:latin typeface="Arial" panose="020B0604020202020204"/>
                          <a:ea typeface="楷体_GB2312"/>
                        </a:defRPr>
                      </a:lvl6pPr>
                      <a:lvl7pPr marL="2743200" algn="l" defTabSz="914400" rtl="0" eaLnBrk="1" latinLnBrk="0" hangingPunct="1">
                        <a:defRPr sz="1800" kern="1200">
                          <a:solidFill>
                            <a:schemeClr val="dk1"/>
                          </a:solidFill>
                          <a:latin typeface="Arial" panose="020B0604020202020204"/>
                          <a:ea typeface="楷体_GB2312"/>
                        </a:defRPr>
                      </a:lvl7pPr>
                      <a:lvl8pPr marL="3200400" algn="l" defTabSz="914400" rtl="0" eaLnBrk="1" latinLnBrk="0" hangingPunct="1">
                        <a:defRPr sz="1800" kern="1200">
                          <a:solidFill>
                            <a:schemeClr val="dk1"/>
                          </a:solidFill>
                          <a:latin typeface="Arial" panose="020B0604020202020204"/>
                          <a:ea typeface="楷体_GB2312"/>
                        </a:defRPr>
                      </a:lvl8pPr>
                      <a:lvl9pPr marL="3657600" algn="l" defTabSz="914400" rtl="0" eaLnBrk="1" latinLnBrk="0" hangingPunct="1">
                        <a:defRPr sz="1800" kern="1200">
                          <a:solidFill>
                            <a:schemeClr val="dk1"/>
                          </a:solidFill>
                          <a:latin typeface="Arial" panose="020B0604020202020204"/>
                          <a:ea typeface="楷体_GB2312"/>
                        </a:defRPr>
                      </a:lvl9pPr>
                    </a:lstStyle>
                    <a:p>
                      <a:pPr algn="ctr" fontAlgn="ctr"/>
                      <a:r>
                        <a:rPr lang="en-US" altLang="zh-CN" sz="1400" kern="1200" dirty="0" smtClean="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1</a:t>
                      </a:r>
                      <a:r>
                        <a:rPr lang="zh-CN" altLang="en-US" sz="1400" kern="1200" dirty="0" smtClean="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、以资产评估价值为基准</a:t>
                      </a:r>
                      <a:endParaRPr lang="en-US" altLang="zh-CN" sz="1400" kern="1200" dirty="0" smtClean="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endParaRPr>
                    </a:p>
                    <a:p>
                      <a:pPr algn="ctr" fontAlgn="ctr"/>
                      <a:r>
                        <a:rPr lang="en-US" altLang="zh-CN" sz="1400" kern="1200" dirty="0" smtClean="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2</a:t>
                      </a:r>
                      <a:r>
                        <a:rPr lang="zh-CN" altLang="en-US" sz="1400" kern="1200" dirty="0" smtClean="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、由网下投资者询价最终确定发行规模</a:t>
                      </a:r>
                      <a:endParaRPr lang="zh-CN" altLang="en-US" sz="1400" kern="12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endParaRPr>
                    </a:p>
                  </a:txBody>
                  <a:tcPr marL="72003" marR="72003" marT="4762"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r>
              <a:tr h="473075">
                <a:tc>
                  <a:txBody>
                    <a:bodyPr/>
                    <a:lstStyle/>
                    <a:p>
                      <a:pPr algn="ctr" rtl="0" fontAlgn="ctr"/>
                      <a:r>
                        <a:rPr lang="zh-CN" altLang="en-US" sz="1400" kern="1200" dirty="0" smtClean="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资产属性</a:t>
                      </a:r>
                      <a:endParaRPr lang="zh-CN" altLang="en-US" sz="1400" kern="12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endParaRPr>
                    </a:p>
                  </a:txBody>
                  <a:tcPr marL="18001" marR="18001" marT="4762"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CN" altLang="en-US" sz="1400" kern="1200" dirty="0" smtClean="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权益</a:t>
                      </a:r>
                      <a:endParaRPr lang="zh-CN" altLang="en-US" sz="1400" kern="12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endParaRPr>
                    </a:p>
                  </a:txBody>
                  <a:tcPr marL="72003" marR="72003" marT="47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1">
                        <a:lumMod val="95000"/>
                      </a:schemeClr>
                    </a:solidFill>
                  </a:tcPr>
                </a:tc>
              </a:tr>
              <a:tr h="477520">
                <a:tc>
                  <a:txBody>
                    <a:bodyPr/>
                    <a:lstStyle>
                      <a:lvl1pPr marL="0" algn="l" defTabSz="914400" rtl="0" eaLnBrk="1" latinLnBrk="0" hangingPunct="1">
                        <a:defRPr sz="1800" kern="1200">
                          <a:solidFill>
                            <a:schemeClr val="dk1"/>
                          </a:solidFill>
                          <a:latin typeface="Arial" panose="020B0604020202020204"/>
                          <a:ea typeface="楷体_GB2312"/>
                        </a:defRPr>
                      </a:lvl1pPr>
                      <a:lvl2pPr marL="457200" algn="l" defTabSz="914400" rtl="0" eaLnBrk="1" latinLnBrk="0" hangingPunct="1">
                        <a:defRPr sz="1800" kern="1200">
                          <a:solidFill>
                            <a:schemeClr val="dk1"/>
                          </a:solidFill>
                          <a:latin typeface="Arial" panose="020B0604020202020204"/>
                          <a:ea typeface="楷体_GB2312"/>
                        </a:defRPr>
                      </a:lvl2pPr>
                      <a:lvl3pPr marL="914400" algn="l" defTabSz="914400" rtl="0" eaLnBrk="1" latinLnBrk="0" hangingPunct="1">
                        <a:defRPr sz="1800" kern="1200">
                          <a:solidFill>
                            <a:schemeClr val="dk1"/>
                          </a:solidFill>
                          <a:latin typeface="Arial" panose="020B0604020202020204"/>
                          <a:ea typeface="楷体_GB2312"/>
                        </a:defRPr>
                      </a:lvl3pPr>
                      <a:lvl4pPr marL="1371600" algn="l" defTabSz="914400" rtl="0" eaLnBrk="1" latinLnBrk="0" hangingPunct="1">
                        <a:defRPr sz="1800" kern="1200">
                          <a:solidFill>
                            <a:schemeClr val="dk1"/>
                          </a:solidFill>
                          <a:latin typeface="Arial" panose="020B0604020202020204"/>
                          <a:ea typeface="楷体_GB2312"/>
                        </a:defRPr>
                      </a:lvl4pPr>
                      <a:lvl5pPr marL="1828800" algn="l" defTabSz="914400" rtl="0" eaLnBrk="1" latinLnBrk="0" hangingPunct="1">
                        <a:defRPr sz="1800" kern="1200">
                          <a:solidFill>
                            <a:schemeClr val="dk1"/>
                          </a:solidFill>
                          <a:latin typeface="Arial" panose="020B0604020202020204"/>
                          <a:ea typeface="楷体_GB2312"/>
                        </a:defRPr>
                      </a:lvl5pPr>
                      <a:lvl6pPr marL="2286000" algn="l" defTabSz="914400" rtl="0" eaLnBrk="1" latinLnBrk="0" hangingPunct="1">
                        <a:defRPr sz="1800" kern="1200">
                          <a:solidFill>
                            <a:schemeClr val="dk1"/>
                          </a:solidFill>
                          <a:latin typeface="Arial" panose="020B0604020202020204"/>
                          <a:ea typeface="楷体_GB2312"/>
                        </a:defRPr>
                      </a:lvl6pPr>
                      <a:lvl7pPr marL="2743200" algn="l" defTabSz="914400" rtl="0" eaLnBrk="1" latinLnBrk="0" hangingPunct="1">
                        <a:defRPr sz="1800" kern="1200">
                          <a:solidFill>
                            <a:schemeClr val="dk1"/>
                          </a:solidFill>
                          <a:latin typeface="Arial" panose="020B0604020202020204"/>
                          <a:ea typeface="楷体_GB2312"/>
                        </a:defRPr>
                      </a:lvl7pPr>
                      <a:lvl8pPr marL="3200400" algn="l" defTabSz="914400" rtl="0" eaLnBrk="1" latinLnBrk="0" hangingPunct="1">
                        <a:defRPr sz="1800" kern="1200">
                          <a:solidFill>
                            <a:schemeClr val="dk1"/>
                          </a:solidFill>
                          <a:latin typeface="Arial" panose="020B0604020202020204"/>
                          <a:ea typeface="楷体_GB2312"/>
                        </a:defRPr>
                      </a:lvl8pPr>
                      <a:lvl9pPr marL="3657600" algn="l" defTabSz="914400" rtl="0" eaLnBrk="1" latinLnBrk="0" hangingPunct="1">
                        <a:defRPr sz="1800" kern="1200">
                          <a:solidFill>
                            <a:schemeClr val="dk1"/>
                          </a:solidFill>
                          <a:latin typeface="Arial" panose="020B0604020202020204"/>
                          <a:ea typeface="楷体_GB2312"/>
                        </a:defRPr>
                      </a:lvl9pPr>
                    </a:lstStyle>
                    <a:p>
                      <a:pPr algn="ctr" fontAlgn="ctr"/>
                      <a:r>
                        <a:rPr lang="zh-CN" altLang="en-US" sz="1400" kern="12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分红要求</a:t>
                      </a:r>
                    </a:p>
                  </a:txBody>
                  <a:tcPr marL="18001" marR="18001" marT="4762"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Arial" panose="020B0604020202020204"/>
                          <a:ea typeface="楷体_GB2312"/>
                        </a:defRPr>
                      </a:lvl1pPr>
                      <a:lvl2pPr marL="457200" algn="l" defTabSz="914400" rtl="0" eaLnBrk="1" latinLnBrk="0" hangingPunct="1">
                        <a:defRPr sz="1800" kern="1200">
                          <a:solidFill>
                            <a:schemeClr val="dk1"/>
                          </a:solidFill>
                          <a:latin typeface="Arial" panose="020B0604020202020204"/>
                          <a:ea typeface="楷体_GB2312"/>
                        </a:defRPr>
                      </a:lvl2pPr>
                      <a:lvl3pPr marL="914400" algn="l" defTabSz="914400" rtl="0" eaLnBrk="1" latinLnBrk="0" hangingPunct="1">
                        <a:defRPr sz="1800" kern="1200">
                          <a:solidFill>
                            <a:schemeClr val="dk1"/>
                          </a:solidFill>
                          <a:latin typeface="Arial" panose="020B0604020202020204"/>
                          <a:ea typeface="楷体_GB2312"/>
                        </a:defRPr>
                      </a:lvl3pPr>
                      <a:lvl4pPr marL="1371600" algn="l" defTabSz="914400" rtl="0" eaLnBrk="1" latinLnBrk="0" hangingPunct="1">
                        <a:defRPr sz="1800" kern="1200">
                          <a:solidFill>
                            <a:schemeClr val="dk1"/>
                          </a:solidFill>
                          <a:latin typeface="Arial" panose="020B0604020202020204"/>
                          <a:ea typeface="楷体_GB2312"/>
                        </a:defRPr>
                      </a:lvl4pPr>
                      <a:lvl5pPr marL="1828800" algn="l" defTabSz="914400" rtl="0" eaLnBrk="1" latinLnBrk="0" hangingPunct="1">
                        <a:defRPr sz="1800" kern="1200">
                          <a:solidFill>
                            <a:schemeClr val="dk1"/>
                          </a:solidFill>
                          <a:latin typeface="Arial" panose="020B0604020202020204"/>
                          <a:ea typeface="楷体_GB2312"/>
                        </a:defRPr>
                      </a:lvl5pPr>
                      <a:lvl6pPr marL="2286000" algn="l" defTabSz="914400" rtl="0" eaLnBrk="1" latinLnBrk="0" hangingPunct="1">
                        <a:defRPr sz="1800" kern="1200">
                          <a:solidFill>
                            <a:schemeClr val="dk1"/>
                          </a:solidFill>
                          <a:latin typeface="Arial" panose="020B0604020202020204"/>
                          <a:ea typeface="楷体_GB2312"/>
                        </a:defRPr>
                      </a:lvl6pPr>
                      <a:lvl7pPr marL="2743200" algn="l" defTabSz="914400" rtl="0" eaLnBrk="1" latinLnBrk="0" hangingPunct="1">
                        <a:defRPr sz="1800" kern="1200">
                          <a:solidFill>
                            <a:schemeClr val="dk1"/>
                          </a:solidFill>
                          <a:latin typeface="Arial" panose="020B0604020202020204"/>
                          <a:ea typeface="楷体_GB2312"/>
                        </a:defRPr>
                      </a:lvl7pPr>
                      <a:lvl8pPr marL="3200400" algn="l" defTabSz="914400" rtl="0" eaLnBrk="1" latinLnBrk="0" hangingPunct="1">
                        <a:defRPr sz="1800" kern="1200">
                          <a:solidFill>
                            <a:schemeClr val="dk1"/>
                          </a:solidFill>
                          <a:latin typeface="Arial" panose="020B0604020202020204"/>
                          <a:ea typeface="楷体_GB2312"/>
                        </a:defRPr>
                      </a:lvl8pPr>
                      <a:lvl9pPr marL="3657600" algn="l" defTabSz="914400" rtl="0" eaLnBrk="1" latinLnBrk="0" hangingPunct="1">
                        <a:defRPr sz="1800" kern="1200">
                          <a:solidFill>
                            <a:schemeClr val="dk1"/>
                          </a:solidFill>
                          <a:latin typeface="Arial" panose="020B0604020202020204"/>
                          <a:ea typeface="楷体_GB2312"/>
                        </a:defRPr>
                      </a:lvl9pPr>
                    </a:lstStyle>
                    <a:p>
                      <a:pPr algn="ctr" fontAlgn="ctr"/>
                      <a:r>
                        <a:rPr lang="en-US" altLang="zh-CN" sz="1400" kern="12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90%</a:t>
                      </a:r>
                      <a:r>
                        <a:rPr lang="zh-CN" altLang="en-US" sz="1400" kern="12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以上的可供分配利润用于向投资人分配</a:t>
                      </a:r>
                    </a:p>
                  </a:txBody>
                  <a:tcPr marL="72003" marR="72003" marT="4762"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r>
              <a:tr h="301625">
                <a:tc>
                  <a:txBody>
                    <a:bodyPr/>
                    <a:lstStyle>
                      <a:lvl1pPr marL="0" algn="l" defTabSz="914400" rtl="0" eaLnBrk="1" latinLnBrk="0" hangingPunct="1">
                        <a:defRPr sz="1800" kern="1200">
                          <a:solidFill>
                            <a:schemeClr val="dk1"/>
                          </a:solidFill>
                          <a:latin typeface="Arial" panose="020B0604020202020204"/>
                          <a:ea typeface="楷体_GB2312"/>
                        </a:defRPr>
                      </a:lvl1pPr>
                      <a:lvl2pPr marL="457200" algn="l" defTabSz="914400" rtl="0" eaLnBrk="1" latinLnBrk="0" hangingPunct="1">
                        <a:defRPr sz="1800" kern="1200">
                          <a:solidFill>
                            <a:schemeClr val="dk1"/>
                          </a:solidFill>
                          <a:latin typeface="Arial" panose="020B0604020202020204"/>
                          <a:ea typeface="楷体_GB2312"/>
                        </a:defRPr>
                      </a:lvl2pPr>
                      <a:lvl3pPr marL="914400" algn="l" defTabSz="914400" rtl="0" eaLnBrk="1" latinLnBrk="0" hangingPunct="1">
                        <a:defRPr sz="1800" kern="1200">
                          <a:solidFill>
                            <a:schemeClr val="dk1"/>
                          </a:solidFill>
                          <a:latin typeface="Arial" panose="020B0604020202020204"/>
                          <a:ea typeface="楷体_GB2312"/>
                        </a:defRPr>
                      </a:lvl3pPr>
                      <a:lvl4pPr marL="1371600" algn="l" defTabSz="914400" rtl="0" eaLnBrk="1" latinLnBrk="0" hangingPunct="1">
                        <a:defRPr sz="1800" kern="1200">
                          <a:solidFill>
                            <a:schemeClr val="dk1"/>
                          </a:solidFill>
                          <a:latin typeface="Arial" panose="020B0604020202020204"/>
                          <a:ea typeface="楷体_GB2312"/>
                        </a:defRPr>
                      </a:lvl4pPr>
                      <a:lvl5pPr marL="1828800" algn="l" defTabSz="914400" rtl="0" eaLnBrk="1" latinLnBrk="0" hangingPunct="1">
                        <a:defRPr sz="1800" kern="1200">
                          <a:solidFill>
                            <a:schemeClr val="dk1"/>
                          </a:solidFill>
                          <a:latin typeface="Arial" panose="020B0604020202020204"/>
                          <a:ea typeface="楷体_GB2312"/>
                        </a:defRPr>
                      </a:lvl5pPr>
                      <a:lvl6pPr marL="2286000" algn="l" defTabSz="914400" rtl="0" eaLnBrk="1" latinLnBrk="0" hangingPunct="1">
                        <a:defRPr sz="1800" kern="1200">
                          <a:solidFill>
                            <a:schemeClr val="dk1"/>
                          </a:solidFill>
                          <a:latin typeface="Arial" panose="020B0604020202020204"/>
                          <a:ea typeface="楷体_GB2312"/>
                        </a:defRPr>
                      </a:lvl6pPr>
                      <a:lvl7pPr marL="2743200" algn="l" defTabSz="914400" rtl="0" eaLnBrk="1" latinLnBrk="0" hangingPunct="1">
                        <a:defRPr sz="1800" kern="1200">
                          <a:solidFill>
                            <a:schemeClr val="dk1"/>
                          </a:solidFill>
                          <a:latin typeface="Arial" panose="020B0604020202020204"/>
                          <a:ea typeface="楷体_GB2312"/>
                        </a:defRPr>
                      </a:lvl7pPr>
                      <a:lvl8pPr marL="3200400" algn="l" defTabSz="914400" rtl="0" eaLnBrk="1" latinLnBrk="0" hangingPunct="1">
                        <a:defRPr sz="1800" kern="1200">
                          <a:solidFill>
                            <a:schemeClr val="dk1"/>
                          </a:solidFill>
                          <a:latin typeface="Arial" panose="020B0604020202020204"/>
                          <a:ea typeface="楷体_GB2312"/>
                        </a:defRPr>
                      </a:lvl8pPr>
                      <a:lvl9pPr marL="3657600" algn="l" defTabSz="914400" rtl="0" eaLnBrk="1" latinLnBrk="0" hangingPunct="1">
                        <a:defRPr sz="1800" kern="1200">
                          <a:solidFill>
                            <a:schemeClr val="dk1"/>
                          </a:solidFill>
                          <a:latin typeface="Arial" panose="020B0604020202020204"/>
                          <a:ea typeface="楷体_GB2312"/>
                        </a:defRPr>
                      </a:lvl9pPr>
                    </a:lstStyle>
                    <a:p>
                      <a:pPr algn="ctr" fontAlgn="ctr"/>
                      <a:r>
                        <a:rPr lang="zh-CN" altLang="en-US" sz="1400" kern="12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存续期限</a:t>
                      </a:r>
                    </a:p>
                  </a:txBody>
                  <a:tcPr marL="18001" marR="18001" marT="4762"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Arial" panose="020B0604020202020204"/>
                          <a:ea typeface="楷体_GB2312"/>
                        </a:defRPr>
                      </a:lvl1pPr>
                      <a:lvl2pPr marL="457200" algn="l" defTabSz="914400" rtl="0" eaLnBrk="1" latinLnBrk="0" hangingPunct="1">
                        <a:defRPr sz="1800" kern="1200">
                          <a:solidFill>
                            <a:schemeClr val="dk1"/>
                          </a:solidFill>
                          <a:latin typeface="Arial" panose="020B0604020202020204"/>
                          <a:ea typeface="楷体_GB2312"/>
                        </a:defRPr>
                      </a:lvl2pPr>
                      <a:lvl3pPr marL="914400" algn="l" defTabSz="914400" rtl="0" eaLnBrk="1" latinLnBrk="0" hangingPunct="1">
                        <a:defRPr sz="1800" kern="1200">
                          <a:solidFill>
                            <a:schemeClr val="dk1"/>
                          </a:solidFill>
                          <a:latin typeface="Arial" panose="020B0604020202020204"/>
                          <a:ea typeface="楷体_GB2312"/>
                        </a:defRPr>
                      </a:lvl3pPr>
                      <a:lvl4pPr marL="1371600" algn="l" defTabSz="914400" rtl="0" eaLnBrk="1" latinLnBrk="0" hangingPunct="1">
                        <a:defRPr sz="1800" kern="1200">
                          <a:solidFill>
                            <a:schemeClr val="dk1"/>
                          </a:solidFill>
                          <a:latin typeface="Arial" panose="020B0604020202020204"/>
                          <a:ea typeface="楷体_GB2312"/>
                        </a:defRPr>
                      </a:lvl4pPr>
                      <a:lvl5pPr marL="1828800" algn="l" defTabSz="914400" rtl="0" eaLnBrk="1" latinLnBrk="0" hangingPunct="1">
                        <a:defRPr sz="1800" kern="1200">
                          <a:solidFill>
                            <a:schemeClr val="dk1"/>
                          </a:solidFill>
                          <a:latin typeface="Arial" panose="020B0604020202020204"/>
                          <a:ea typeface="楷体_GB2312"/>
                        </a:defRPr>
                      </a:lvl5pPr>
                      <a:lvl6pPr marL="2286000" algn="l" defTabSz="914400" rtl="0" eaLnBrk="1" latinLnBrk="0" hangingPunct="1">
                        <a:defRPr sz="1800" kern="1200">
                          <a:solidFill>
                            <a:schemeClr val="dk1"/>
                          </a:solidFill>
                          <a:latin typeface="Arial" panose="020B0604020202020204"/>
                          <a:ea typeface="楷体_GB2312"/>
                        </a:defRPr>
                      </a:lvl6pPr>
                      <a:lvl7pPr marL="2743200" algn="l" defTabSz="914400" rtl="0" eaLnBrk="1" latinLnBrk="0" hangingPunct="1">
                        <a:defRPr sz="1800" kern="1200">
                          <a:solidFill>
                            <a:schemeClr val="dk1"/>
                          </a:solidFill>
                          <a:latin typeface="Arial" panose="020B0604020202020204"/>
                          <a:ea typeface="楷体_GB2312"/>
                        </a:defRPr>
                      </a:lvl7pPr>
                      <a:lvl8pPr marL="3200400" algn="l" defTabSz="914400" rtl="0" eaLnBrk="1" latinLnBrk="0" hangingPunct="1">
                        <a:defRPr sz="1800" kern="1200">
                          <a:solidFill>
                            <a:schemeClr val="dk1"/>
                          </a:solidFill>
                          <a:latin typeface="Arial" panose="020B0604020202020204"/>
                          <a:ea typeface="楷体_GB2312"/>
                        </a:defRPr>
                      </a:lvl8pPr>
                      <a:lvl9pPr marL="3657600" algn="l" defTabSz="914400" rtl="0" eaLnBrk="1" latinLnBrk="0" hangingPunct="1">
                        <a:defRPr sz="1800" kern="1200">
                          <a:solidFill>
                            <a:schemeClr val="dk1"/>
                          </a:solidFill>
                          <a:latin typeface="Arial" panose="020B0604020202020204"/>
                          <a:ea typeface="楷体_GB2312"/>
                        </a:defRPr>
                      </a:lvl9pPr>
                    </a:lstStyle>
                    <a:p>
                      <a:pPr algn="ctr" fontAlgn="ctr"/>
                      <a:r>
                        <a:rPr lang="zh-CN" altLang="en-US" sz="1400" kern="12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无固定期限</a:t>
                      </a:r>
                    </a:p>
                  </a:txBody>
                  <a:tcPr marL="72003" marR="72003" marT="4762"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r>
              <a:tr h="419735">
                <a:tc>
                  <a:txBody>
                    <a:bodyPr/>
                    <a:lstStyle>
                      <a:lvl1pPr marL="0" algn="l" defTabSz="914400" rtl="0" eaLnBrk="1" latinLnBrk="0" hangingPunct="1">
                        <a:defRPr sz="1800" kern="1200">
                          <a:solidFill>
                            <a:schemeClr val="dk1"/>
                          </a:solidFill>
                          <a:latin typeface="Arial" panose="020B0604020202020204"/>
                          <a:ea typeface="楷体_GB2312"/>
                        </a:defRPr>
                      </a:lvl1pPr>
                      <a:lvl2pPr marL="457200" algn="l" defTabSz="914400" rtl="0" eaLnBrk="1" latinLnBrk="0" hangingPunct="1">
                        <a:defRPr sz="1800" kern="1200">
                          <a:solidFill>
                            <a:schemeClr val="dk1"/>
                          </a:solidFill>
                          <a:latin typeface="Arial" panose="020B0604020202020204"/>
                          <a:ea typeface="楷体_GB2312"/>
                        </a:defRPr>
                      </a:lvl2pPr>
                      <a:lvl3pPr marL="914400" algn="l" defTabSz="914400" rtl="0" eaLnBrk="1" latinLnBrk="0" hangingPunct="1">
                        <a:defRPr sz="1800" kern="1200">
                          <a:solidFill>
                            <a:schemeClr val="dk1"/>
                          </a:solidFill>
                          <a:latin typeface="Arial" panose="020B0604020202020204"/>
                          <a:ea typeface="楷体_GB2312"/>
                        </a:defRPr>
                      </a:lvl3pPr>
                      <a:lvl4pPr marL="1371600" algn="l" defTabSz="914400" rtl="0" eaLnBrk="1" latinLnBrk="0" hangingPunct="1">
                        <a:defRPr sz="1800" kern="1200">
                          <a:solidFill>
                            <a:schemeClr val="dk1"/>
                          </a:solidFill>
                          <a:latin typeface="Arial" panose="020B0604020202020204"/>
                          <a:ea typeface="楷体_GB2312"/>
                        </a:defRPr>
                      </a:lvl4pPr>
                      <a:lvl5pPr marL="1828800" algn="l" defTabSz="914400" rtl="0" eaLnBrk="1" latinLnBrk="0" hangingPunct="1">
                        <a:defRPr sz="1800" kern="1200">
                          <a:solidFill>
                            <a:schemeClr val="dk1"/>
                          </a:solidFill>
                          <a:latin typeface="Arial" panose="020B0604020202020204"/>
                          <a:ea typeface="楷体_GB2312"/>
                        </a:defRPr>
                      </a:lvl5pPr>
                      <a:lvl6pPr marL="2286000" algn="l" defTabSz="914400" rtl="0" eaLnBrk="1" latinLnBrk="0" hangingPunct="1">
                        <a:defRPr sz="1800" kern="1200">
                          <a:solidFill>
                            <a:schemeClr val="dk1"/>
                          </a:solidFill>
                          <a:latin typeface="Arial" panose="020B0604020202020204"/>
                          <a:ea typeface="楷体_GB2312"/>
                        </a:defRPr>
                      </a:lvl6pPr>
                      <a:lvl7pPr marL="2743200" algn="l" defTabSz="914400" rtl="0" eaLnBrk="1" latinLnBrk="0" hangingPunct="1">
                        <a:defRPr sz="1800" kern="1200">
                          <a:solidFill>
                            <a:schemeClr val="dk1"/>
                          </a:solidFill>
                          <a:latin typeface="Arial" panose="020B0604020202020204"/>
                          <a:ea typeface="楷体_GB2312"/>
                        </a:defRPr>
                      </a:lvl7pPr>
                      <a:lvl8pPr marL="3200400" algn="l" defTabSz="914400" rtl="0" eaLnBrk="1" latinLnBrk="0" hangingPunct="1">
                        <a:defRPr sz="1800" kern="1200">
                          <a:solidFill>
                            <a:schemeClr val="dk1"/>
                          </a:solidFill>
                          <a:latin typeface="Arial" panose="020B0604020202020204"/>
                          <a:ea typeface="楷体_GB2312"/>
                        </a:defRPr>
                      </a:lvl8pPr>
                      <a:lvl9pPr marL="3657600" algn="l" defTabSz="914400" rtl="0" eaLnBrk="1" latinLnBrk="0" hangingPunct="1">
                        <a:defRPr sz="1800" kern="1200">
                          <a:solidFill>
                            <a:schemeClr val="dk1"/>
                          </a:solidFill>
                          <a:latin typeface="Arial" panose="020B0604020202020204"/>
                          <a:ea typeface="楷体_GB2312"/>
                        </a:defRPr>
                      </a:lvl9pPr>
                    </a:lstStyle>
                    <a:p>
                      <a:pPr algn="ctr" rtl="0" fontAlgn="ctr"/>
                      <a:r>
                        <a:rPr lang="zh-CN" altLang="en-US" sz="1400" kern="1200" dirty="0" smtClean="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增信要求</a:t>
                      </a:r>
                      <a:endParaRPr lang="zh-CN" altLang="en-US" sz="1400" kern="12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endParaRPr>
                    </a:p>
                  </a:txBody>
                  <a:tcPr marL="18001" marR="18001" marT="4762"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Arial" panose="020B0604020202020204"/>
                          <a:ea typeface="楷体_GB2312"/>
                        </a:defRPr>
                      </a:lvl1pPr>
                      <a:lvl2pPr marL="457200" algn="l" defTabSz="914400" rtl="0" eaLnBrk="1" latinLnBrk="0" hangingPunct="1">
                        <a:defRPr sz="1800" kern="1200">
                          <a:solidFill>
                            <a:schemeClr val="dk1"/>
                          </a:solidFill>
                          <a:latin typeface="Arial" panose="020B0604020202020204"/>
                          <a:ea typeface="楷体_GB2312"/>
                        </a:defRPr>
                      </a:lvl2pPr>
                      <a:lvl3pPr marL="914400" algn="l" defTabSz="914400" rtl="0" eaLnBrk="1" latinLnBrk="0" hangingPunct="1">
                        <a:defRPr sz="1800" kern="1200">
                          <a:solidFill>
                            <a:schemeClr val="dk1"/>
                          </a:solidFill>
                          <a:latin typeface="Arial" panose="020B0604020202020204"/>
                          <a:ea typeface="楷体_GB2312"/>
                        </a:defRPr>
                      </a:lvl3pPr>
                      <a:lvl4pPr marL="1371600" algn="l" defTabSz="914400" rtl="0" eaLnBrk="1" latinLnBrk="0" hangingPunct="1">
                        <a:defRPr sz="1800" kern="1200">
                          <a:solidFill>
                            <a:schemeClr val="dk1"/>
                          </a:solidFill>
                          <a:latin typeface="Arial" panose="020B0604020202020204"/>
                          <a:ea typeface="楷体_GB2312"/>
                        </a:defRPr>
                      </a:lvl4pPr>
                      <a:lvl5pPr marL="1828800" algn="l" defTabSz="914400" rtl="0" eaLnBrk="1" latinLnBrk="0" hangingPunct="1">
                        <a:defRPr sz="1800" kern="1200">
                          <a:solidFill>
                            <a:schemeClr val="dk1"/>
                          </a:solidFill>
                          <a:latin typeface="Arial" panose="020B0604020202020204"/>
                          <a:ea typeface="楷体_GB2312"/>
                        </a:defRPr>
                      </a:lvl5pPr>
                      <a:lvl6pPr marL="2286000" algn="l" defTabSz="914400" rtl="0" eaLnBrk="1" latinLnBrk="0" hangingPunct="1">
                        <a:defRPr sz="1800" kern="1200">
                          <a:solidFill>
                            <a:schemeClr val="dk1"/>
                          </a:solidFill>
                          <a:latin typeface="Arial" panose="020B0604020202020204"/>
                          <a:ea typeface="楷体_GB2312"/>
                        </a:defRPr>
                      </a:lvl6pPr>
                      <a:lvl7pPr marL="2743200" algn="l" defTabSz="914400" rtl="0" eaLnBrk="1" latinLnBrk="0" hangingPunct="1">
                        <a:defRPr sz="1800" kern="1200">
                          <a:solidFill>
                            <a:schemeClr val="dk1"/>
                          </a:solidFill>
                          <a:latin typeface="Arial" panose="020B0604020202020204"/>
                          <a:ea typeface="楷体_GB2312"/>
                        </a:defRPr>
                      </a:lvl7pPr>
                      <a:lvl8pPr marL="3200400" algn="l" defTabSz="914400" rtl="0" eaLnBrk="1" latinLnBrk="0" hangingPunct="1">
                        <a:defRPr sz="1800" kern="1200">
                          <a:solidFill>
                            <a:schemeClr val="dk1"/>
                          </a:solidFill>
                          <a:latin typeface="Arial" panose="020B0604020202020204"/>
                          <a:ea typeface="楷体_GB2312"/>
                        </a:defRPr>
                      </a:lvl8pPr>
                      <a:lvl9pPr marL="3657600" algn="l" defTabSz="914400" rtl="0" eaLnBrk="1" latinLnBrk="0" hangingPunct="1">
                        <a:defRPr sz="1800" kern="1200">
                          <a:solidFill>
                            <a:schemeClr val="dk1"/>
                          </a:solidFill>
                          <a:latin typeface="Arial" panose="020B0604020202020204"/>
                          <a:ea typeface="楷体_GB2312"/>
                        </a:defRPr>
                      </a:lvl9pPr>
                    </a:lstStyle>
                    <a:p>
                      <a:pPr algn="ctr" fontAlgn="ctr"/>
                      <a:r>
                        <a:rPr lang="zh-CN" altLang="en-US" sz="1400" kern="1200" dirty="0" smtClean="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无差额补足、强制回购、流动性支持等增信要求</a:t>
                      </a:r>
                      <a:endParaRPr lang="zh-CN" altLang="en-US" sz="1400" kern="12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endParaRPr>
                    </a:p>
                  </a:txBody>
                  <a:tcPr marL="72003" marR="72003" marT="4762"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normAutofit fontScale="90000"/>
          </a:bodyPr>
          <a:lstStyle/>
          <a:p>
            <a:r>
              <a:rPr lang="zh-CN" altLang="en-US" b="1" dirty="0"/>
              <a:t>基础设施公</a:t>
            </a:r>
            <a:r>
              <a:rPr lang="zh-CN" altLang="en-US" b="1" dirty="0" smtClean="0"/>
              <a:t>募</a:t>
            </a:r>
            <a:r>
              <a:rPr lang="en-US" altLang="zh-CN" b="1" dirty="0" smtClean="0"/>
              <a:t>REITs</a:t>
            </a:r>
            <a:r>
              <a:rPr lang="zh-CN" altLang="en-US" b="1" dirty="0" smtClean="0"/>
              <a:t>试点阶段流程</a:t>
            </a:r>
            <a:endParaRPr lang="zh-CN" altLang="en-US" b="1" dirty="0"/>
          </a:p>
        </p:txBody>
      </p:sp>
      <p:sp>
        <p:nvSpPr>
          <p:cNvPr id="35" name="灯片编号占位符 2"/>
          <p:cNvSpPr>
            <a:spLocks noGrp="1"/>
          </p:cNvSpPr>
          <p:nvPr>
            <p:ph type="sldNum" sz="quarter" idx="4"/>
          </p:nvPr>
        </p:nvSpPr>
        <p:spPr>
          <a:xfrm>
            <a:off x="6860898" y="4782762"/>
            <a:ext cx="2057400" cy="273844"/>
          </a:xfrm>
        </p:spPr>
        <p:txBody>
          <a:bodyPr/>
          <a:lstStyle/>
          <a:p>
            <a:fld id="{DCD00DFC-BB7E-6C4E-9718-8AF533CF9D8D}" type="slidenum">
              <a:rPr kumimoji="1" lang="zh-CN" altLang="en-US" sz="1100" smtClean="0">
                <a:latin typeface="Arial" panose="020B0604020202020204" pitchFamily="34" charset="0"/>
                <a:cs typeface="Arial" panose="020B0604020202020204" pitchFamily="34" charset="0"/>
              </a:rPr>
              <a:pPr/>
              <a:t>19</a:t>
            </a:fld>
            <a:endParaRPr kumimoji="1" lang="zh-CN" altLang="en-US" sz="1100" dirty="0">
              <a:latin typeface="Arial" panose="020B0604020202020204" pitchFamily="34" charset="0"/>
              <a:cs typeface="Arial" panose="020B0604020202020204" pitchFamily="34" charset="0"/>
            </a:endParaRPr>
          </a:p>
        </p:txBody>
      </p:sp>
      <p:grpSp>
        <p:nvGrpSpPr>
          <p:cNvPr id="24" name="22e26f2d-35b2-4758-87e4-99e3bc08fc9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bwMode="auto">
          <a:xfrm>
            <a:off x="804296" y="896970"/>
            <a:ext cx="7587624" cy="4119862"/>
            <a:chOff x="722976" y="1744261"/>
            <a:chExt cx="11020555" cy="4661425"/>
          </a:xfrm>
        </p:grpSpPr>
        <p:sp>
          <p:nvSpPr>
            <p:cNvPr id="25" name="í$ľiḓé"/>
            <p:cNvSpPr/>
            <p:nvPr/>
          </p:nvSpPr>
          <p:spPr>
            <a:xfrm>
              <a:off x="8945573" y="3134179"/>
              <a:ext cx="2427835" cy="1551522"/>
            </a:xfrm>
            <a:prstGeom prst="bentArrow">
              <a:avLst/>
            </a:prstGeom>
            <a:solidFill>
              <a:srgbClr val="B3C9E3"/>
            </a:solidFill>
            <a:ln w="25400" cap="flat" cmpd="sng" algn="ctr">
              <a:noFill/>
              <a:prstDash val="solid"/>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6" name="is1íďé"/>
            <p:cNvSpPr/>
            <p:nvPr/>
          </p:nvSpPr>
          <p:spPr>
            <a:xfrm>
              <a:off x="830117" y="4854163"/>
              <a:ext cx="2427834" cy="1551523"/>
            </a:xfrm>
            <a:prstGeom prst="bentArrow">
              <a:avLst/>
            </a:prstGeom>
            <a:solidFill>
              <a:srgbClr val="386398"/>
            </a:solidFill>
            <a:ln w="25400" cap="flat" cmpd="sng" algn="ctr">
              <a:noFill/>
              <a:prstDash val="solid"/>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7" name="îşľíḓê"/>
            <p:cNvSpPr/>
            <p:nvPr/>
          </p:nvSpPr>
          <p:spPr>
            <a:xfrm>
              <a:off x="6316161" y="3757017"/>
              <a:ext cx="2427835" cy="1551523"/>
            </a:xfrm>
            <a:prstGeom prst="bentArrow">
              <a:avLst/>
            </a:prstGeom>
            <a:solidFill>
              <a:srgbClr val="BFBFBF"/>
            </a:solidFill>
            <a:ln w="25400" cap="flat" cmpd="sng" algn="ctr">
              <a:noFill/>
              <a:prstDash val="solid"/>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8" name="išľidê"/>
            <p:cNvSpPr/>
            <p:nvPr/>
          </p:nvSpPr>
          <p:spPr>
            <a:xfrm>
              <a:off x="3579384" y="4279686"/>
              <a:ext cx="2429951" cy="1549406"/>
            </a:xfrm>
            <a:prstGeom prst="bentArrow">
              <a:avLst/>
            </a:prstGeom>
            <a:solidFill>
              <a:srgbClr val="8EAFD6"/>
            </a:solidFill>
            <a:ln w="25400" cap="flat" cmpd="sng" algn="ctr">
              <a:noFill/>
              <a:prstDash val="solid"/>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9" name="iṥḻiḓe"/>
            <p:cNvSpPr txBox="1">
              <a:spLocks noChangeArrowheads="1"/>
            </p:cNvSpPr>
            <p:nvPr/>
          </p:nvSpPr>
          <p:spPr bwMode="auto">
            <a:xfrm>
              <a:off x="1350915" y="4879456"/>
              <a:ext cx="1575278" cy="748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lvl1pPr>
                <a:defRPr>
                  <a:solidFill>
                    <a:schemeClr val="tx1"/>
                  </a:solidFill>
                  <a:latin typeface="Arial" panose="020B0604020202020204" pitchFamily="34" charset="0"/>
                  <a:ea typeface="楷体_GB2312" panose="02010609030101010101" pitchFamily="49" charset="-122"/>
                </a:defRPr>
              </a:lvl1pPr>
              <a:lvl2pPr marL="742950" indent="-285750">
                <a:defRPr>
                  <a:solidFill>
                    <a:schemeClr val="tx1"/>
                  </a:solidFill>
                  <a:latin typeface="Arial" panose="020B0604020202020204" pitchFamily="34" charset="0"/>
                  <a:ea typeface="楷体_GB2312" panose="02010609030101010101" pitchFamily="49" charset="-122"/>
                </a:defRPr>
              </a:lvl2pPr>
              <a:lvl3pPr marL="1143000" indent="-228600">
                <a:defRPr>
                  <a:solidFill>
                    <a:schemeClr val="tx1"/>
                  </a:solidFill>
                  <a:latin typeface="Arial" panose="020B0604020202020204" pitchFamily="34" charset="0"/>
                  <a:ea typeface="楷体_GB2312" panose="02010609030101010101" pitchFamily="49" charset="-122"/>
                </a:defRPr>
              </a:lvl3pPr>
              <a:lvl4pPr marL="1600200" indent="-228600">
                <a:defRPr>
                  <a:solidFill>
                    <a:schemeClr val="tx1"/>
                  </a:solidFill>
                  <a:latin typeface="Arial" panose="020B0604020202020204" pitchFamily="34" charset="0"/>
                  <a:ea typeface="楷体_GB2312" panose="02010609030101010101" pitchFamily="49" charset="-122"/>
                </a:defRPr>
              </a:lvl4pPr>
              <a:lvl5pPr marL="2057400" indent="-228600">
                <a:defRPr>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anose="02010609030101010101" pitchFamily="49"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第一步</a:t>
              </a:r>
            </a:p>
          </p:txBody>
        </p:sp>
        <p:sp>
          <p:nvSpPr>
            <p:cNvPr id="30" name="iṧḻiḑê"/>
            <p:cNvSpPr txBox="1">
              <a:spLocks noChangeArrowheads="1"/>
            </p:cNvSpPr>
            <p:nvPr/>
          </p:nvSpPr>
          <p:spPr bwMode="auto">
            <a:xfrm>
              <a:off x="4154876" y="4299128"/>
              <a:ext cx="1575278" cy="748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lvl1pPr>
                <a:defRPr>
                  <a:solidFill>
                    <a:schemeClr val="tx1"/>
                  </a:solidFill>
                  <a:latin typeface="Arial" panose="020B0604020202020204" pitchFamily="34" charset="0"/>
                  <a:ea typeface="楷体_GB2312" panose="02010609030101010101" pitchFamily="49" charset="-122"/>
                </a:defRPr>
              </a:lvl1pPr>
              <a:lvl2pPr marL="742950" indent="-285750">
                <a:defRPr>
                  <a:solidFill>
                    <a:schemeClr val="tx1"/>
                  </a:solidFill>
                  <a:latin typeface="Arial" panose="020B0604020202020204" pitchFamily="34" charset="0"/>
                  <a:ea typeface="楷体_GB2312" panose="02010609030101010101" pitchFamily="49" charset="-122"/>
                </a:defRPr>
              </a:lvl2pPr>
              <a:lvl3pPr marL="1143000" indent="-228600">
                <a:defRPr>
                  <a:solidFill>
                    <a:schemeClr val="tx1"/>
                  </a:solidFill>
                  <a:latin typeface="Arial" panose="020B0604020202020204" pitchFamily="34" charset="0"/>
                  <a:ea typeface="楷体_GB2312" panose="02010609030101010101" pitchFamily="49" charset="-122"/>
                </a:defRPr>
              </a:lvl3pPr>
              <a:lvl4pPr marL="1600200" indent="-228600">
                <a:defRPr>
                  <a:solidFill>
                    <a:schemeClr val="tx1"/>
                  </a:solidFill>
                  <a:latin typeface="Arial" panose="020B0604020202020204" pitchFamily="34" charset="0"/>
                  <a:ea typeface="楷体_GB2312" panose="02010609030101010101" pitchFamily="49" charset="-122"/>
                </a:defRPr>
              </a:lvl4pPr>
              <a:lvl5pPr marL="2057400" indent="-228600">
                <a:defRPr>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anose="02010609030101010101" pitchFamily="49"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第二步</a:t>
              </a:r>
            </a:p>
          </p:txBody>
        </p:sp>
        <p:sp>
          <p:nvSpPr>
            <p:cNvPr id="31" name="íS1íḓe"/>
            <p:cNvSpPr txBox="1">
              <a:spLocks noChangeArrowheads="1"/>
            </p:cNvSpPr>
            <p:nvPr/>
          </p:nvSpPr>
          <p:spPr bwMode="auto">
            <a:xfrm>
              <a:off x="6790710" y="3826298"/>
              <a:ext cx="1575278" cy="748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lvl1pPr>
                <a:defRPr>
                  <a:solidFill>
                    <a:schemeClr val="tx1"/>
                  </a:solidFill>
                  <a:latin typeface="Arial" panose="020B0604020202020204" pitchFamily="34" charset="0"/>
                  <a:ea typeface="楷体_GB2312" panose="02010609030101010101" pitchFamily="49" charset="-122"/>
                </a:defRPr>
              </a:lvl1pPr>
              <a:lvl2pPr marL="742950" indent="-285750">
                <a:defRPr>
                  <a:solidFill>
                    <a:schemeClr val="tx1"/>
                  </a:solidFill>
                  <a:latin typeface="Arial" panose="020B0604020202020204" pitchFamily="34" charset="0"/>
                  <a:ea typeface="楷体_GB2312" panose="02010609030101010101" pitchFamily="49" charset="-122"/>
                </a:defRPr>
              </a:lvl2pPr>
              <a:lvl3pPr marL="1143000" indent="-228600">
                <a:defRPr>
                  <a:solidFill>
                    <a:schemeClr val="tx1"/>
                  </a:solidFill>
                  <a:latin typeface="Arial" panose="020B0604020202020204" pitchFamily="34" charset="0"/>
                  <a:ea typeface="楷体_GB2312" panose="02010609030101010101" pitchFamily="49" charset="-122"/>
                </a:defRPr>
              </a:lvl3pPr>
              <a:lvl4pPr marL="1600200" indent="-228600">
                <a:defRPr>
                  <a:solidFill>
                    <a:schemeClr val="tx1"/>
                  </a:solidFill>
                  <a:latin typeface="Arial" panose="020B0604020202020204" pitchFamily="34" charset="0"/>
                  <a:ea typeface="楷体_GB2312" panose="02010609030101010101" pitchFamily="49" charset="-122"/>
                </a:defRPr>
              </a:lvl4pPr>
              <a:lvl5pPr marL="2057400" indent="-228600">
                <a:defRPr>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anose="02010609030101010101" pitchFamily="49"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第三步</a:t>
              </a:r>
            </a:p>
          </p:txBody>
        </p:sp>
        <p:sp>
          <p:nvSpPr>
            <p:cNvPr id="32" name="ïṩlíḍê"/>
            <p:cNvSpPr txBox="1">
              <a:spLocks noChangeArrowheads="1"/>
            </p:cNvSpPr>
            <p:nvPr/>
          </p:nvSpPr>
          <p:spPr bwMode="auto">
            <a:xfrm>
              <a:off x="9371852" y="3185364"/>
              <a:ext cx="1575278" cy="748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lvl1pPr>
                <a:defRPr>
                  <a:solidFill>
                    <a:schemeClr val="tx1"/>
                  </a:solidFill>
                  <a:latin typeface="Arial" panose="020B0604020202020204" pitchFamily="34" charset="0"/>
                  <a:ea typeface="楷体_GB2312" panose="02010609030101010101" pitchFamily="49" charset="-122"/>
                </a:defRPr>
              </a:lvl1pPr>
              <a:lvl2pPr marL="742950" indent="-285750">
                <a:defRPr>
                  <a:solidFill>
                    <a:schemeClr val="tx1"/>
                  </a:solidFill>
                  <a:latin typeface="Arial" panose="020B0604020202020204" pitchFamily="34" charset="0"/>
                  <a:ea typeface="楷体_GB2312" panose="02010609030101010101" pitchFamily="49" charset="-122"/>
                </a:defRPr>
              </a:lvl2pPr>
              <a:lvl3pPr marL="1143000" indent="-228600">
                <a:defRPr>
                  <a:solidFill>
                    <a:schemeClr val="tx1"/>
                  </a:solidFill>
                  <a:latin typeface="Arial" panose="020B0604020202020204" pitchFamily="34" charset="0"/>
                  <a:ea typeface="楷体_GB2312" panose="02010609030101010101" pitchFamily="49" charset="-122"/>
                </a:defRPr>
              </a:lvl3pPr>
              <a:lvl4pPr marL="1600200" indent="-228600">
                <a:defRPr>
                  <a:solidFill>
                    <a:schemeClr val="tx1"/>
                  </a:solidFill>
                  <a:latin typeface="Arial" panose="020B0604020202020204" pitchFamily="34" charset="0"/>
                  <a:ea typeface="楷体_GB2312" panose="02010609030101010101" pitchFamily="49" charset="-122"/>
                </a:defRPr>
              </a:lvl4pPr>
              <a:lvl5pPr marL="2057400" indent="-228600">
                <a:defRPr>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anose="02010609030101010101" pitchFamily="49"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第四步</a:t>
              </a:r>
            </a:p>
          </p:txBody>
        </p:sp>
        <p:grpSp>
          <p:nvGrpSpPr>
            <p:cNvPr id="33" name="ï$1ïḋê"/>
            <p:cNvGrpSpPr/>
            <p:nvPr/>
          </p:nvGrpSpPr>
          <p:grpSpPr bwMode="auto">
            <a:xfrm>
              <a:off x="722976" y="1750915"/>
              <a:ext cx="2642096" cy="909892"/>
              <a:chOff x="816126" y="3249791"/>
              <a:chExt cx="2642096" cy="909892"/>
            </a:xfrm>
          </p:grpSpPr>
          <p:sp>
            <p:nvSpPr>
              <p:cNvPr id="44" name="išļidè"/>
              <p:cNvSpPr/>
              <p:nvPr/>
            </p:nvSpPr>
            <p:spPr bwMode="auto">
              <a:xfrm>
                <a:off x="816126" y="3602284"/>
                <a:ext cx="2642096" cy="557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楷体_GB2312" panose="02010609030101010101" pitchFamily="49" charset="-122"/>
                  </a:defRPr>
                </a:lvl1pPr>
                <a:lvl2pPr marL="742950" indent="-285750">
                  <a:defRPr>
                    <a:solidFill>
                      <a:schemeClr val="tx1"/>
                    </a:solidFill>
                    <a:latin typeface="Arial" panose="020B0604020202020204" pitchFamily="34" charset="0"/>
                    <a:ea typeface="楷体_GB2312" panose="02010609030101010101" pitchFamily="49" charset="-122"/>
                  </a:defRPr>
                </a:lvl2pPr>
                <a:lvl3pPr marL="1143000" indent="-228600">
                  <a:defRPr>
                    <a:solidFill>
                      <a:schemeClr val="tx1"/>
                    </a:solidFill>
                    <a:latin typeface="Arial" panose="020B0604020202020204" pitchFamily="34" charset="0"/>
                    <a:ea typeface="楷体_GB2312" panose="02010609030101010101" pitchFamily="49" charset="-122"/>
                  </a:defRPr>
                </a:lvl3pPr>
                <a:lvl4pPr marL="1600200" indent="-228600">
                  <a:defRPr>
                    <a:solidFill>
                      <a:schemeClr val="tx1"/>
                    </a:solidFill>
                    <a:latin typeface="Arial" panose="020B0604020202020204" pitchFamily="34" charset="0"/>
                    <a:ea typeface="楷体_GB2312" panose="02010609030101010101" pitchFamily="49" charset="-122"/>
                  </a:defRPr>
                </a:lvl4pPr>
                <a:lvl5pPr marL="2057400" indent="-228600">
                  <a:defRPr>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anose="02010609030101010101" pitchFamily="49" charset="-122"/>
                  </a:defRPr>
                </a:lvl9pPr>
              </a:lstStyle>
              <a:p>
                <a:pPr marL="171450" indent="-171450" fontAlgn="base">
                  <a:lnSpc>
                    <a:spcPct val="120000"/>
                  </a:lnSpc>
                  <a:spcBef>
                    <a:spcPct val="0"/>
                  </a:spcBef>
                  <a:spcAft>
                    <a:spcPct val="0"/>
                  </a:spcAft>
                  <a:buFont typeface="Wingdings" panose="05000000000000000000" pitchFamily="2" charset="2"/>
                  <a:buChar char="l"/>
                </a:pPr>
                <a:r>
                  <a:rPr lang="zh-CN" altLang="en-US" sz="1200" kern="0" dirty="0">
                    <a:latin typeface="微软雅黑" panose="020B0503020204020204" pitchFamily="34" charset="-122"/>
                    <a:ea typeface="微软雅黑" panose="020B0503020204020204" pitchFamily="34" charset="-122"/>
                  </a:rPr>
                  <a:t>原始权益人向省级发改委</a:t>
                </a:r>
                <a:r>
                  <a:rPr lang="zh-CN" altLang="en-US" sz="1200" kern="0" dirty="0" smtClean="0">
                    <a:latin typeface="微软雅黑" panose="020B0503020204020204" pitchFamily="34" charset="-122"/>
                    <a:ea typeface="微软雅黑" panose="020B0503020204020204" pitchFamily="34" charset="-122"/>
                  </a:rPr>
                  <a:t>提交申请</a:t>
                </a:r>
                <a:endParaRPr lang="en-US" altLang="zh-CN" sz="1200" kern="0" dirty="0" smtClean="0">
                  <a:latin typeface="微软雅黑" panose="020B0503020204020204" pitchFamily="34" charset="-122"/>
                  <a:ea typeface="微软雅黑" panose="020B0503020204020204" pitchFamily="34" charset="-122"/>
                </a:endParaRPr>
              </a:p>
              <a:p>
                <a:pPr marL="171450" indent="-171450" fontAlgn="base">
                  <a:lnSpc>
                    <a:spcPct val="120000"/>
                  </a:lnSpc>
                  <a:spcBef>
                    <a:spcPct val="0"/>
                  </a:spcBef>
                  <a:spcAft>
                    <a:spcPct val="0"/>
                  </a:spcAft>
                  <a:buFont typeface="Wingdings" panose="05000000000000000000" pitchFamily="2" charset="2"/>
                  <a:buChar char="l"/>
                </a:pPr>
                <a:r>
                  <a:rPr lang="zh-CN" altLang="en-US" sz="1200" kern="0" dirty="0" smtClean="0">
                    <a:latin typeface="微软雅黑" panose="020B0503020204020204" pitchFamily="34" charset="-122"/>
                    <a:ea typeface="微软雅黑" panose="020B0503020204020204" pitchFamily="34" charset="-122"/>
                  </a:rPr>
                  <a:t>各</a:t>
                </a:r>
                <a:r>
                  <a:rPr lang="zh-CN" altLang="en-US" sz="1200" kern="0" dirty="0">
                    <a:latin typeface="微软雅黑" panose="020B0503020204020204" pitchFamily="34" charset="-122"/>
                    <a:ea typeface="微软雅黑" panose="020B0503020204020204" pitchFamily="34" charset="-122"/>
                  </a:rPr>
                  <a:t>省级</a:t>
                </a:r>
                <a:r>
                  <a:rPr lang="zh-CN" altLang="en-US" sz="1200" kern="0" dirty="0" smtClean="0">
                    <a:latin typeface="微软雅黑" panose="020B0503020204020204" pitchFamily="34" charset="-122"/>
                    <a:ea typeface="微软雅黑" panose="020B0503020204020204" pitchFamily="34" charset="-122"/>
                  </a:rPr>
                  <a:t>发改委出具</a:t>
                </a:r>
                <a:r>
                  <a:rPr lang="zh-CN" altLang="en-US" sz="1200" kern="0" dirty="0">
                    <a:latin typeface="微软雅黑" panose="020B0503020204020204" pitchFamily="34" charset="-122"/>
                    <a:ea typeface="微软雅黑" panose="020B0503020204020204" pitchFamily="34" charset="-122"/>
                  </a:rPr>
                  <a:t>专项</a:t>
                </a:r>
                <a:r>
                  <a:rPr lang="zh-CN" altLang="en-US" sz="1200" kern="0" dirty="0" smtClean="0">
                    <a:latin typeface="微软雅黑" panose="020B0503020204020204" pitchFamily="34" charset="-122"/>
                    <a:ea typeface="微软雅黑" panose="020B0503020204020204" pitchFamily="34" charset="-122"/>
                  </a:rPr>
                  <a:t>意见并推荐至国家发改委</a:t>
                </a:r>
                <a:endParaRPr lang="en-US" altLang="zh-CN" sz="1200" kern="0" dirty="0" smtClean="0">
                  <a:latin typeface="微软雅黑" panose="020B0503020204020204" pitchFamily="34" charset="-122"/>
                  <a:ea typeface="微软雅黑" panose="020B0503020204020204" pitchFamily="34" charset="-122"/>
                </a:endParaRPr>
              </a:p>
              <a:p>
                <a:pPr marL="171450" indent="-171450" fontAlgn="base">
                  <a:lnSpc>
                    <a:spcPct val="120000"/>
                  </a:lnSpc>
                  <a:spcBef>
                    <a:spcPct val="0"/>
                  </a:spcBef>
                  <a:spcAft>
                    <a:spcPct val="0"/>
                  </a:spcAft>
                  <a:buFont typeface="Wingdings" panose="05000000000000000000" pitchFamily="2" charset="2"/>
                  <a:buChar char="l"/>
                </a:pPr>
                <a:r>
                  <a:rPr lang="zh-CN" altLang="en-US" sz="1200" kern="0" dirty="0" smtClean="0">
                    <a:latin typeface="微软雅黑" panose="020B0503020204020204" pitchFamily="34" charset="-122"/>
                    <a:ea typeface="微软雅黑" panose="020B0503020204020204" pitchFamily="34" charset="-122"/>
                  </a:rPr>
                  <a:t>国家发改委</a:t>
                </a:r>
                <a:r>
                  <a:rPr lang="zh-CN" altLang="en-US" sz="1200" kern="0" dirty="0">
                    <a:latin typeface="微软雅黑" panose="020B0503020204020204" pitchFamily="34" charset="-122"/>
                    <a:ea typeface="微软雅黑" panose="020B0503020204020204" pitchFamily="34" charset="-122"/>
                  </a:rPr>
                  <a:t>将符合条件的项目推荐至中国</a:t>
                </a:r>
                <a:r>
                  <a:rPr lang="zh-CN" altLang="en-US" sz="1200" kern="0" dirty="0" smtClean="0">
                    <a:latin typeface="微软雅黑" panose="020B0503020204020204" pitchFamily="34" charset="-122"/>
                    <a:ea typeface="微软雅黑" panose="020B0503020204020204" pitchFamily="34" charset="-122"/>
                  </a:rPr>
                  <a:t>证监会</a:t>
                </a:r>
                <a:endParaRPr kumimoji="0" lang="zh-CN" altLang="en-US" sz="12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45" name="ïṩḻíḓé"/>
              <p:cNvSpPr txBox="1"/>
              <p:nvPr/>
            </p:nvSpPr>
            <p:spPr bwMode="auto">
              <a:xfrm>
                <a:off x="816126" y="3249791"/>
                <a:ext cx="2641620" cy="279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ormAutofit fontScale="85000" lnSpcReduction="20000"/>
              </a:bodyPr>
              <a:lstStyle/>
              <a:p>
                <a:pPr marL="0" marR="0" lvl="0" indent="0" algn="ctr" defTabSz="914400" eaLnBrk="1" fontAlgn="auto" latinLnBrk="0" hangingPunct="1">
                  <a:lnSpc>
                    <a:spcPct val="120000"/>
                  </a:lnSpc>
                  <a:spcBef>
                    <a:spcPct val="0"/>
                  </a:spcBef>
                  <a:spcAft>
                    <a:spcPts val="0"/>
                  </a:spcAft>
                  <a:buClrTx/>
                  <a:buSzTx/>
                  <a:buFontTx/>
                  <a:buNone/>
                  <a:defRPr/>
                </a:pPr>
                <a:r>
                  <a:rPr kumimoji="0" lang="zh-CN" altLang="en-US" sz="1800" b="1" i="0" u="none" strike="noStrike" kern="0" cap="none" spc="0" normalizeH="0" baseline="0" noProof="0" dirty="0" smtClean="0">
                    <a:ln>
                      <a:noFill/>
                    </a:ln>
                    <a:solidFill>
                      <a:srgbClr val="386398"/>
                    </a:solidFill>
                    <a:effectLst/>
                    <a:uLnTx/>
                    <a:uFillTx/>
                    <a:latin typeface="微软雅黑" panose="020B0503020204020204" pitchFamily="34" charset="-122"/>
                    <a:ea typeface="微软雅黑" panose="020B0503020204020204" pitchFamily="34" charset="-122"/>
                  </a:rPr>
                  <a:t>项目试点资质确认</a:t>
                </a:r>
                <a:endParaRPr kumimoji="0" lang="zh-CN" altLang="en-US" sz="1800" b="1" i="0" u="none" strike="noStrike" kern="0" cap="none" spc="0" normalizeH="0" baseline="0" noProof="0" dirty="0">
                  <a:ln>
                    <a:noFill/>
                  </a:ln>
                  <a:solidFill>
                    <a:srgbClr val="386398"/>
                  </a:solidFill>
                  <a:effectLst/>
                  <a:uLnTx/>
                  <a:uFillTx/>
                  <a:latin typeface="微软雅黑" panose="020B0503020204020204" pitchFamily="34" charset="-122"/>
                  <a:ea typeface="微软雅黑" panose="020B0503020204020204" pitchFamily="34" charset="-122"/>
                </a:endParaRPr>
              </a:p>
            </p:txBody>
          </p:sp>
        </p:grpSp>
        <p:grpSp>
          <p:nvGrpSpPr>
            <p:cNvPr id="34" name="îṥľîḓè"/>
            <p:cNvGrpSpPr/>
            <p:nvPr/>
          </p:nvGrpSpPr>
          <p:grpSpPr bwMode="auto">
            <a:xfrm>
              <a:off x="3350240" y="1746376"/>
              <a:ext cx="2679165" cy="932410"/>
              <a:chOff x="3445567" y="3839345"/>
              <a:chExt cx="2679165" cy="932410"/>
            </a:xfrm>
          </p:grpSpPr>
          <p:sp>
            <p:nvSpPr>
              <p:cNvPr id="42" name="íSļïďé"/>
              <p:cNvSpPr/>
              <p:nvPr/>
            </p:nvSpPr>
            <p:spPr bwMode="auto">
              <a:xfrm>
                <a:off x="3445567" y="4214356"/>
                <a:ext cx="2642095" cy="557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楷体_GB2312" panose="02010609030101010101" pitchFamily="49" charset="-122"/>
                  </a:defRPr>
                </a:lvl1pPr>
                <a:lvl2pPr marL="742950" indent="-285750">
                  <a:defRPr>
                    <a:solidFill>
                      <a:schemeClr val="tx1"/>
                    </a:solidFill>
                    <a:latin typeface="Arial" panose="020B0604020202020204" pitchFamily="34" charset="0"/>
                    <a:ea typeface="楷体_GB2312" panose="02010609030101010101" pitchFamily="49" charset="-122"/>
                  </a:defRPr>
                </a:lvl2pPr>
                <a:lvl3pPr marL="1143000" indent="-228600">
                  <a:defRPr>
                    <a:solidFill>
                      <a:schemeClr val="tx1"/>
                    </a:solidFill>
                    <a:latin typeface="Arial" panose="020B0604020202020204" pitchFamily="34" charset="0"/>
                    <a:ea typeface="楷体_GB2312" panose="02010609030101010101" pitchFamily="49" charset="-122"/>
                  </a:defRPr>
                </a:lvl3pPr>
                <a:lvl4pPr marL="1600200" indent="-228600">
                  <a:defRPr>
                    <a:solidFill>
                      <a:schemeClr val="tx1"/>
                    </a:solidFill>
                    <a:latin typeface="Arial" panose="020B0604020202020204" pitchFamily="34" charset="0"/>
                    <a:ea typeface="楷体_GB2312" panose="02010609030101010101" pitchFamily="49" charset="-122"/>
                  </a:defRPr>
                </a:lvl4pPr>
                <a:lvl5pPr marL="2057400" indent="-228600">
                  <a:defRPr>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anose="02010609030101010101" pitchFamily="49" charset="-122"/>
                  </a:defRPr>
                </a:lvl9pPr>
              </a:lstStyle>
              <a:p>
                <a:pPr marL="171450" marR="0" lvl="0" indent="-171450" defTabSz="914400" eaLnBrk="1" fontAlgn="base" latinLnBrk="0" hangingPunct="1">
                  <a:lnSpc>
                    <a:spcPct val="120000"/>
                  </a:lnSpc>
                  <a:spcBef>
                    <a:spcPct val="0"/>
                  </a:spcBef>
                  <a:spcAft>
                    <a:spcPct val="0"/>
                  </a:spcAft>
                  <a:buClrTx/>
                  <a:buSzTx/>
                  <a:buFont typeface="Wingdings" panose="05000000000000000000" pitchFamily="2" charset="2"/>
                  <a:buChar char="l"/>
                  <a:defRPr/>
                </a:pPr>
                <a:r>
                  <a:rPr lang="zh-CN" altLang="en-US" sz="1200" kern="0" dirty="0" smtClean="0">
                    <a:solidFill>
                      <a:srgbClr val="000000"/>
                    </a:solidFill>
                    <a:latin typeface="微软雅黑" panose="020B0503020204020204" pitchFamily="34" charset="-122"/>
                    <a:ea typeface="微软雅黑" panose="020B0503020204020204" pitchFamily="34" charset="-122"/>
                  </a:rPr>
                  <a:t>基金管理人、</a:t>
                </a:r>
                <a:r>
                  <a:rPr lang="en-US" altLang="zh-CN" sz="1200" kern="0" dirty="0" smtClean="0">
                    <a:solidFill>
                      <a:srgbClr val="000000"/>
                    </a:solidFill>
                    <a:latin typeface="微软雅黑" panose="020B0503020204020204" pitchFamily="34" charset="-122"/>
                    <a:ea typeface="微软雅黑" panose="020B0503020204020204" pitchFamily="34" charset="-122"/>
                  </a:rPr>
                  <a:t>ABS</a:t>
                </a:r>
                <a:r>
                  <a:rPr lang="zh-CN" altLang="en-US" sz="1200" kern="0" dirty="0" smtClean="0">
                    <a:solidFill>
                      <a:srgbClr val="000000"/>
                    </a:solidFill>
                    <a:latin typeface="微软雅黑" panose="020B0503020204020204" pitchFamily="34" charset="-122"/>
                    <a:ea typeface="微软雅黑" panose="020B0503020204020204" pitchFamily="34" charset="-122"/>
                  </a:rPr>
                  <a:t>管理人、财务顾问对项目进行尽职调查</a:t>
                </a:r>
                <a:endParaRPr lang="en-US" altLang="zh-CN" sz="1200" kern="0" dirty="0" smtClean="0">
                  <a:solidFill>
                    <a:srgbClr val="000000"/>
                  </a:solidFill>
                  <a:latin typeface="微软雅黑" panose="020B0503020204020204" pitchFamily="34" charset="-122"/>
                  <a:ea typeface="微软雅黑" panose="020B0503020204020204" pitchFamily="34" charset="-122"/>
                </a:endParaRPr>
              </a:p>
              <a:p>
                <a:pPr marL="171450" marR="0" lvl="0" indent="-171450" defTabSz="914400" eaLnBrk="1" fontAlgn="base" latinLnBrk="0" hangingPunct="1">
                  <a:lnSpc>
                    <a:spcPct val="120000"/>
                  </a:lnSpc>
                  <a:spcBef>
                    <a:spcPct val="0"/>
                  </a:spcBef>
                  <a:spcAft>
                    <a:spcPct val="0"/>
                  </a:spcAft>
                  <a:buClrTx/>
                  <a:buSzTx/>
                  <a:buFont typeface="Wingdings" panose="05000000000000000000" pitchFamily="2" charset="2"/>
                  <a:buChar char="l"/>
                  <a:defRPr/>
                </a:pPr>
                <a:r>
                  <a:rPr lang="zh-CN" altLang="en-US" sz="1200" kern="0" dirty="0" smtClean="0">
                    <a:solidFill>
                      <a:srgbClr val="000000"/>
                    </a:solidFill>
                    <a:latin typeface="微软雅黑" panose="020B0503020204020204" pitchFamily="34" charset="-122"/>
                    <a:ea typeface="微软雅黑" panose="020B0503020204020204" pitchFamily="34" charset="-122"/>
                  </a:rPr>
                  <a:t>中介机构出具相应的报告</a:t>
                </a:r>
                <a:r>
                  <a:rPr lang="en-US" altLang="zh-CN" sz="1000" kern="0" dirty="0" smtClean="0">
                    <a:solidFill>
                      <a:srgbClr val="000000"/>
                    </a:solidFill>
                    <a:latin typeface="微软雅黑" panose="020B0503020204020204" pitchFamily="34" charset="-122"/>
                    <a:ea typeface="微软雅黑" panose="020B0503020204020204" pitchFamily="34" charset="-122"/>
                  </a:rPr>
                  <a:t/>
                </a:r>
                <a:br>
                  <a:rPr lang="en-US" altLang="zh-CN" sz="1000" kern="0" dirty="0" smtClean="0">
                    <a:solidFill>
                      <a:srgbClr val="000000"/>
                    </a:solidFill>
                    <a:latin typeface="微软雅黑" panose="020B0503020204020204" pitchFamily="34" charset="-122"/>
                    <a:ea typeface="微软雅黑" panose="020B0503020204020204" pitchFamily="34" charset="-122"/>
                  </a:rPr>
                </a:br>
                <a:r>
                  <a:rPr kumimoji="0" lang="zh-CN" altLang="en-US" sz="10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
                </a:r>
                <a:br>
                  <a:rPr kumimoji="0" lang="zh-CN" altLang="en-US" sz="10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br>
                <a:r>
                  <a:rPr kumimoji="0" lang="zh-CN" altLang="en-US" sz="10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 </a:t>
                </a:r>
              </a:p>
            </p:txBody>
          </p:sp>
          <p:sp>
            <p:nvSpPr>
              <p:cNvPr id="43" name="ïṣ1îďé"/>
              <p:cNvSpPr txBox="1"/>
              <p:nvPr/>
            </p:nvSpPr>
            <p:spPr bwMode="auto">
              <a:xfrm>
                <a:off x="3483113" y="3839345"/>
                <a:ext cx="2641619" cy="277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ormAutofit fontScale="85000" lnSpcReduction="20000"/>
              </a:bodyPr>
              <a:lstStyle/>
              <a:p>
                <a:pPr marL="0" marR="0" lvl="0" indent="0" algn="ctr" defTabSz="914400" eaLnBrk="1" fontAlgn="auto" latinLnBrk="0" hangingPunct="1">
                  <a:lnSpc>
                    <a:spcPct val="120000"/>
                  </a:lnSpc>
                  <a:spcBef>
                    <a:spcPct val="0"/>
                  </a:spcBef>
                  <a:spcAft>
                    <a:spcPts val="0"/>
                  </a:spcAft>
                  <a:buClrTx/>
                  <a:buSzTx/>
                  <a:buFontTx/>
                  <a:buNone/>
                  <a:defRPr/>
                </a:pPr>
                <a:r>
                  <a:rPr kumimoji="0" lang="zh-CN" altLang="en-US" sz="1800" b="1" i="0" u="none" strike="noStrike" kern="0" cap="none" spc="0" normalizeH="0" baseline="0" noProof="0" dirty="0" smtClean="0">
                    <a:ln>
                      <a:noFill/>
                    </a:ln>
                    <a:solidFill>
                      <a:srgbClr val="8EAFD6"/>
                    </a:solidFill>
                    <a:effectLst/>
                    <a:uLnTx/>
                    <a:uFillTx/>
                    <a:latin typeface="微软雅黑" panose="020B0503020204020204" pitchFamily="34" charset="-122"/>
                    <a:ea typeface="微软雅黑" panose="020B0503020204020204" pitchFamily="34" charset="-122"/>
                  </a:rPr>
                  <a:t>项目尽职调查</a:t>
                </a:r>
                <a:endParaRPr kumimoji="0" lang="zh-CN" altLang="en-US" sz="1800" b="1" i="0" u="none" strike="noStrike" kern="0" cap="none" spc="0" normalizeH="0" baseline="0" noProof="0" dirty="0">
                  <a:ln>
                    <a:noFill/>
                  </a:ln>
                  <a:solidFill>
                    <a:srgbClr val="8EAFD6"/>
                  </a:solidFill>
                  <a:effectLst/>
                  <a:uLnTx/>
                  <a:uFillTx/>
                  <a:latin typeface="微软雅黑" panose="020B0503020204020204" pitchFamily="34" charset="-122"/>
                  <a:ea typeface="微软雅黑" panose="020B0503020204020204" pitchFamily="34" charset="-122"/>
                </a:endParaRPr>
              </a:p>
            </p:txBody>
          </p:sp>
        </p:grpSp>
        <p:grpSp>
          <p:nvGrpSpPr>
            <p:cNvPr id="36" name="îsḻidé"/>
            <p:cNvGrpSpPr/>
            <p:nvPr/>
          </p:nvGrpSpPr>
          <p:grpSpPr bwMode="auto">
            <a:xfrm>
              <a:off x="6086414" y="1744261"/>
              <a:ext cx="2666252" cy="931132"/>
              <a:chOff x="6001433" y="4082150"/>
              <a:chExt cx="2666252" cy="931132"/>
            </a:xfrm>
          </p:grpSpPr>
          <p:sp>
            <p:nvSpPr>
              <p:cNvPr id="40" name="isḷîḋe"/>
              <p:cNvSpPr/>
              <p:nvPr/>
            </p:nvSpPr>
            <p:spPr bwMode="auto">
              <a:xfrm>
                <a:off x="6025589" y="4455883"/>
                <a:ext cx="2642096" cy="557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楷体_GB2312" panose="02010609030101010101" pitchFamily="49" charset="-122"/>
                  </a:defRPr>
                </a:lvl1pPr>
                <a:lvl2pPr marL="742950" indent="-285750">
                  <a:defRPr>
                    <a:solidFill>
                      <a:schemeClr val="tx1"/>
                    </a:solidFill>
                    <a:latin typeface="Arial" panose="020B0604020202020204" pitchFamily="34" charset="0"/>
                    <a:ea typeface="楷体_GB2312" panose="02010609030101010101" pitchFamily="49" charset="-122"/>
                  </a:defRPr>
                </a:lvl2pPr>
                <a:lvl3pPr marL="1143000" indent="-228600">
                  <a:defRPr>
                    <a:solidFill>
                      <a:schemeClr val="tx1"/>
                    </a:solidFill>
                    <a:latin typeface="Arial" panose="020B0604020202020204" pitchFamily="34" charset="0"/>
                    <a:ea typeface="楷体_GB2312" panose="02010609030101010101" pitchFamily="49" charset="-122"/>
                  </a:defRPr>
                </a:lvl3pPr>
                <a:lvl4pPr marL="1600200" indent="-228600">
                  <a:defRPr>
                    <a:solidFill>
                      <a:schemeClr val="tx1"/>
                    </a:solidFill>
                    <a:latin typeface="Arial" panose="020B0604020202020204" pitchFamily="34" charset="0"/>
                    <a:ea typeface="楷体_GB2312" panose="02010609030101010101" pitchFamily="49" charset="-122"/>
                  </a:defRPr>
                </a:lvl4pPr>
                <a:lvl5pPr marL="2057400" indent="-228600">
                  <a:defRPr>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anose="02010609030101010101" pitchFamily="49" charset="-122"/>
                  </a:defRPr>
                </a:lvl9pPr>
              </a:lstStyle>
              <a:p>
                <a:pPr marL="171450" marR="0" lvl="0" indent="-171450" defTabSz="914400" eaLnBrk="1" fontAlgn="base" latinLnBrk="0" hangingPunct="1">
                  <a:lnSpc>
                    <a:spcPct val="120000"/>
                  </a:lnSpc>
                  <a:spcBef>
                    <a:spcPct val="0"/>
                  </a:spcBef>
                  <a:spcAft>
                    <a:spcPct val="0"/>
                  </a:spcAft>
                  <a:buClrTx/>
                  <a:buSzTx/>
                  <a:buFont typeface="Wingdings" panose="05000000000000000000" pitchFamily="2" charset="2"/>
                  <a:buChar char="l"/>
                  <a:defRPr/>
                </a:pPr>
                <a:r>
                  <a:rPr kumimoji="0" lang="en-US" altLang="zh-CN" sz="12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ABS</a:t>
                </a:r>
                <a:r>
                  <a:rPr kumimoji="0" lang="zh-CN" altLang="en-US" sz="12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管理人向交易所申请设立专项计划并获得交易所无异议函</a:t>
                </a:r>
                <a:endParaRPr kumimoji="0" lang="en-US" altLang="zh-CN" sz="12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a:p>
                <a:pPr marL="171450" marR="0" lvl="0" indent="-171450" defTabSz="914400" eaLnBrk="1" fontAlgn="base" latinLnBrk="0" hangingPunct="1">
                  <a:lnSpc>
                    <a:spcPct val="120000"/>
                  </a:lnSpc>
                  <a:spcBef>
                    <a:spcPct val="0"/>
                  </a:spcBef>
                  <a:spcAft>
                    <a:spcPct val="0"/>
                  </a:spcAft>
                  <a:buClrTx/>
                  <a:buSzTx/>
                  <a:buFont typeface="Wingdings" panose="05000000000000000000" pitchFamily="2" charset="2"/>
                  <a:buChar char="l"/>
                  <a:defRPr/>
                </a:pPr>
                <a:r>
                  <a:rPr lang="zh-CN" altLang="en-US" sz="1200" kern="0" dirty="0">
                    <a:solidFill>
                      <a:srgbClr val="000000"/>
                    </a:solidFill>
                    <a:latin typeface="微软雅黑" panose="020B0503020204020204" pitchFamily="34" charset="-122"/>
                    <a:ea typeface="微软雅黑" panose="020B0503020204020204" pitchFamily="34" charset="-122"/>
                  </a:rPr>
                  <a:t>公募</a:t>
                </a:r>
                <a:r>
                  <a:rPr lang="zh-CN" altLang="en-US" sz="1200" kern="0" dirty="0" smtClean="0">
                    <a:solidFill>
                      <a:srgbClr val="000000"/>
                    </a:solidFill>
                    <a:latin typeface="微软雅黑" panose="020B0503020204020204" pitchFamily="34" charset="-122"/>
                    <a:ea typeface="微软雅黑" panose="020B0503020204020204" pitchFamily="34" charset="-122"/>
                  </a:rPr>
                  <a:t>基金向证监会申请注册</a:t>
                </a:r>
                <a:endParaRPr lang="en-US" altLang="zh-CN" sz="1200" kern="0" dirty="0" smtClean="0">
                  <a:solidFill>
                    <a:srgbClr val="000000"/>
                  </a:solidFill>
                  <a:latin typeface="微软雅黑" panose="020B0503020204020204" pitchFamily="34" charset="-122"/>
                  <a:ea typeface="微软雅黑" panose="020B0503020204020204" pitchFamily="34" charset="-122"/>
                </a:endParaRPr>
              </a:p>
              <a:p>
                <a:pPr marL="0" marR="0" lvl="0" indent="0" defTabSz="914400" eaLnBrk="1" fontAlgn="base" latinLnBrk="0" hangingPunct="1">
                  <a:lnSpc>
                    <a:spcPct val="120000"/>
                  </a:lnSpc>
                  <a:spcBef>
                    <a:spcPct val="0"/>
                  </a:spcBef>
                  <a:spcAft>
                    <a:spcPct val="0"/>
                  </a:spcAft>
                  <a:buClrTx/>
                  <a:buSzTx/>
                  <a:buFontTx/>
                  <a:buNone/>
                  <a:defRPr/>
                </a:pPr>
                <a:r>
                  <a:rPr kumimoji="0" lang="zh-CN" altLang="en-US" sz="10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
                </a:r>
                <a:br>
                  <a:rPr kumimoji="0" lang="zh-CN" altLang="en-US" sz="10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br>
                <a:r>
                  <a:rPr kumimoji="0" lang="zh-CN" altLang="en-US" sz="10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 </a:t>
                </a:r>
              </a:p>
            </p:txBody>
          </p:sp>
          <p:sp>
            <p:nvSpPr>
              <p:cNvPr id="41" name="îṡḻîde"/>
              <p:cNvSpPr txBox="1"/>
              <p:nvPr/>
            </p:nvSpPr>
            <p:spPr bwMode="auto">
              <a:xfrm>
                <a:off x="6001433" y="4082150"/>
                <a:ext cx="2641620" cy="277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ormAutofit fontScale="85000" lnSpcReduction="20000"/>
              </a:bodyPr>
              <a:lstStyle/>
              <a:p>
                <a:pPr marL="0" marR="0" lvl="0" indent="0" algn="ctr" defTabSz="914400" eaLnBrk="1" fontAlgn="auto" latinLnBrk="0" hangingPunct="1">
                  <a:lnSpc>
                    <a:spcPct val="120000"/>
                  </a:lnSpc>
                  <a:spcBef>
                    <a:spcPct val="0"/>
                  </a:spcBef>
                  <a:spcAft>
                    <a:spcPts val="0"/>
                  </a:spcAft>
                  <a:buClrTx/>
                  <a:buSzTx/>
                  <a:buFontTx/>
                  <a:buNone/>
                  <a:defRPr/>
                </a:pPr>
                <a:r>
                  <a:rPr kumimoji="0" lang="zh-CN" altLang="en-US" sz="1800" b="1" i="0" u="none" strike="noStrike" kern="0" cap="none" spc="0" normalizeH="0" baseline="0" noProof="0" dirty="0" smtClean="0">
                    <a:ln>
                      <a:noFill/>
                    </a:ln>
                    <a:solidFill>
                      <a:srgbClr val="BFBFBF"/>
                    </a:solidFill>
                    <a:effectLst/>
                    <a:uLnTx/>
                    <a:uFillTx/>
                    <a:latin typeface="微软雅黑" panose="020B0503020204020204" pitchFamily="34" charset="-122"/>
                    <a:ea typeface="微软雅黑" panose="020B0503020204020204" pitchFamily="34" charset="-122"/>
                  </a:rPr>
                  <a:t>产品设立</a:t>
                </a:r>
                <a:endParaRPr kumimoji="0" lang="zh-CN" altLang="en-US" sz="1800" b="1" i="0" u="none" strike="noStrike" kern="0" cap="none" spc="0" normalizeH="0" baseline="0" noProof="0" dirty="0">
                  <a:ln>
                    <a:noFill/>
                  </a:ln>
                  <a:solidFill>
                    <a:srgbClr val="BFBFBF"/>
                  </a:solidFill>
                  <a:effectLst/>
                  <a:uLnTx/>
                  <a:uFillTx/>
                  <a:latin typeface="微软雅黑" panose="020B0503020204020204" pitchFamily="34" charset="-122"/>
                  <a:ea typeface="微软雅黑" panose="020B0503020204020204" pitchFamily="34" charset="-122"/>
                </a:endParaRPr>
              </a:p>
            </p:txBody>
          </p:sp>
        </p:grpSp>
        <p:grpSp>
          <p:nvGrpSpPr>
            <p:cNvPr id="37" name="islidè"/>
            <p:cNvGrpSpPr/>
            <p:nvPr/>
          </p:nvGrpSpPr>
          <p:grpSpPr bwMode="auto">
            <a:xfrm>
              <a:off x="9089955" y="1744261"/>
              <a:ext cx="2653576" cy="916545"/>
              <a:chOff x="9021157" y="4723085"/>
              <a:chExt cx="2653576" cy="916545"/>
            </a:xfrm>
          </p:grpSpPr>
          <p:sp>
            <p:nvSpPr>
              <p:cNvPr id="38" name="i$ḻïḑè"/>
              <p:cNvSpPr/>
              <p:nvPr/>
            </p:nvSpPr>
            <p:spPr bwMode="auto">
              <a:xfrm>
                <a:off x="9021157" y="5082231"/>
                <a:ext cx="2642096" cy="557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楷体_GB2312" panose="02010609030101010101" pitchFamily="49" charset="-122"/>
                  </a:defRPr>
                </a:lvl1pPr>
                <a:lvl2pPr marL="742950" indent="-285750">
                  <a:defRPr>
                    <a:solidFill>
                      <a:schemeClr val="tx1"/>
                    </a:solidFill>
                    <a:latin typeface="Arial" panose="020B0604020202020204" pitchFamily="34" charset="0"/>
                    <a:ea typeface="楷体_GB2312" panose="02010609030101010101" pitchFamily="49" charset="-122"/>
                  </a:defRPr>
                </a:lvl2pPr>
                <a:lvl3pPr marL="1143000" indent="-228600">
                  <a:defRPr>
                    <a:solidFill>
                      <a:schemeClr val="tx1"/>
                    </a:solidFill>
                    <a:latin typeface="Arial" panose="020B0604020202020204" pitchFamily="34" charset="0"/>
                    <a:ea typeface="楷体_GB2312" panose="02010609030101010101" pitchFamily="49" charset="-122"/>
                  </a:defRPr>
                </a:lvl3pPr>
                <a:lvl4pPr marL="1600200" indent="-228600">
                  <a:defRPr>
                    <a:solidFill>
                      <a:schemeClr val="tx1"/>
                    </a:solidFill>
                    <a:latin typeface="Arial" panose="020B0604020202020204" pitchFamily="34" charset="0"/>
                    <a:ea typeface="楷体_GB2312" panose="02010609030101010101" pitchFamily="49" charset="-122"/>
                  </a:defRPr>
                </a:lvl4pPr>
                <a:lvl5pPr marL="2057400" indent="-228600">
                  <a:defRPr>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anose="02010609030101010101" pitchFamily="49" charset="-122"/>
                  </a:defRPr>
                </a:lvl9pPr>
              </a:lstStyle>
              <a:p>
                <a:pPr marL="171450" marR="0" lvl="0" indent="-171450" defTabSz="914400" eaLnBrk="1" fontAlgn="base" latinLnBrk="0" hangingPunct="1">
                  <a:lnSpc>
                    <a:spcPct val="120000"/>
                  </a:lnSpc>
                  <a:spcBef>
                    <a:spcPct val="0"/>
                  </a:spcBef>
                  <a:spcAft>
                    <a:spcPct val="0"/>
                  </a:spcAft>
                  <a:buClrTx/>
                  <a:buSzTx/>
                  <a:buFont typeface="Wingdings" panose="05000000000000000000" pitchFamily="2" charset="2"/>
                  <a:buChar char="l"/>
                  <a:defRPr/>
                </a:pPr>
                <a:r>
                  <a:rPr kumimoji="0" lang="zh-CN" altLang="en-US" sz="12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公募基金发售基金份额</a:t>
                </a:r>
                <a:endParaRPr kumimoji="0" lang="en-US" altLang="zh-CN" sz="12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a:p>
                <a:pPr marL="171450" marR="0" lvl="0" indent="-171450" defTabSz="914400" eaLnBrk="1" fontAlgn="base" latinLnBrk="0" hangingPunct="1">
                  <a:lnSpc>
                    <a:spcPct val="120000"/>
                  </a:lnSpc>
                  <a:spcBef>
                    <a:spcPct val="0"/>
                  </a:spcBef>
                  <a:spcAft>
                    <a:spcPct val="0"/>
                  </a:spcAft>
                  <a:buClrTx/>
                  <a:buSzTx/>
                  <a:buFont typeface="Wingdings" panose="05000000000000000000" pitchFamily="2" charset="2"/>
                  <a:buChar char="l"/>
                  <a:defRPr/>
                </a:pPr>
                <a:r>
                  <a:rPr lang="zh-CN" altLang="en-US" sz="1200" kern="0" dirty="0">
                    <a:solidFill>
                      <a:srgbClr val="000000"/>
                    </a:solidFill>
                    <a:latin typeface="微软雅黑" panose="020B0503020204020204" pitchFamily="34" charset="-122"/>
                    <a:ea typeface="微软雅黑" panose="020B0503020204020204" pitchFamily="34" charset="-122"/>
                  </a:rPr>
                  <a:t>公</a:t>
                </a:r>
                <a:r>
                  <a:rPr lang="zh-CN" altLang="en-US" sz="1200" kern="0" dirty="0" smtClean="0">
                    <a:solidFill>
                      <a:srgbClr val="000000"/>
                    </a:solidFill>
                    <a:latin typeface="微软雅黑" panose="020B0503020204020204" pitchFamily="34" charset="-122"/>
                    <a:ea typeface="微软雅黑" panose="020B0503020204020204" pitchFamily="34" charset="-122"/>
                  </a:rPr>
                  <a:t>募基金将募集资金投资于</a:t>
                </a:r>
                <a:r>
                  <a:rPr lang="en-US" altLang="zh-CN" sz="1200" kern="0" dirty="0" smtClean="0">
                    <a:solidFill>
                      <a:srgbClr val="000000"/>
                    </a:solidFill>
                    <a:latin typeface="微软雅黑" panose="020B0503020204020204" pitchFamily="34" charset="-122"/>
                    <a:ea typeface="微软雅黑" panose="020B0503020204020204" pitchFamily="34" charset="-122"/>
                  </a:rPr>
                  <a:t>ABS</a:t>
                </a:r>
              </a:p>
              <a:p>
                <a:pPr marL="171450" marR="0" lvl="0" indent="-171450" defTabSz="914400" eaLnBrk="1" fontAlgn="base" latinLnBrk="0" hangingPunct="1">
                  <a:lnSpc>
                    <a:spcPct val="120000"/>
                  </a:lnSpc>
                  <a:spcBef>
                    <a:spcPct val="0"/>
                  </a:spcBef>
                  <a:spcAft>
                    <a:spcPct val="0"/>
                  </a:spcAft>
                  <a:buClrTx/>
                  <a:buSzTx/>
                  <a:buFont typeface="Wingdings" panose="05000000000000000000" pitchFamily="2" charset="2"/>
                  <a:buChar char="l"/>
                  <a:defRPr/>
                </a:pPr>
                <a:r>
                  <a:rPr lang="en-US" altLang="zh-CN" sz="1200" kern="0" dirty="0" smtClean="0">
                    <a:solidFill>
                      <a:srgbClr val="000000"/>
                    </a:solidFill>
                    <a:latin typeface="微软雅黑" panose="020B0503020204020204" pitchFamily="34" charset="-122"/>
                    <a:ea typeface="微软雅黑" panose="020B0503020204020204" pitchFamily="34" charset="-122"/>
                  </a:rPr>
                  <a:t>ABS</a:t>
                </a:r>
                <a:r>
                  <a:rPr lang="zh-CN" altLang="en-US" sz="1200" kern="0" dirty="0" smtClean="0">
                    <a:solidFill>
                      <a:srgbClr val="000000"/>
                    </a:solidFill>
                    <a:latin typeface="微软雅黑" panose="020B0503020204020204" pitchFamily="34" charset="-122"/>
                    <a:ea typeface="微软雅黑" panose="020B0503020204020204" pitchFamily="34" charset="-122"/>
                  </a:rPr>
                  <a:t>完成对目标资产的收购</a:t>
                </a:r>
                <a:r>
                  <a:rPr kumimoji="0" lang="zh-CN" altLang="en-US" sz="10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
                </a:r>
                <a:br>
                  <a:rPr kumimoji="0" lang="zh-CN" altLang="en-US" sz="10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br>
                <a:r>
                  <a:rPr kumimoji="0" lang="zh-CN" altLang="en-US" sz="10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 </a:t>
                </a:r>
              </a:p>
            </p:txBody>
          </p:sp>
          <p:sp>
            <p:nvSpPr>
              <p:cNvPr id="39" name="íSḻîḑe"/>
              <p:cNvSpPr txBox="1"/>
              <p:nvPr/>
            </p:nvSpPr>
            <p:spPr bwMode="auto">
              <a:xfrm>
                <a:off x="9033113" y="4723085"/>
                <a:ext cx="2641620" cy="279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ormAutofit fontScale="85000" lnSpcReduction="20000"/>
              </a:bodyPr>
              <a:lstStyle/>
              <a:p>
                <a:pPr marL="0" marR="0" lvl="0" indent="0" algn="ctr" defTabSz="914400" eaLnBrk="1" fontAlgn="auto" latinLnBrk="0" hangingPunct="1">
                  <a:lnSpc>
                    <a:spcPct val="120000"/>
                  </a:lnSpc>
                  <a:spcBef>
                    <a:spcPct val="0"/>
                  </a:spcBef>
                  <a:spcAft>
                    <a:spcPts val="0"/>
                  </a:spcAft>
                  <a:buClrTx/>
                  <a:buSzTx/>
                  <a:buFontTx/>
                  <a:buNone/>
                  <a:defRPr/>
                </a:pPr>
                <a:r>
                  <a:rPr kumimoji="0" lang="zh-CN" altLang="en-US" sz="1800" b="1" i="0" u="none" strike="noStrike" kern="0" cap="none" spc="0" normalizeH="0" baseline="0" noProof="0" dirty="0" smtClean="0">
                    <a:ln>
                      <a:noFill/>
                    </a:ln>
                    <a:solidFill>
                      <a:srgbClr val="B3C9E3"/>
                    </a:solidFill>
                    <a:effectLst/>
                    <a:uLnTx/>
                    <a:uFillTx/>
                    <a:latin typeface="微软雅黑" panose="020B0503020204020204" pitchFamily="34" charset="-122"/>
                    <a:ea typeface="微软雅黑" panose="020B0503020204020204" pitchFamily="34" charset="-122"/>
                  </a:rPr>
                  <a:t>资金募集与资产转让</a:t>
                </a:r>
                <a:endParaRPr kumimoji="0" lang="zh-CN" altLang="en-US" sz="1800" b="1" i="0" u="none" strike="noStrike" kern="0" cap="none" spc="0" normalizeH="0" baseline="0" noProof="0" dirty="0">
                  <a:ln>
                    <a:noFill/>
                  </a:ln>
                  <a:solidFill>
                    <a:srgbClr val="B3C9E3"/>
                  </a:solidFill>
                  <a:effectLst/>
                  <a:uLnTx/>
                  <a:uFillTx/>
                  <a:latin typeface="微软雅黑" panose="020B0503020204020204" pitchFamily="34" charset="-122"/>
                  <a:ea typeface="微软雅黑" panose="020B0503020204020204" pitchFamily="34" charset="-122"/>
                </a:endParaRPr>
              </a:p>
            </p:txBody>
          </p:sp>
        </p:gr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59045" y="2142975"/>
            <a:ext cx="2066105" cy="651980"/>
          </a:xfrm>
        </p:spPr>
        <p:txBody>
          <a:bodyPr>
            <a:noAutofit/>
          </a:bodyPr>
          <a:lstStyle/>
          <a:p>
            <a:r>
              <a:rPr lang="zh-CN" altLang="en-US" sz="4400" dirty="0" smtClean="0"/>
              <a:t>目 录</a:t>
            </a:r>
            <a:endParaRPr lang="zh-CN" altLang="en-US" sz="4400" dirty="0"/>
          </a:p>
        </p:txBody>
      </p:sp>
      <p:sp>
        <p:nvSpPr>
          <p:cNvPr id="18" name="灯片编号占位符 2"/>
          <p:cNvSpPr>
            <a:spLocks noGrp="1"/>
          </p:cNvSpPr>
          <p:nvPr>
            <p:ph type="sldNum" sz="quarter" idx="4"/>
          </p:nvPr>
        </p:nvSpPr>
        <p:spPr>
          <a:xfrm>
            <a:off x="6860898" y="4782762"/>
            <a:ext cx="2057400" cy="273844"/>
          </a:xfrm>
        </p:spPr>
        <p:txBody>
          <a:bodyPr/>
          <a:lstStyle/>
          <a:p>
            <a:fld id="{DCD00DFC-BB7E-6C4E-9718-8AF533CF9D8D}" type="slidenum">
              <a:rPr kumimoji="1" lang="zh-CN" altLang="en-US" sz="1100" smtClean="0">
                <a:latin typeface="Arial" panose="020B0604020202020204" pitchFamily="34" charset="0"/>
                <a:cs typeface="Arial" panose="020B0604020202020204" pitchFamily="34" charset="0"/>
              </a:rPr>
              <a:pPr/>
              <a:t>2</a:t>
            </a:fld>
            <a:endParaRPr kumimoji="1" lang="zh-CN" altLang="en-US" sz="1100" dirty="0">
              <a:latin typeface="Arial" panose="020B0604020202020204" pitchFamily="34" charset="0"/>
              <a:cs typeface="Arial" panose="020B0604020202020204" pitchFamily="34" charset="0"/>
            </a:endParaRPr>
          </a:p>
        </p:txBody>
      </p:sp>
      <p:sp>
        <p:nvSpPr>
          <p:cNvPr id="25" name="矩形 24"/>
          <p:cNvSpPr/>
          <p:nvPr/>
        </p:nvSpPr>
        <p:spPr>
          <a:xfrm>
            <a:off x="5513705" y="1040130"/>
            <a:ext cx="3630295" cy="614045"/>
          </a:xfrm>
          <a:prstGeom prst="rect">
            <a:avLst/>
          </a:prstGeom>
        </p:spPr>
        <p:txBody>
          <a:bodyPr wrap="square">
            <a:spAutoFit/>
          </a:bodyPr>
          <a:lstStyle/>
          <a:p>
            <a:pPr>
              <a:defRPr/>
            </a:pPr>
            <a:r>
              <a:rPr lang="en-US" sz="1700"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rPr>
              <a:t>WHY</a:t>
            </a:r>
          </a:p>
          <a:p>
            <a:pPr>
              <a:defRPr/>
            </a:pPr>
            <a:r>
              <a:rPr lang="zh-CN" altLang="en-US" sz="1700"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rPr>
              <a:t>基础设施公募</a:t>
            </a:r>
            <a:r>
              <a:rPr lang="en-US" altLang="zh-CN" sz="1700"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rPr>
              <a:t>REITs</a:t>
            </a:r>
            <a:r>
              <a:rPr lang="zh-CN" altLang="en-US" sz="1700"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rPr>
              <a:t>出台背景及意义</a:t>
            </a:r>
          </a:p>
        </p:txBody>
      </p:sp>
      <p:grpSp>
        <p:nvGrpSpPr>
          <p:cNvPr id="26" name="组合 25"/>
          <p:cNvGrpSpPr/>
          <p:nvPr/>
        </p:nvGrpSpPr>
        <p:grpSpPr>
          <a:xfrm>
            <a:off x="4851486" y="1040286"/>
            <a:ext cx="609879" cy="609879"/>
            <a:chOff x="2197361" y="2767933"/>
            <a:chExt cx="609879" cy="609879"/>
          </a:xfrm>
        </p:grpSpPr>
        <p:sp>
          <p:nvSpPr>
            <p:cNvPr id="27" name="椭圆 26"/>
            <p:cNvSpPr/>
            <p:nvPr/>
          </p:nvSpPr>
          <p:spPr>
            <a:xfrm>
              <a:off x="2197361" y="2767933"/>
              <a:ext cx="609879" cy="609879"/>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dirty="0" smtClean="0"/>
            </a:p>
          </p:txBody>
        </p:sp>
        <p:sp>
          <p:nvSpPr>
            <p:cNvPr id="28" name="椭圆 27"/>
            <p:cNvSpPr/>
            <p:nvPr/>
          </p:nvSpPr>
          <p:spPr>
            <a:xfrm>
              <a:off x="2240784" y="2811872"/>
              <a:ext cx="523033" cy="522000"/>
            </a:xfrm>
            <a:prstGeom prst="ellipse">
              <a:avLst/>
            </a:prstGeom>
            <a:solidFill>
              <a:srgbClr val="4472C4"/>
            </a:solid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Arial" panose="020B0604020202020204" pitchFamily="34" charset="0"/>
                  <a:ea typeface="黑体" panose="02010609060101010101" charset="-122"/>
                  <a:cs typeface="Arial" panose="020B0604020202020204" pitchFamily="34" charset="0"/>
                </a:rPr>
                <a:t>1</a:t>
              </a:r>
              <a:endParaRPr lang="zh-CN" altLang="en-US" sz="2400" b="1" dirty="0">
                <a:solidFill>
                  <a:schemeClr val="bg1"/>
                </a:solidFill>
                <a:latin typeface="Arial" panose="020B0604020202020204" pitchFamily="34" charset="0"/>
                <a:ea typeface="黑体" panose="02010609060101010101" charset="-122"/>
                <a:cs typeface="Arial" panose="020B0604020202020204" pitchFamily="34" charset="0"/>
              </a:endParaRPr>
            </a:p>
          </p:txBody>
        </p:sp>
      </p:grpSp>
      <p:sp>
        <p:nvSpPr>
          <p:cNvPr id="29" name="矩形 28"/>
          <p:cNvSpPr/>
          <p:nvPr/>
        </p:nvSpPr>
        <p:spPr>
          <a:xfrm>
            <a:off x="5513504" y="1966001"/>
            <a:ext cx="2744672" cy="614045"/>
          </a:xfrm>
          <a:prstGeom prst="rect">
            <a:avLst/>
          </a:prstGeom>
        </p:spPr>
        <p:txBody>
          <a:bodyPr wrap="square">
            <a:spAutoFit/>
          </a:bodyPr>
          <a:lstStyle/>
          <a:p>
            <a:pPr>
              <a:defRPr/>
            </a:pPr>
            <a:r>
              <a:rPr lang="en-US" sz="1700"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rPr>
              <a:t>WHAT</a:t>
            </a:r>
          </a:p>
          <a:p>
            <a:pPr>
              <a:defRPr/>
            </a:pPr>
            <a:r>
              <a:rPr lang="zh-CN" altLang="en-US" sz="1700"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rPr>
              <a:t>基础设施公募</a:t>
            </a:r>
            <a:r>
              <a:rPr lang="en-US" altLang="zh-CN" sz="1700"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rPr>
              <a:t>REITs</a:t>
            </a:r>
            <a:r>
              <a:rPr lang="zh-CN" altLang="en-US" sz="1700"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rPr>
              <a:t>简介</a:t>
            </a:r>
          </a:p>
        </p:txBody>
      </p:sp>
      <p:sp>
        <p:nvSpPr>
          <p:cNvPr id="30" name="矩形 29"/>
          <p:cNvSpPr/>
          <p:nvPr/>
        </p:nvSpPr>
        <p:spPr>
          <a:xfrm>
            <a:off x="5513705" y="2723515"/>
            <a:ext cx="3404870" cy="875665"/>
          </a:xfrm>
          <a:prstGeom prst="rect">
            <a:avLst/>
          </a:prstGeom>
        </p:spPr>
        <p:txBody>
          <a:bodyPr wrap="square">
            <a:spAutoFit/>
          </a:bodyPr>
          <a:lstStyle/>
          <a:p>
            <a:pPr>
              <a:defRPr/>
            </a:pPr>
            <a:r>
              <a:rPr lang="en-US" altLang="zh-CN" sz="17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HOW</a:t>
            </a:r>
          </a:p>
          <a:p>
            <a:pPr>
              <a:defRPr/>
            </a:pPr>
            <a:r>
              <a:rPr lang="zh-CN" altLang="en-US" sz="17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建行集团</a:t>
            </a:r>
            <a:r>
              <a:rPr lang="zh-CN" altLang="zh-CN" sz="17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支持</a:t>
            </a:r>
            <a:r>
              <a:rPr lang="en-US" altLang="zh-CN" sz="17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REITs</a:t>
            </a:r>
            <a:r>
              <a:rPr lang="zh-CN" altLang="zh-CN" sz="17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的产品与综合服务</a:t>
            </a:r>
            <a:endParaRPr lang="zh-CN" altLang="en-US" sz="17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31" name="组合 30"/>
          <p:cNvGrpSpPr/>
          <p:nvPr/>
        </p:nvGrpSpPr>
        <p:grpSpPr>
          <a:xfrm>
            <a:off x="4851486" y="1921739"/>
            <a:ext cx="609879" cy="609879"/>
            <a:chOff x="2197361" y="2767933"/>
            <a:chExt cx="609879" cy="609879"/>
          </a:xfrm>
        </p:grpSpPr>
        <p:sp>
          <p:nvSpPr>
            <p:cNvPr id="32" name="椭圆 31"/>
            <p:cNvSpPr/>
            <p:nvPr/>
          </p:nvSpPr>
          <p:spPr>
            <a:xfrm>
              <a:off x="2197361" y="2767933"/>
              <a:ext cx="609879" cy="609879"/>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dirty="0" smtClean="0"/>
            </a:p>
          </p:txBody>
        </p:sp>
        <p:sp>
          <p:nvSpPr>
            <p:cNvPr id="33" name="椭圆 32"/>
            <p:cNvSpPr/>
            <p:nvPr/>
          </p:nvSpPr>
          <p:spPr>
            <a:xfrm>
              <a:off x="2240784" y="2811872"/>
              <a:ext cx="523033" cy="522000"/>
            </a:xfrm>
            <a:prstGeom prst="ellipse">
              <a:avLst/>
            </a:prstGeom>
            <a:solidFill>
              <a:srgbClr val="4472C4"/>
            </a:solid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bg1"/>
                  </a:solidFill>
                  <a:latin typeface="Arial" panose="020B0604020202020204" pitchFamily="34" charset="0"/>
                  <a:ea typeface="黑体" panose="02010609060101010101" charset="-122"/>
                  <a:cs typeface="Arial" panose="020B0604020202020204" pitchFamily="34" charset="0"/>
                </a:rPr>
                <a:t>2</a:t>
              </a:r>
              <a:endParaRPr lang="zh-CN" altLang="en-US" sz="2400" b="1" dirty="0">
                <a:solidFill>
                  <a:schemeClr val="bg1"/>
                </a:solidFill>
                <a:latin typeface="Arial" panose="020B0604020202020204" pitchFamily="34" charset="0"/>
                <a:ea typeface="黑体" panose="02010609060101010101" charset="-122"/>
                <a:cs typeface="Arial" panose="020B0604020202020204" pitchFamily="34" charset="0"/>
              </a:endParaRPr>
            </a:p>
          </p:txBody>
        </p:sp>
      </p:grpSp>
      <p:grpSp>
        <p:nvGrpSpPr>
          <p:cNvPr id="34" name="组合 33"/>
          <p:cNvGrpSpPr/>
          <p:nvPr/>
        </p:nvGrpSpPr>
        <p:grpSpPr>
          <a:xfrm>
            <a:off x="4851486" y="2795571"/>
            <a:ext cx="609879" cy="609879"/>
            <a:chOff x="2197361" y="2767933"/>
            <a:chExt cx="609879" cy="609879"/>
          </a:xfrm>
        </p:grpSpPr>
        <p:sp>
          <p:nvSpPr>
            <p:cNvPr id="35" name="椭圆 34"/>
            <p:cNvSpPr/>
            <p:nvPr/>
          </p:nvSpPr>
          <p:spPr>
            <a:xfrm>
              <a:off x="2197361" y="2767933"/>
              <a:ext cx="609879" cy="609879"/>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dirty="0" smtClean="0"/>
            </a:p>
          </p:txBody>
        </p:sp>
        <p:sp>
          <p:nvSpPr>
            <p:cNvPr id="36" name="椭圆 35"/>
            <p:cNvSpPr/>
            <p:nvPr/>
          </p:nvSpPr>
          <p:spPr>
            <a:xfrm>
              <a:off x="2240784" y="2811872"/>
              <a:ext cx="523033" cy="522000"/>
            </a:xfrm>
            <a:prstGeom prst="ellipse">
              <a:avLst/>
            </a:prstGeom>
            <a:solidFill>
              <a:srgbClr val="4472C4"/>
            </a:solid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bg1"/>
                  </a:solidFill>
                  <a:latin typeface="Arial" panose="020B0604020202020204" pitchFamily="34" charset="0"/>
                  <a:ea typeface="黑体" panose="02010609060101010101" charset="-122"/>
                  <a:cs typeface="Arial" panose="020B0604020202020204" pitchFamily="34" charset="0"/>
                </a:rPr>
                <a:t>3</a:t>
              </a:r>
              <a:endParaRPr lang="zh-CN" altLang="en-US" sz="2400" b="1" dirty="0">
                <a:solidFill>
                  <a:schemeClr val="bg1"/>
                </a:solidFill>
                <a:latin typeface="Arial" panose="020B0604020202020204" pitchFamily="34" charset="0"/>
                <a:ea typeface="黑体" panose="02010609060101010101" charset="-122"/>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normAutofit fontScale="90000"/>
          </a:bodyPr>
          <a:lstStyle/>
          <a:p>
            <a:r>
              <a:rPr lang="zh-CN" altLang="en-US" b="1" dirty="0" smtClean="0"/>
              <a:t>原始权益人的准备</a:t>
            </a:r>
            <a:endParaRPr lang="zh-CN" altLang="en-US" b="1" dirty="0"/>
          </a:p>
        </p:txBody>
      </p:sp>
      <p:sp>
        <p:nvSpPr>
          <p:cNvPr id="35" name="灯片编号占位符 2"/>
          <p:cNvSpPr>
            <a:spLocks noGrp="1"/>
          </p:cNvSpPr>
          <p:nvPr>
            <p:ph type="sldNum" sz="quarter" idx="4"/>
          </p:nvPr>
        </p:nvSpPr>
        <p:spPr>
          <a:xfrm>
            <a:off x="6860898" y="4782762"/>
            <a:ext cx="2057400" cy="273844"/>
          </a:xfrm>
        </p:spPr>
        <p:txBody>
          <a:bodyPr/>
          <a:lstStyle/>
          <a:p>
            <a:fld id="{DCD00DFC-BB7E-6C4E-9718-8AF533CF9D8D}" type="slidenum">
              <a:rPr kumimoji="1" lang="zh-CN" altLang="en-US" sz="1100" smtClean="0">
                <a:latin typeface="Arial" panose="020B0604020202020204" pitchFamily="34" charset="0"/>
                <a:cs typeface="Arial" panose="020B0604020202020204" pitchFamily="34" charset="0"/>
              </a:rPr>
              <a:pPr/>
              <a:t>20</a:t>
            </a:fld>
            <a:endParaRPr kumimoji="1" lang="zh-CN" altLang="en-US" sz="1100" dirty="0">
              <a:latin typeface="Arial" panose="020B0604020202020204" pitchFamily="34" charset="0"/>
              <a:cs typeface="Arial" panose="020B0604020202020204" pitchFamily="34" charset="0"/>
            </a:endParaRPr>
          </a:p>
        </p:txBody>
      </p:sp>
      <p:grpSp>
        <p:nvGrpSpPr>
          <p:cNvPr id="3" name="组合 2"/>
          <p:cNvGrpSpPr/>
          <p:nvPr/>
        </p:nvGrpSpPr>
        <p:grpSpPr>
          <a:xfrm>
            <a:off x="592282" y="1378961"/>
            <a:ext cx="8010381" cy="1001826"/>
            <a:chOff x="2127698" y="1378961"/>
            <a:chExt cx="6474965" cy="1001826"/>
          </a:xfrm>
        </p:grpSpPr>
        <p:sp>
          <p:nvSpPr>
            <p:cNvPr id="88" name="î$ļíḍe"/>
            <p:cNvSpPr/>
            <p:nvPr/>
          </p:nvSpPr>
          <p:spPr bwMode="auto">
            <a:xfrm>
              <a:off x="2127698" y="1387012"/>
              <a:ext cx="1833563" cy="993775"/>
            </a:xfrm>
            <a:prstGeom prst="chevron">
              <a:avLst>
                <a:gd name="adj" fmla="val 41715"/>
              </a:avLst>
            </a:prstGeom>
            <a:solidFill>
              <a:srgbClr val="386398"/>
            </a:solidFill>
            <a:ln w="25400" cap="flat" cmpd="sng" algn="ctr">
              <a:noFill/>
              <a:prstDash val="solid"/>
            </a:ln>
            <a:effectLst/>
          </p:spPr>
          <p:txBody>
            <a:bodyPr wrap="none" bIns="137160" anchor="b">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dirty="0">
                <a:ln>
                  <a:noFill/>
                </a:ln>
                <a:solidFill>
                  <a:srgbClr val="FFFFFF"/>
                </a:solidFill>
                <a:effectLst/>
                <a:uLnTx/>
                <a:uFillTx/>
                <a:latin typeface="Arial" panose="020B0604020202020204"/>
                <a:ea typeface="楷体_GB2312"/>
              </a:endParaRPr>
            </a:p>
          </p:txBody>
        </p:sp>
        <p:grpSp>
          <p:nvGrpSpPr>
            <p:cNvPr id="89" name="ïşlîdè"/>
            <p:cNvGrpSpPr/>
            <p:nvPr/>
          </p:nvGrpSpPr>
          <p:grpSpPr bwMode="auto">
            <a:xfrm>
              <a:off x="2884855" y="1631478"/>
              <a:ext cx="347965" cy="260473"/>
              <a:chOff x="0" y="0"/>
              <a:chExt cx="575" cy="431"/>
            </a:xfrm>
            <a:solidFill>
              <a:srgbClr val="FFFFFF"/>
            </a:solidFill>
          </p:grpSpPr>
          <p:sp>
            <p:nvSpPr>
              <p:cNvPr id="116" name="í$ľiďe"/>
              <p:cNvSpPr/>
              <p:nvPr/>
            </p:nvSpPr>
            <p:spPr bwMode="auto">
              <a:xfrm>
                <a:off x="0" y="0"/>
                <a:ext cx="575" cy="4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0" y="0"/>
                    </a:moveTo>
                    <a:lnTo>
                      <a:pt x="0" y="21600"/>
                    </a:lnTo>
                    <a:lnTo>
                      <a:pt x="21600" y="21600"/>
                    </a:lnTo>
                    <a:lnTo>
                      <a:pt x="21600" y="0"/>
                    </a:lnTo>
                    <a:lnTo>
                      <a:pt x="0" y="0"/>
                    </a:lnTo>
                    <a:close/>
                    <a:moveTo>
                      <a:pt x="19798" y="19200"/>
                    </a:moveTo>
                    <a:lnTo>
                      <a:pt x="1802" y="19200"/>
                    </a:lnTo>
                    <a:lnTo>
                      <a:pt x="1802" y="2400"/>
                    </a:lnTo>
                    <a:lnTo>
                      <a:pt x="19798" y="2400"/>
                    </a:lnTo>
                    <a:lnTo>
                      <a:pt x="19798" y="19200"/>
                    </a:lnTo>
                    <a:close/>
                    <a:moveTo>
                      <a:pt x="19798" y="19200"/>
                    </a:moveTo>
                  </a:path>
                </a:pathLst>
              </a:custGeom>
              <a:grp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Arial" panose="020B0604020202020204"/>
                  <a:ea typeface="楷体_GB2312"/>
                </a:endParaRPr>
              </a:p>
            </p:txBody>
          </p:sp>
          <p:sp>
            <p:nvSpPr>
              <p:cNvPr id="117" name="išlïdé"/>
              <p:cNvSpPr/>
              <p:nvPr/>
            </p:nvSpPr>
            <p:spPr bwMode="auto">
              <a:xfrm>
                <a:off x="88" y="80"/>
                <a:ext cx="402" cy="279"/>
              </a:xfrm>
              <a:custGeom>
                <a:avLst/>
                <a:gdLst>
                  <a:gd name="T0" fmla="*/ 0 w 21263"/>
                  <a:gd name="T1" fmla="*/ 0 h 21544"/>
                  <a:gd name="T2" fmla="*/ 0 w 21263"/>
                  <a:gd name="T3" fmla="*/ 0 h 21544"/>
                  <a:gd name="T4" fmla="*/ 0 w 21263"/>
                  <a:gd name="T5" fmla="*/ 0 h 21544"/>
                  <a:gd name="T6" fmla="*/ 0 w 21263"/>
                  <a:gd name="T7" fmla="*/ 0 h 21544"/>
                  <a:gd name="T8" fmla="*/ 0 w 21263"/>
                  <a:gd name="T9" fmla="*/ 0 h 21544"/>
                  <a:gd name="T10" fmla="*/ 0 w 21263"/>
                  <a:gd name="T11" fmla="*/ 0 h 21544"/>
                  <a:gd name="T12" fmla="*/ 0 w 21263"/>
                  <a:gd name="T13" fmla="*/ 0 h 21544"/>
                  <a:gd name="T14" fmla="*/ 0 w 21263"/>
                  <a:gd name="T15" fmla="*/ 0 h 21544"/>
                  <a:gd name="T16" fmla="*/ 0 w 21263"/>
                  <a:gd name="T17" fmla="*/ 0 h 21544"/>
                  <a:gd name="T18" fmla="*/ 0 w 21263"/>
                  <a:gd name="T19" fmla="*/ 0 h 21544"/>
                  <a:gd name="T20" fmla="*/ 0 w 21263"/>
                  <a:gd name="T21" fmla="*/ 0 h 21544"/>
                  <a:gd name="T22" fmla="*/ 0 w 21263"/>
                  <a:gd name="T23" fmla="*/ 0 h 21544"/>
                  <a:gd name="T24" fmla="*/ 0 w 21263"/>
                  <a:gd name="T25" fmla="*/ 0 h 21544"/>
                  <a:gd name="T26" fmla="*/ 0 w 21263"/>
                  <a:gd name="T27" fmla="*/ 0 h 21544"/>
                  <a:gd name="T28" fmla="*/ 0 w 21263"/>
                  <a:gd name="T29" fmla="*/ 0 h 21544"/>
                  <a:gd name="T30" fmla="*/ 0 w 21263"/>
                  <a:gd name="T31" fmla="*/ 0 h 21544"/>
                  <a:gd name="T32" fmla="*/ 0 w 21263"/>
                  <a:gd name="T33" fmla="*/ 0 h 21544"/>
                  <a:gd name="T34" fmla="*/ 0 w 21263"/>
                  <a:gd name="T35" fmla="*/ 0 h 21544"/>
                  <a:gd name="T36" fmla="*/ 0 w 21263"/>
                  <a:gd name="T37" fmla="*/ 0 h 21544"/>
                  <a:gd name="T38" fmla="*/ 0 w 21263"/>
                  <a:gd name="T39" fmla="*/ 0 h 21544"/>
                  <a:gd name="T40" fmla="*/ 0 w 21263"/>
                  <a:gd name="T41" fmla="*/ 0 h 21544"/>
                  <a:gd name="T42" fmla="*/ 0 w 21263"/>
                  <a:gd name="T43" fmla="*/ 0 h 21544"/>
                  <a:gd name="T44" fmla="*/ 0 w 21263"/>
                  <a:gd name="T45" fmla="*/ 0 h 21544"/>
                  <a:gd name="T46" fmla="*/ 0 w 21263"/>
                  <a:gd name="T47" fmla="*/ 0 h 21544"/>
                  <a:gd name="T48" fmla="*/ 0 w 21263"/>
                  <a:gd name="T49" fmla="*/ 0 h 21544"/>
                  <a:gd name="T50" fmla="*/ 0 w 21263"/>
                  <a:gd name="T51" fmla="*/ 0 h 21544"/>
                  <a:gd name="T52" fmla="*/ 0 w 21263"/>
                  <a:gd name="T53" fmla="*/ 0 h 21544"/>
                  <a:gd name="T54" fmla="*/ 0 w 21263"/>
                  <a:gd name="T55" fmla="*/ 0 h 21544"/>
                  <a:gd name="T56" fmla="*/ 0 w 21263"/>
                  <a:gd name="T57" fmla="*/ 0 h 21544"/>
                  <a:gd name="T58" fmla="*/ 0 w 21263"/>
                  <a:gd name="T59" fmla="*/ 0 h 215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263" h="21544">
                    <a:moveTo>
                      <a:pt x="468" y="16899"/>
                    </a:moveTo>
                    <a:cubicBezTo>
                      <a:pt x="1011" y="17543"/>
                      <a:pt x="1809" y="17423"/>
                      <a:pt x="2251" y="16628"/>
                    </a:cubicBezTo>
                    <a:lnTo>
                      <a:pt x="2251" y="16626"/>
                    </a:lnTo>
                    <a:lnTo>
                      <a:pt x="3543" y="14300"/>
                    </a:lnTo>
                    <a:lnTo>
                      <a:pt x="5600" y="18371"/>
                    </a:lnTo>
                    <a:cubicBezTo>
                      <a:pt x="5873" y="18913"/>
                      <a:pt x="6328" y="19195"/>
                      <a:pt x="6786" y="19106"/>
                    </a:cubicBezTo>
                    <a:cubicBezTo>
                      <a:pt x="7242" y="19020"/>
                      <a:pt x="7630" y="18574"/>
                      <a:pt x="7798" y="17946"/>
                    </a:cubicBezTo>
                    <a:lnTo>
                      <a:pt x="9754" y="10654"/>
                    </a:lnTo>
                    <a:lnTo>
                      <a:pt x="12588" y="20415"/>
                    </a:lnTo>
                    <a:cubicBezTo>
                      <a:pt x="12787" y="21104"/>
                      <a:pt x="13246" y="21544"/>
                      <a:pt x="13755" y="21544"/>
                    </a:cubicBezTo>
                    <a:cubicBezTo>
                      <a:pt x="13778" y="21544"/>
                      <a:pt x="13801" y="21543"/>
                      <a:pt x="13826" y="21542"/>
                    </a:cubicBezTo>
                    <a:cubicBezTo>
                      <a:pt x="14360" y="21496"/>
                      <a:pt x="14816" y="20968"/>
                      <a:pt x="14968" y="20219"/>
                    </a:cubicBezTo>
                    <a:lnTo>
                      <a:pt x="17667" y="6945"/>
                    </a:lnTo>
                    <a:lnTo>
                      <a:pt x="18857" y="10519"/>
                    </a:lnTo>
                    <a:cubicBezTo>
                      <a:pt x="19162" y="11439"/>
                      <a:pt x="19921" y="11821"/>
                      <a:pt x="20550" y="11373"/>
                    </a:cubicBezTo>
                    <a:cubicBezTo>
                      <a:pt x="21179" y="10927"/>
                      <a:pt x="21442" y="9817"/>
                      <a:pt x="21135" y="8898"/>
                    </a:cubicBezTo>
                    <a:lnTo>
                      <a:pt x="18521" y="1042"/>
                    </a:lnTo>
                    <a:cubicBezTo>
                      <a:pt x="18292" y="352"/>
                      <a:pt x="17800" y="-56"/>
                      <a:pt x="17278" y="6"/>
                    </a:cubicBezTo>
                    <a:cubicBezTo>
                      <a:pt x="16755" y="69"/>
                      <a:pt x="16317" y="589"/>
                      <a:pt x="16167" y="1324"/>
                    </a:cubicBezTo>
                    <a:lnTo>
                      <a:pt x="13543" y="14225"/>
                    </a:lnTo>
                    <a:lnTo>
                      <a:pt x="10874" y="5027"/>
                    </a:lnTo>
                    <a:cubicBezTo>
                      <a:pt x="10672" y="4332"/>
                      <a:pt x="10206" y="3887"/>
                      <a:pt x="9689" y="3898"/>
                    </a:cubicBezTo>
                    <a:cubicBezTo>
                      <a:pt x="9173" y="3908"/>
                      <a:pt x="8715" y="4371"/>
                      <a:pt x="8527" y="5075"/>
                    </a:cubicBezTo>
                    <a:lnTo>
                      <a:pt x="6276" y="13475"/>
                    </a:lnTo>
                    <a:lnTo>
                      <a:pt x="4609" y="10174"/>
                    </a:lnTo>
                    <a:cubicBezTo>
                      <a:pt x="4375" y="9712"/>
                      <a:pt x="4012" y="9437"/>
                      <a:pt x="3619" y="9423"/>
                    </a:cubicBezTo>
                    <a:cubicBezTo>
                      <a:pt x="3225" y="9410"/>
                      <a:pt x="2854" y="9660"/>
                      <a:pt x="2606" y="10108"/>
                    </a:cubicBezTo>
                    <a:lnTo>
                      <a:pt x="284" y="14290"/>
                    </a:lnTo>
                    <a:cubicBezTo>
                      <a:pt x="-158" y="15086"/>
                      <a:pt x="-75" y="16253"/>
                      <a:pt x="468" y="16899"/>
                    </a:cubicBezTo>
                    <a:close/>
                    <a:moveTo>
                      <a:pt x="468" y="16899"/>
                    </a:moveTo>
                  </a:path>
                </a:pathLst>
              </a:custGeom>
              <a:grp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Arial" panose="020B0604020202020204"/>
                  <a:ea typeface="楷体_GB2312"/>
                </a:endParaRPr>
              </a:p>
            </p:txBody>
          </p:sp>
        </p:grpSp>
        <p:sp>
          <p:nvSpPr>
            <p:cNvPr id="90" name="ïSļîďê"/>
            <p:cNvSpPr/>
            <p:nvPr/>
          </p:nvSpPr>
          <p:spPr bwMode="auto">
            <a:xfrm>
              <a:off x="3662811" y="1387012"/>
              <a:ext cx="1835150" cy="993775"/>
            </a:xfrm>
            <a:prstGeom prst="chevron">
              <a:avLst>
                <a:gd name="adj" fmla="val 41715"/>
              </a:avLst>
            </a:prstGeom>
            <a:solidFill>
              <a:srgbClr val="8EAFD6"/>
            </a:solidFill>
            <a:ln w="25400" cap="flat" cmpd="sng" algn="ctr">
              <a:noFill/>
              <a:prstDash val="solid"/>
            </a:ln>
            <a:effectLst/>
          </p:spPr>
          <p:txBody>
            <a:bodyPr wrap="none" bIns="137160" anchor="b">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1" i="0" u="none" strike="noStrike" kern="0" cap="none" spc="0" normalizeH="0" baseline="0" noProof="0" dirty="0">
                <a:ln>
                  <a:noFill/>
                </a:ln>
                <a:solidFill>
                  <a:srgbClr val="FFFFFF"/>
                </a:solidFill>
                <a:effectLst/>
                <a:uLnTx/>
                <a:uFillTx/>
                <a:latin typeface="Arial" panose="020B0604020202020204"/>
                <a:ea typeface="楷体_GB2312"/>
              </a:endParaRPr>
            </a:p>
          </p:txBody>
        </p:sp>
        <p:grpSp>
          <p:nvGrpSpPr>
            <p:cNvPr id="91" name="îṩḷíḓè"/>
            <p:cNvGrpSpPr/>
            <p:nvPr/>
          </p:nvGrpSpPr>
          <p:grpSpPr bwMode="auto">
            <a:xfrm>
              <a:off x="4420830" y="1588271"/>
              <a:ext cx="347965" cy="288887"/>
              <a:chOff x="0" y="0"/>
              <a:chExt cx="575" cy="480"/>
            </a:xfrm>
            <a:solidFill>
              <a:srgbClr val="FFFFFF"/>
            </a:solidFill>
          </p:grpSpPr>
          <p:sp>
            <p:nvSpPr>
              <p:cNvPr id="113" name="í$ḻídè"/>
              <p:cNvSpPr/>
              <p:nvPr/>
            </p:nvSpPr>
            <p:spPr bwMode="auto">
              <a:xfrm>
                <a:off x="0" y="0"/>
                <a:ext cx="575" cy="4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17905" y="6300"/>
                    </a:moveTo>
                    <a:lnTo>
                      <a:pt x="15882" y="0"/>
                    </a:lnTo>
                    <a:lnTo>
                      <a:pt x="0" y="7315"/>
                    </a:lnTo>
                    <a:lnTo>
                      <a:pt x="4584" y="21593"/>
                    </a:lnTo>
                    <a:lnTo>
                      <a:pt x="4584" y="21600"/>
                    </a:lnTo>
                    <a:lnTo>
                      <a:pt x="21600" y="21600"/>
                    </a:lnTo>
                    <a:lnTo>
                      <a:pt x="21600" y="6301"/>
                    </a:lnTo>
                    <a:lnTo>
                      <a:pt x="17905" y="6301"/>
                    </a:lnTo>
                    <a:lnTo>
                      <a:pt x="17905" y="6300"/>
                    </a:lnTo>
                    <a:close/>
                    <a:moveTo>
                      <a:pt x="16384" y="6300"/>
                    </a:moveTo>
                    <a:lnTo>
                      <a:pt x="6158" y="6300"/>
                    </a:lnTo>
                    <a:lnTo>
                      <a:pt x="15067" y="2197"/>
                    </a:lnTo>
                    <a:lnTo>
                      <a:pt x="16384" y="6300"/>
                    </a:lnTo>
                    <a:close/>
                    <a:moveTo>
                      <a:pt x="1835" y="8292"/>
                    </a:moveTo>
                    <a:lnTo>
                      <a:pt x="4585" y="7025"/>
                    </a:lnTo>
                    <a:lnTo>
                      <a:pt x="4585" y="16856"/>
                    </a:lnTo>
                    <a:lnTo>
                      <a:pt x="1835" y="8292"/>
                    </a:lnTo>
                    <a:close/>
                    <a:moveTo>
                      <a:pt x="6004" y="19900"/>
                    </a:moveTo>
                    <a:lnTo>
                      <a:pt x="6004" y="8001"/>
                    </a:lnTo>
                    <a:lnTo>
                      <a:pt x="20180" y="8001"/>
                    </a:lnTo>
                    <a:lnTo>
                      <a:pt x="20180" y="19900"/>
                    </a:lnTo>
                    <a:lnTo>
                      <a:pt x="6004" y="19900"/>
                    </a:lnTo>
                    <a:close/>
                    <a:moveTo>
                      <a:pt x="6004" y="19900"/>
                    </a:moveTo>
                  </a:path>
                </a:pathLst>
              </a:custGeom>
              <a:grp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Arial" panose="020B0604020202020204"/>
                  <a:ea typeface="楷体_GB2312"/>
                </a:endParaRPr>
              </a:p>
            </p:txBody>
          </p:sp>
          <p:sp>
            <p:nvSpPr>
              <p:cNvPr id="114" name="íṧḷïďe"/>
              <p:cNvSpPr/>
              <p:nvPr/>
            </p:nvSpPr>
            <p:spPr bwMode="auto">
              <a:xfrm>
                <a:off x="208" y="240"/>
                <a:ext cx="298" cy="1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8676" y="4990"/>
                    </a:moveTo>
                    <a:lnTo>
                      <a:pt x="16483" y="6268"/>
                    </a:lnTo>
                    <a:lnTo>
                      <a:pt x="14584" y="0"/>
                    </a:lnTo>
                    <a:lnTo>
                      <a:pt x="8443" y="15510"/>
                    </a:lnTo>
                    <a:lnTo>
                      <a:pt x="5154" y="11801"/>
                    </a:lnTo>
                    <a:lnTo>
                      <a:pt x="0" y="21600"/>
                    </a:lnTo>
                    <a:lnTo>
                      <a:pt x="21600" y="21600"/>
                    </a:lnTo>
                    <a:lnTo>
                      <a:pt x="18676" y="4990"/>
                    </a:lnTo>
                    <a:close/>
                    <a:moveTo>
                      <a:pt x="18676" y="4990"/>
                    </a:moveTo>
                  </a:path>
                </a:pathLst>
              </a:custGeom>
              <a:grp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Arial" panose="020B0604020202020204"/>
                  <a:ea typeface="楷体_GB2312"/>
                </a:endParaRPr>
              </a:p>
            </p:txBody>
          </p:sp>
          <p:sp>
            <p:nvSpPr>
              <p:cNvPr id="115" name="íśļiḑè"/>
              <p:cNvSpPr/>
              <p:nvPr/>
            </p:nvSpPr>
            <p:spPr bwMode="auto">
              <a:xfrm>
                <a:off x="208" y="223"/>
                <a:ext cx="71" cy="72"/>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p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Arial" panose="020B0604020202020204"/>
                  <a:ea typeface="楷体_GB2312"/>
                </a:endParaRPr>
              </a:p>
            </p:txBody>
          </p:sp>
        </p:grpSp>
        <p:sp>
          <p:nvSpPr>
            <p:cNvPr id="92" name="iSḷîḓé"/>
            <p:cNvSpPr/>
            <p:nvPr/>
          </p:nvSpPr>
          <p:spPr bwMode="auto">
            <a:xfrm>
              <a:off x="5199511" y="1387012"/>
              <a:ext cx="1833562" cy="993775"/>
            </a:xfrm>
            <a:prstGeom prst="chevron">
              <a:avLst>
                <a:gd name="adj" fmla="val 41715"/>
              </a:avLst>
            </a:prstGeom>
            <a:solidFill>
              <a:srgbClr val="BFBFBF"/>
            </a:solidFill>
            <a:ln w="25400" cap="flat" cmpd="sng" algn="ctr">
              <a:noFill/>
              <a:prstDash val="solid"/>
            </a:ln>
            <a:effectLst/>
          </p:spPr>
          <p:txBody>
            <a:bodyPr wrap="none" bIns="137160" anchor="b">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1" i="0" u="none" strike="noStrike" kern="0" cap="none" spc="0" normalizeH="0" baseline="0" noProof="0" dirty="0">
                <a:ln>
                  <a:noFill/>
                </a:ln>
                <a:solidFill>
                  <a:srgbClr val="FFFFFF"/>
                </a:solidFill>
                <a:effectLst/>
                <a:uLnTx/>
                <a:uFillTx/>
                <a:latin typeface="Arial" panose="020B0604020202020204"/>
                <a:ea typeface="楷体_GB2312"/>
              </a:endParaRPr>
            </a:p>
          </p:txBody>
        </p:sp>
        <p:sp>
          <p:nvSpPr>
            <p:cNvPr id="93" name="iṡ1iḍe"/>
            <p:cNvSpPr/>
            <p:nvPr/>
          </p:nvSpPr>
          <p:spPr bwMode="auto">
            <a:xfrm>
              <a:off x="5927810" y="1592280"/>
              <a:ext cx="345597" cy="348085"/>
            </a:xfrm>
            <a:custGeom>
              <a:avLst/>
              <a:gdLst>
                <a:gd name="T0" fmla="*/ 2147483646 w 21600"/>
                <a:gd name="T1" fmla="*/ 2147483646 h 21600"/>
                <a:gd name="T2" fmla="*/ 2147483646 w 21600"/>
                <a:gd name="T3" fmla="*/ 0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00" h="21600">
                  <a:moveTo>
                    <a:pt x="21600" y="3610"/>
                  </a:moveTo>
                  <a:cubicBezTo>
                    <a:pt x="21600" y="1616"/>
                    <a:pt x="19981" y="0"/>
                    <a:pt x="17985" y="0"/>
                  </a:cubicBezTo>
                  <a:cubicBezTo>
                    <a:pt x="15988" y="0"/>
                    <a:pt x="14370" y="1616"/>
                    <a:pt x="14370" y="3610"/>
                  </a:cubicBezTo>
                  <a:cubicBezTo>
                    <a:pt x="14370" y="5294"/>
                    <a:pt x="15526" y="6705"/>
                    <a:pt x="17087" y="7105"/>
                  </a:cubicBezTo>
                  <a:lnTo>
                    <a:pt x="17087" y="9909"/>
                  </a:lnTo>
                  <a:lnTo>
                    <a:pt x="14300" y="9909"/>
                  </a:lnTo>
                  <a:cubicBezTo>
                    <a:pt x="13898" y="8338"/>
                    <a:pt x="12477" y="7175"/>
                    <a:pt x="10780" y="7175"/>
                  </a:cubicBezTo>
                  <a:cubicBezTo>
                    <a:pt x="9082" y="7175"/>
                    <a:pt x="7660" y="8338"/>
                    <a:pt x="7259" y="9909"/>
                  </a:cubicBezTo>
                  <a:lnTo>
                    <a:pt x="2664" y="9909"/>
                  </a:lnTo>
                  <a:lnTo>
                    <a:pt x="2664" y="14548"/>
                  </a:lnTo>
                  <a:cubicBezTo>
                    <a:pt x="1131" y="14957"/>
                    <a:pt x="0" y="16351"/>
                    <a:pt x="0" y="18011"/>
                  </a:cubicBezTo>
                  <a:cubicBezTo>
                    <a:pt x="0" y="19993"/>
                    <a:pt x="1609" y="21600"/>
                    <a:pt x="3593" y="21600"/>
                  </a:cubicBezTo>
                  <a:cubicBezTo>
                    <a:pt x="5577" y="21600"/>
                    <a:pt x="7186" y="19994"/>
                    <a:pt x="7186" y="18011"/>
                  </a:cubicBezTo>
                  <a:cubicBezTo>
                    <a:pt x="7186" y="16331"/>
                    <a:pt x="6028" y="14925"/>
                    <a:pt x="4467" y="14534"/>
                  </a:cubicBezTo>
                  <a:lnTo>
                    <a:pt x="4467" y="11710"/>
                  </a:lnTo>
                  <a:lnTo>
                    <a:pt x="7260" y="11710"/>
                  </a:lnTo>
                  <a:cubicBezTo>
                    <a:pt x="7662" y="13279"/>
                    <a:pt x="9083" y="14441"/>
                    <a:pt x="10780" y="14441"/>
                  </a:cubicBezTo>
                  <a:cubicBezTo>
                    <a:pt x="12476" y="14441"/>
                    <a:pt x="13897" y="13279"/>
                    <a:pt x="14299" y="11710"/>
                  </a:cubicBezTo>
                  <a:lnTo>
                    <a:pt x="18890" y="11710"/>
                  </a:lnTo>
                  <a:lnTo>
                    <a:pt x="18890" y="7103"/>
                  </a:lnTo>
                  <a:cubicBezTo>
                    <a:pt x="20447" y="6701"/>
                    <a:pt x="21600" y="5293"/>
                    <a:pt x="21600" y="3610"/>
                  </a:cubicBezTo>
                  <a:close/>
                  <a:moveTo>
                    <a:pt x="5382" y="18011"/>
                  </a:moveTo>
                  <a:cubicBezTo>
                    <a:pt x="5382" y="18997"/>
                    <a:pt x="4580" y="19800"/>
                    <a:pt x="3592" y="19800"/>
                  </a:cubicBezTo>
                  <a:cubicBezTo>
                    <a:pt x="2605" y="19800"/>
                    <a:pt x="1802" y="18997"/>
                    <a:pt x="1802" y="18011"/>
                  </a:cubicBezTo>
                  <a:cubicBezTo>
                    <a:pt x="1802" y="17025"/>
                    <a:pt x="2605" y="16223"/>
                    <a:pt x="3592" y="16223"/>
                  </a:cubicBezTo>
                  <a:cubicBezTo>
                    <a:pt x="4580" y="16223"/>
                    <a:pt x="5382" y="17025"/>
                    <a:pt x="5382" y="18011"/>
                  </a:cubicBezTo>
                  <a:close/>
                  <a:moveTo>
                    <a:pt x="4467" y="15423"/>
                  </a:moveTo>
                  <a:lnTo>
                    <a:pt x="4467" y="15423"/>
                  </a:lnTo>
                  <a:close/>
                  <a:moveTo>
                    <a:pt x="10779" y="12641"/>
                  </a:moveTo>
                  <a:cubicBezTo>
                    <a:pt x="9768" y="12641"/>
                    <a:pt x="8945" y="11819"/>
                    <a:pt x="8945" y="10809"/>
                  </a:cubicBezTo>
                  <a:cubicBezTo>
                    <a:pt x="8945" y="9798"/>
                    <a:pt x="9768" y="8976"/>
                    <a:pt x="10779" y="8976"/>
                  </a:cubicBezTo>
                  <a:cubicBezTo>
                    <a:pt x="11791" y="8976"/>
                    <a:pt x="12613" y="9798"/>
                    <a:pt x="12613" y="10809"/>
                  </a:cubicBezTo>
                  <a:cubicBezTo>
                    <a:pt x="12614" y="11819"/>
                    <a:pt x="11791" y="12641"/>
                    <a:pt x="10779" y="12641"/>
                  </a:cubicBezTo>
                  <a:close/>
                  <a:moveTo>
                    <a:pt x="17985" y="5421"/>
                  </a:moveTo>
                  <a:cubicBezTo>
                    <a:pt x="16986" y="5421"/>
                    <a:pt x="16173" y="4609"/>
                    <a:pt x="16173" y="3610"/>
                  </a:cubicBezTo>
                  <a:cubicBezTo>
                    <a:pt x="16173" y="2613"/>
                    <a:pt x="16986" y="1800"/>
                    <a:pt x="17985" y="1800"/>
                  </a:cubicBezTo>
                  <a:cubicBezTo>
                    <a:pt x="18984" y="1800"/>
                    <a:pt x="19798" y="2613"/>
                    <a:pt x="19798" y="3610"/>
                  </a:cubicBezTo>
                  <a:cubicBezTo>
                    <a:pt x="19798" y="4609"/>
                    <a:pt x="18984" y="5421"/>
                    <a:pt x="17985" y="5421"/>
                  </a:cubicBezTo>
                  <a:close/>
                  <a:moveTo>
                    <a:pt x="17985" y="5421"/>
                  </a:move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楷体_GB2312" panose="02010609030101010101" pitchFamily="49" charset="-122"/>
              </a:endParaRPr>
            </a:p>
          </p:txBody>
        </p:sp>
        <p:sp>
          <p:nvSpPr>
            <p:cNvPr id="94" name="ïšlïďe"/>
            <p:cNvSpPr/>
            <p:nvPr/>
          </p:nvSpPr>
          <p:spPr bwMode="auto">
            <a:xfrm>
              <a:off x="6769100" y="1378961"/>
              <a:ext cx="1833563" cy="993775"/>
            </a:xfrm>
            <a:prstGeom prst="chevron">
              <a:avLst>
                <a:gd name="adj" fmla="val 41715"/>
              </a:avLst>
            </a:prstGeom>
            <a:solidFill>
              <a:srgbClr val="386398"/>
            </a:solidFill>
            <a:ln w="25400" cap="flat" cmpd="sng" algn="ctr">
              <a:noFill/>
              <a:prstDash val="solid"/>
            </a:ln>
            <a:effectLst/>
          </p:spPr>
          <p:txBody>
            <a:bodyPr wrap="none" bIns="137160" anchor="b">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1" i="0" u="none" strike="noStrike" kern="0" cap="none" spc="0" normalizeH="0" baseline="0" noProof="0" dirty="0">
                <a:ln>
                  <a:noFill/>
                </a:ln>
                <a:solidFill>
                  <a:srgbClr val="FFFFFF"/>
                </a:solidFill>
                <a:effectLst/>
                <a:uLnTx/>
                <a:uFillTx/>
                <a:latin typeface="Arial" panose="020B0604020202020204"/>
                <a:ea typeface="楷体_GB2312"/>
              </a:endParaRPr>
            </a:p>
          </p:txBody>
        </p:sp>
        <p:grpSp>
          <p:nvGrpSpPr>
            <p:cNvPr id="95" name="íṧ1îďê"/>
            <p:cNvGrpSpPr/>
            <p:nvPr/>
          </p:nvGrpSpPr>
          <p:grpSpPr bwMode="auto">
            <a:xfrm>
              <a:off x="7593819" y="1601921"/>
              <a:ext cx="230841" cy="259742"/>
              <a:chOff x="0" y="0"/>
              <a:chExt cx="464" cy="573"/>
            </a:xfrm>
            <a:solidFill>
              <a:srgbClr val="FFFFFF"/>
            </a:solidFill>
          </p:grpSpPr>
          <p:sp>
            <p:nvSpPr>
              <p:cNvPr id="111" name="is1iḓe"/>
              <p:cNvSpPr/>
              <p:nvPr/>
            </p:nvSpPr>
            <p:spPr bwMode="auto">
              <a:xfrm>
                <a:off x="88" y="24"/>
                <a:ext cx="376" cy="322"/>
              </a:xfrm>
              <a:custGeom>
                <a:avLst/>
                <a:gdLst>
                  <a:gd name="T0" fmla="*/ 0 w 21115"/>
                  <a:gd name="T1" fmla="*/ 0 h 18556"/>
                  <a:gd name="T2" fmla="*/ 0 w 21115"/>
                  <a:gd name="T3" fmla="*/ 0 h 18556"/>
                  <a:gd name="T4" fmla="*/ 0 w 21115"/>
                  <a:gd name="T5" fmla="*/ 0 h 18556"/>
                  <a:gd name="T6" fmla="*/ 0 w 21115"/>
                  <a:gd name="T7" fmla="*/ 0 h 18556"/>
                  <a:gd name="T8" fmla="*/ 0 w 21115"/>
                  <a:gd name="T9" fmla="*/ 0 h 18556"/>
                  <a:gd name="T10" fmla="*/ 0 w 21115"/>
                  <a:gd name="T11" fmla="*/ 0 h 18556"/>
                  <a:gd name="T12" fmla="*/ 0 w 21115"/>
                  <a:gd name="T13" fmla="*/ 0 h 18556"/>
                  <a:gd name="T14" fmla="*/ 0 w 21115"/>
                  <a:gd name="T15" fmla="*/ 0 h 18556"/>
                  <a:gd name="T16" fmla="*/ 0 w 21115"/>
                  <a:gd name="T17" fmla="*/ 0 h 18556"/>
                  <a:gd name="T18" fmla="*/ 0 w 21115"/>
                  <a:gd name="T19" fmla="*/ 0 h 18556"/>
                  <a:gd name="T20" fmla="*/ 0 w 21115"/>
                  <a:gd name="T21" fmla="*/ 0 h 185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115" h="18556">
                    <a:moveTo>
                      <a:pt x="20779" y="3635"/>
                    </a:moveTo>
                    <a:cubicBezTo>
                      <a:pt x="20779" y="3635"/>
                      <a:pt x="16054" y="3835"/>
                      <a:pt x="13538" y="4151"/>
                    </a:cubicBezTo>
                    <a:cubicBezTo>
                      <a:pt x="12114" y="4330"/>
                      <a:pt x="13006" y="1476"/>
                      <a:pt x="13006" y="911"/>
                    </a:cubicBezTo>
                    <a:cubicBezTo>
                      <a:pt x="13006" y="-1684"/>
                      <a:pt x="0" y="2094"/>
                      <a:pt x="0" y="2094"/>
                    </a:cubicBezTo>
                    <a:lnTo>
                      <a:pt x="0" y="17384"/>
                    </a:lnTo>
                    <a:cubicBezTo>
                      <a:pt x="0" y="17384"/>
                      <a:pt x="988" y="17824"/>
                      <a:pt x="2373" y="17286"/>
                    </a:cubicBezTo>
                    <a:cubicBezTo>
                      <a:pt x="5889" y="15919"/>
                      <a:pt x="11968" y="13959"/>
                      <a:pt x="10988" y="17189"/>
                    </a:cubicBezTo>
                    <a:cubicBezTo>
                      <a:pt x="10160" y="19916"/>
                      <a:pt x="20491" y="17722"/>
                      <a:pt x="20491" y="17722"/>
                    </a:cubicBezTo>
                    <a:cubicBezTo>
                      <a:pt x="20491" y="17722"/>
                      <a:pt x="19749" y="12037"/>
                      <a:pt x="20675" y="8735"/>
                    </a:cubicBezTo>
                    <a:cubicBezTo>
                      <a:pt x="21600" y="5433"/>
                      <a:pt x="20779" y="3635"/>
                      <a:pt x="20779" y="3635"/>
                    </a:cubicBezTo>
                    <a:close/>
                    <a:moveTo>
                      <a:pt x="20779" y="3635"/>
                    </a:moveTo>
                  </a:path>
                </a:pathLst>
              </a:custGeom>
              <a:grp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Arial" panose="020B0604020202020204"/>
                  <a:ea typeface="楷体_GB2312"/>
                </a:endParaRPr>
              </a:p>
            </p:txBody>
          </p:sp>
          <p:sp>
            <p:nvSpPr>
              <p:cNvPr id="112" name="íś1iḑé"/>
              <p:cNvSpPr/>
              <p:nvPr/>
            </p:nvSpPr>
            <p:spPr bwMode="auto">
              <a:xfrm>
                <a:off x="0" y="0"/>
                <a:ext cx="56" cy="57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21600" y="1065"/>
                    </a:moveTo>
                    <a:cubicBezTo>
                      <a:pt x="21600" y="477"/>
                      <a:pt x="16763" y="0"/>
                      <a:pt x="10802" y="0"/>
                    </a:cubicBezTo>
                    <a:cubicBezTo>
                      <a:pt x="4834" y="0"/>
                      <a:pt x="0" y="477"/>
                      <a:pt x="0" y="1065"/>
                    </a:cubicBezTo>
                    <a:lnTo>
                      <a:pt x="0" y="21600"/>
                    </a:lnTo>
                    <a:lnTo>
                      <a:pt x="21600" y="21600"/>
                    </a:lnTo>
                    <a:lnTo>
                      <a:pt x="21600" y="1065"/>
                    </a:lnTo>
                    <a:close/>
                    <a:moveTo>
                      <a:pt x="21600" y="1065"/>
                    </a:moveTo>
                  </a:path>
                </a:pathLst>
              </a:custGeom>
              <a:grp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Arial" panose="020B0604020202020204"/>
                  <a:ea typeface="楷体_GB2312"/>
                </a:endParaRPr>
              </a:p>
            </p:txBody>
          </p:sp>
        </p:grpSp>
      </p:grpSp>
      <p:sp>
        <p:nvSpPr>
          <p:cNvPr id="2" name="文本框 1"/>
          <p:cNvSpPr txBox="1"/>
          <p:nvPr/>
        </p:nvSpPr>
        <p:spPr>
          <a:xfrm>
            <a:off x="800077" y="2625253"/>
            <a:ext cx="1724891" cy="1815882"/>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solidFill>
                  <a:schemeClr val="accent1">
                    <a:lumMod val="50000"/>
                  </a:schemeClr>
                </a:solidFill>
                <a:latin typeface="微软雅黑" panose="020B0503020204020204" pitchFamily="34" charset="-122"/>
                <a:ea typeface="微软雅黑" panose="020B0503020204020204" pitchFamily="34" charset="-122"/>
              </a:rPr>
              <a:t>资产的梳理</a:t>
            </a:r>
            <a:endParaRPr lang="en-US" altLang="zh-CN" sz="1600" dirty="0" smtClean="0">
              <a:solidFill>
                <a:schemeClr val="accent1">
                  <a:lumMod val="50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sz="1600" dirty="0" smtClean="0">
                <a:solidFill>
                  <a:schemeClr val="accent1">
                    <a:lumMod val="50000"/>
                  </a:schemeClr>
                </a:solidFill>
                <a:latin typeface="微软雅黑" panose="020B0503020204020204" pitchFamily="34" charset="-122"/>
                <a:ea typeface="微软雅黑" panose="020B0503020204020204" pitchFamily="34" charset="-122"/>
              </a:rPr>
              <a:t>资产是否满足试点政策在期限、权属、行业等方面的要求</a:t>
            </a:r>
            <a:endParaRPr lang="en-US" altLang="zh-CN" sz="1600" dirty="0" smtClean="0">
              <a:solidFill>
                <a:schemeClr val="accent1">
                  <a:lumMod val="50000"/>
                </a:schemeClr>
              </a:solidFill>
              <a:latin typeface="微软雅黑" panose="020B0503020204020204" pitchFamily="34" charset="-122"/>
              <a:ea typeface="微软雅黑" panose="020B0503020204020204" pitchFamily="34" charset="-122"/>
            </a:endParaRPr>
          </a:p>
          <a:p>
            <a:endParaRPr lang="zh-CN" altLang="en-US" sz="16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123" name="文本框 122"/>
          <p:cNvSpPr txBox="1"/>
          <p:nvPr/>
        </p:nvSpPr>
        <p:spPr>
          <a:xfrm>
            <a:off x="4644847" y="2688359"/>
            <a:ext cx="1724891" cy="830997"/>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solidFill>
                  <a:schemeClr val="accent1">
                    <a:lumMod val="50000"/>
                  </a:schemeClr>
                </a:solidFill>
                <a:latin typeface="微软雅黑" panose="020B0503020204020204" pitchFamily="34" charset="-122"/>
                <a:ea typeface="微软雅黑" panose="020B0503020204020204" pitchFamily="34" charset="-122"/>
              </a:rPr>
              <a:t>与当地国资委沟通国有股权的转让</a:t>
            </a:r>
            <a:endParaRPr lang="zh-CN" altLang="en-US" sz="16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124" name="文本框 123"/>
          <p:cNvSpPr txBox="1"/>
          <p:nvPr/>
        </p:nvSpPr>
        <p:spPr>
          <a:xfrm>
            <a:off x="6509378" y="2686052"/>
            <a:ext cx="1724891" cy="1077218"/>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solidFill>
                  <a:schemeClr val="accent1">
                    <a:lumMod val="50000"/>
                  </a:schemeClr>
                </a:solidFill>
                <a:latin typeface="微软雅黑" panose="020B0503020204020204" pitchFamily="34" charset="-122"/>
                <a:ea typeface="微软雅黑" panose="020B0503020204020204" pitchFamily="34" charset="-122"/>
              </a:rPr>
              <a:t>确定试点资产，就标的资产进行内部资产重组并构建税盾</a:t>
            </a:r>
            <a:endParaRPr lang="zh-CN" altLang="en-US" sz="16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125" name="文本框 124"/>
          <p:cNvSpPr txBox="1"/>
          <p:nvPr/>
        </p:nvSpPr>
        <p:spPr>
          <a:xfrm>
            <a:off x="2664608" y="2625253"/>
            <a:ext cx="1724891" cy="830997"/>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solidFill>
                  <a:schemeClr val="accent1">
                    <a:lumMod val="50000"/>
                  </a:schemeClr>
                </a:solidFill>
                <a:latin typeface="微软雅黑" panose="020B0503020204020204" pitchFamily="34" charset="-122"/>
                <a:ea typeface="微软雅黑" panose="020B0503020204020204" pitchFamily="34" charset="-122"/>
              </a:rPr>
              <a:t>与当地发改委沟通项目的试点资质</a:t>
            </a:r>
            <a:endParaRPr lang="zh-CN" altLang="en-US" sz="1600" dirty="0">
              <a:solidFill>
                <a:schemeClr val="accent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1066" y="2762024"/>
            <a:ext cx="5408274" cy="716669"/>
          </a:xfrm>
        </p:spPr>
        <p:txBody>
          <a:bodyPr>
            <a:noAutofit/>
          </a:bodyPr>
          <a:lstStyle/>
          <a:p>
            <a:pPr>
              <a:defRPr/>
            </a:pPr>
            <a:r>
              <a:rPr kumimoji="1" lang="zh-CN" altLang="zh-CN" sz="3000" dirty="0"/>
              <a:t>建设集团支持</a:t>
            </a:r>
            <a:r>
              <a:rPr kumimoji="1" lang="en-US" altLang="zh-CN" sz="3000" dirty="0"/>
              <a:t>REITs</a:t>
            </a:r>
            <a:br>
              <a:rPr kumimoji="1" lang="en-US" altLang="zh-CN" sz="3000" dirty="0"/>
            </a:br>
            <a:r>
              <a:rPr kumimoji="1" lang="zh-CN" altLang="zh-CN" sz="3000" dirty="0"/>
              <a:t>的产品与综合服务</a:t>
            </a:r>
            <a:endParaRPr kumimoji="1" lang="zh-CN" altLang="en-US" sz="3000" dirty="0"/>
          </a:p>
        </p:txBody>
      </p:sp>
      <p:sp>
        <p:nvSpPr>
          <p:cNvPr id="3" name="文本占位符 2"/>
          <p:cNvSpPr>
            <a:spLocks noGrp="1"/>
          </p:cNvSpPr>
          <p:nvPr>
            <p:ph type="body" idx="11"/>
          </p:nvPr>
        </p:nvSpPr>
        <p:spPr/>
        <p:txBody>
          <a:bodyPr/>
          <a:lstStyle/>
          <a:p>
            <a:r>
              <a:rPr kumimoji="1" lang="en-US" altLang="zh-CN" dirty="0" smtClean="0"/>
              <a:t>THE PART</a:t>
            </a:r>
            <a:endParaRPr kumimoji="1" lang="zh-CN" altLang="en-US" dirty="0"/>
          </a:p>
        </p:txBody>
      </p:sp>
      <p:sp>
        <p:nvSpPr>
          <p:cNvPr id="4" name="文本占位符 3"/>
          <p:cNvSpPr>
            <a:spLocks noGrp="1"/>
          </p:cNvSpPr>
          <p:nvPr>
            <p:ph type="body" idx="12"/>
          </p:nvPr>
        </p:nvSpPr>
        <p:spPr/>
        <p:txBody>
          <a:bodyPr/>
          <a:lstStyle/>
          <a:p>
            <a:r>
              <a:rPr kumimoji="1" lang="en-US" altLang="zh-CN" sz="4400" dirty="0" smtClean="0"/>
              <a:t>THREE</a:t>
            </a:r>
            <a:endParaRPr kumimoji="1" lang="zh-CN" altLang="en-US" sz="4400" dirty="0"/>
          </a:p>
        </p:txBody>
      </p:sp>
      <p:sp>
        <p:nvSpPr>
          <p:cNvPr id="6" name="灯片编号占位符 2"/>
          <p:cNvSpPr>
            <a:spLocks noGrp="1"/>
          </p:cNvSpPr>
          <p:nvPr>
            <p:ph type="sldNum" sz="quarter" idx="4"/>
          </p:nvPr>
        </p:nvSpPr>
        <p:spPr>
          <a:xfrm>
            <a:off x="6860898" y="4782762"/>
            <a:ext cx="2057400" cy="273844"/>
          </a:xfrm>
        </p:spPr>
        <p:txBody>
          <a:bodyPr/>
          <a:lstStyle/>
          <a:p>
            <a:fld id="{DCD00DFC-BB7E-6C4E-9718-8AF533CF9D8D}" type="slidenum">
              <a:rPr kumimoji="1" lang="zh-CN" altLang="en-US" sz="1100" smtClean="0">
                <a:latin typeface="Arial" panose="020B0604020202020204" pitchFamily="34" charset="0"/>
                <a:cs typeface="Arial" panose="020B0604020202020204" pitchFamily="34" charset="0"/>
              </a:rPr>
              <a:pPr/>
              <a:t>21</a:t>
            </a:fld>
            <a:endParaRPr kumimoji="1" lang="zh-CN" altLang="en-US" sz="11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noAutofit/>
          </a:bodyPr>
          <a:lstStyle/>
          <a:p>
            <a:r>
              <a:rPr lang="zh-CN" altLang="en-US" sz="1800" b="1" dirty="0" smtClean="0"/>
              <a:t>合作方选择</a:t>
            </a:r>
            <a:endParaRPr lang="zh-CN" altLang="en-US" sz="1800" b="1" dirty="0"/>
          </a:p>
        </p:txBody>
      </p:sp>
      <p:sp>
        <p:nvSpPr>
          <p:cNvPr id="55" name="灯片编号占位符 2"/>
          <p:cNvSpPr>
            <a:spLocks noGrp="1"/>
          </p:cNvSpPr>
          <p:nvPr>
            <p:ph type="sldNum" sz="quarter" idx="4"/>
          </p:nvPr>
        </p:nvSpPr>
        <p:spPr>
          <a:xfrm>
            <a:off x="6860898" y="4782762"/>
            <a:ext cx="2057400" cy="273844"/>
          </a:xfrm>
        </p:spPr>
        <p:txBody>
          <a:bodyPr/>
          <a:lstStyle/>
          <a:p>
            <a:fld id="{DCD00DFC-BB7E-6C4E-9718-8AF533CF9D8D}" type="slidenum">
              <a:rPr kumimoji="1" lang="zh-CN" altLang="en-US" sz="1100" smtClean="0">
                <a:latin typeface="Arial" panose="020B0604020202020204" pitchFamily="34" charset="0"/>
                <a:cs typeface="Arial" panose="020B0604020202020204" pitchFamily="34" charset="0"/>
              </a:rPr>
              <a:pPr/>
              <a:t>22</a:t>
            </a:fld>
            <a:endParaRPr kumimoji="1" lang="zh-CN" altLang="en-US" sz="1100" dirty="0">
              <a:latin typeface="Arial" panose="020B0604020202020204" pitchFamily="34" charset="0"/>
              <a:cs typeface="Arial" panose="020B0604020202020204" pitchFamily="34" charset="0"/>
            </a:endParaRPr>
          </a:p>
        </p:txBody>
      </p:sp>
      <p:grpSp>
        <p:nvGrpSpPr>
          <p:cNvPr id="100" name="f894bb4d-acf1-4db5-8da9-14cb4d36bad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bwMode="auto">
          <a:xfrm>
            <a:off x="1080542" y="1173319"/>
            <a:ext cx="4940497" cy="3220929"/>
            <a:chOff x="1677079" y="1441668"/>
            <a:chExt cx="6586002" cy="4295970"/>
          </a:xfrm>
        </p:grpSpPr>
        <p:sp>
          <p:nvSpPr>
            <p:cNvPr id="101" name="íṥḷïḋê"/>
            <p:cNvSpPr/>
            <p:nvPr/>
          </p:nvSpPr>
          <p:spPr bwMode="auto">
            <a:xfrm>
              <a:off x="4927842" y="2440853"/>
              <a:ext cx="2323632" cy="2324857"/>
            </a:xfrm>
            <a:prstGeom prst="ellipse">
              <a:avLst/>
            </a:prstGeom>
            <a:solidFill>
              <a:srgbClr val="BFBFB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Arial" panose="020B0604020202020204"/>
                <a:ea typeface="楷体_GB2312"/>
              </a:endParaRPr>
            </a:p>
          </p:txBody>
        </p:sp>
        <p:sp>
          <p:nvSpPr>
            <p:cNvPr id="102" name="iṩ1íḋe"/>
            <p:cNvSpPr/>
            <p:nvPr/>
          </p:nvSpPr>
          <p:spPr bwMode="auto">
            <a:xfrm>
              <a:off x="4954743" y="2437662"/>
              <a:ext cx="2064490" cy="861700"/>
            </a:xfrm>
            <a:custGeom>
              <a:avLst/>
              <a:gdLst>
                <a:gd name="T0" fmla="*/ 2147483646 w 1024"/>
                <a:gd name="T1" fmla="*/ 2147483646 h 427"/>
                <a:gd name="T2" fmla="*/ 2147483646 w 1024"/>
                <a:gd name="T3" fmla="*/ 2147483646 h 427"/>
                <a:gd name="T4" fmla="*/ 2147483646 w 1024"/>
                <a:gd name="T5" fmla="*/ 2147483646 h 427"/>
                <a:gd name="T6" fmla="*/ 2147483646 w 1024"/>
                <a:gd name="T7" fmla="*/ 2147483646 h 427"/>
                <a:gd name="T8" fmla="*/ 2147483646 w 1024"/>
                <a:gd name="T9" fmla="*/ 2147483646 h 427"/>
                <a:gd name="T10" fmla="*/ 2147483646 w 1024"/>
                <a:gd name="T11" fmla="*/ 2147483646 h 427"/>
                <a:gd name="T12" fmla="*/ 2147483646 w 1024"/>
                <a:gd name="T13" fmla="*/ 2147483646 h 427"/>
                <a:gd name="T14" fmla="*/ 2147483646 w 1024"/>
                <a:gd name="T15" fmla="*/ 2147483646 h 427"/>
                <a:gd name="T16" fmla="*/ 2147483646 w 1024"/>
                <a:gd name="T17" fmla="*/ 2147483646 h 427"/>
                <a:gd name="T18" fmla="*/ 2147483646 w 1024"/>
                <a:gd name="T19" fmla="*/ 0 h 427"/>
                <a:gd name="T20" fmla="*/ 2147483646 w 1024"/>
                <a:gd name="T21" fmla="*/ 2147483646 h 427"/>
                <a:gd name="T22" fmla="*/ 2147483646 w 1024"/>
                <a:gd name="T23" fmla="*/ 2147483646 h 427"/>
                <a:gd name="T24" fmla="*/ 2147483646 w 1024"/>
                <a:gd name="T25" fmla="*/ 2147483646 h 4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4" h="427">
                  <a:moveTo>
                    <a:pt x="969" y="171"/>
                  </a:moveTo>
                  <a:cubicBezTo>
                    <a:pt x="916" y="117"/>
                    <a:pt x="852" y="75"/>
                    <a:pt x="782" y="46"/>
                  </a:cubicBezTo>
                  <a:cubicBezTo>
                    <a:pt x="713" y="17"/>
                    <a:pt x="638" y="2"/>
                    <a:pt x="562" y="3"/>
                  </a:cubicBezTo>
                  <a:cubicBezTo>
                    <a:pt x="487" y="2"/>
                    <a:pt x="412" y="17"/>
                    <a:pt x="342" y="46"/>
                  </a:cubicBezTo>
                  <a:cubicBezTo>
                    <a:pt x="273" y="75"/>
                    <a:pt x="209" y="117"/>
                    <a:pt x="156" y="171"/>
                  </a:cubicBezTo>
                  <a:cubicBezTo>
                    <a:pt x="102" y="224"/>
                    <a:pt x="59" y="288"/>
                    <a:pt x="30" y="357"/>
                  </a:cubicBezTo>
                  <a:cubicBezTo>
                    <a:pt x="1" y="427"/>
                    <a:pt x="0" y="426"/>
                    <a:pt x="29" y="357"/>
                  </a:cubicBezTo>
                  <a:cubicBezTo>
                    <a:pt x="58" y="287"/>
                    <a:pt x="101" y="223"/>
                    <a:pt x="154" y="169"/>
                  </a:cubicBezTo>
                  <a:cubicBezTo>
                    <a:pt x="207" y="116"/>
                    <a:pt x="271" y="73"/>
                    <a:pt x="341" y="44"/>
                  </a:cubicBezTo>
                  <a:cubicBezTo>
                    <a:pt x="411" y="15"/>
                    <a:pt x="487" y="0"/>
                    <a:pt x="562" y="0"/>
                  </a:cubicBezTo>
                  <a:cubicBezTo>
                    <a:pt x="638" y="0"/>
                    <a:pt x="714" y="15"/>
                    <a:pt x="783" y="44"/>
                  </a:cubicBezTo>
                  <a:cubicBezTo>
                    <a:pt x="853" y="73"/>
                    <a:pt x="917" y="116"/>
                    <a:pt x="971" y="169"/>
                  </a:cubicBezTo>
                  <a:cubicBezTo>
                    <a:pt x="1024" y="223"/>
                    <a:pt x="1022" y="224"/>
                    <a:pt x="969" y="171"/>
                  </a:cubicBezTo>
                  <a:close/>
                </a:path>
              </a:pathLst>
            </a:custGeom>
            <a:solidFill>
              <a:srgbClr val="A8FFD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楷体_GB2312" panose="02010609030101010101" pitchFamily="49" charset="-122"/>
              </a:endParaRPr>
            </a:p>
          </p:txBody>
        </p:sp>
        <p:sp>
          <p:nvSpPr>
            <p:cNvPr id="103" name="ïśḻidè"/>
            <p:cNvSpPr/>
            <p:nvPr/>
          </p:nvSpPr>
          <p:spPr bwMode="auto">
            <a:xfrm>
              <a:off x="6097147" y="1930107"/>
              <a:ext cx="1667912" cy="1667912"/>
            </a:xfrm>
            <a:custGeom>
              <a:avLst/>
              <a:gdLst>
                <a:gd name="T0" fmla="*/ 2147483646 w 827"/>
                <a:gd name="T1" fmla="*/ 2147483646 h 827"/>
                <a:gd name="T2" fmla="*/ 2147483646 w 827"/>
                <a:gd name="T3" fmla="*/ 2147483646 h 827"/>
                <a:gd name="T4" fmla="*/ 0 w 827"/>
                <a:gd name="T5" fmla="*/ 2147483646 h 827"/>
                <a:gd name="T6" fmla="*/ 0 w 827"/>
                <a:gd name="T7" fmla="*/ 0 h 827"/>
                <a:gd name="T8" fmla="*/ 2147483646 w 827"/>
                <a:gd name="T9" fmla="*/ 2147483646 h 827"/>
                <a:gd name="T10" fmla="*/ 2147483646 w 827"/>
                <a:gd name="T11" fmla="*/ 2147483646 h 8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7" h="827">
                  <a:moveTo>
                    <a:pt x="827" y="827"/>
                  </a:moveTo>
                  <a:cubicBezTo>
                    <a:pt x="788" y="827"/>
                    <a:pt x="788" y="827"/>
                    <a:pt x="788" y="827"/>
                  </a:cubicBezTo>
                  <a:cubicBezTo>
                    <a:pt x="788" y="395"/>
                    <a:pt x="436" y="40"/>
                    <a:pt x="0" y="40"/>
                  </a:cubicBezTo>
                  <a:cubicBezTo>
                    <a:pt x="0" y="0"/>
                    <a:pt x="0" y="0"/>
                    <a:pt x="0" y="0"/>
                  </a:cubicBezTo>
                  <a:cubicBezTo>
                    <a:pt x="220" y="0"/>
                    <a:pt x="429" y="86"/>
                    <a:pt x="585" y="242"/>
                  </a:cubicBezTo>
                  <a:cubicBezTo>
                    <a:pt x="742" y="399"/>
                    <a:pt x="827" y="607"/>
                    <a:pt x="827" y="827"/>
                  </a:cubicBezTo>
                  <a:close/>
                </a:path>
              </a:pathLst>
            </a:custGeom>
            <a:solidFill>
              <a:srgbClr val="8EAFD6"/>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楷体_GB2312" panose="02010609030101010101" pitchFamily="49" charset="-122"/>
              </a:endParaRPr>
            </a:p>
          </p:txBody>
        </p:sp>
        <p:sp>
          <p:nvSpPr>
            <p:cNvPr id="104" name="íṧļîde"/>
            <p:cNvSpPr/>
            <p:nvPr/>
          </p:nvSpPr>
          <p:spPr bwMode="auto">
            <a:xfrm>
              <a:off x="4424341" y="1930107"/>
              <a:ext cx="1672808" cy="1667912"/>
            </a:xfrm>
            <a:custGeom>
              <a:avLst/>
              <a:gdLst>
                <a:gd name="T0" fmla="*/ 2147483646 w 830"/>
                <a:gd name="T1" fmla="*/ 2147483646 h 827"/>
                <a:gd name="T2" fmla="*/ 0 w 830"/>
                <a:gd name="T3" fmla="*/ 2147483646 h 827"/>
                <a:gd name="T4" fmla="*/ 2147483646 w 830"/>
                <a:gd name="T5" fmla="*/ 2147483646 h 827"/>
                <a:gd name="T6" fmla="*/ 2147483646 w 830"/>
                <a:gd name="T7" fmla="*/ 0 h 827"/>
                <a:gd name="T8" fmla="*/ 2147483646 w 830"/>
                <a:gd name="T9" fmla="*/ 2147483646 h 827"/>
                <a:gd name="T10" fmla="*/ 2147483646 w 830"/>
                <a:gd name="T11" fmla="*/ 2147483646 h 8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0" h="827">
                  <a:moveTo>
                    <a:pt x="40" y="827"/>
                  </a:moveTo>
                  <a:cubicBezTo>
                    <a:pt x="0" y="827"/>
                    <a:pt x="0" y="827"/>
                    <a:pt x="0" y="827"/>
                  </a:cubicBezTo>
                  <a:cubicBezTo>
                    <a:pt x="0" y="607"/>
                    <a:pt x="87" y="399"/>
                    <a:pt x="244" y="242"/>
                  </a:cubicBezTo>
                  <a:cubicBezTo>
                    <a:pt x="400" y="86"/>
                    <a:pt x="610" y="0"/>
                    <a:pt x="830" y="0"/>
                  </a:cubicBezTo>
                  <a:cubicBezTo>
                    <a:pt x="830" y="40"/>
                    <a:pt x="830" y="40"/>
                    <a:pt x="830" y="40"/>
                  </a:cubicBezTo>
                  <a:cubicBezTo>
                    <a:pt x="394" y="40"/>
                    <a:pt x="40" y="395"/>
                    <a:pt x="40" y="827"/>
                  </a:cubicBezTo>
                  <a:close/>
                </a:path>
              </a:pathLst>
            </a:custGeom>
            <a:solidFill>
              <a:srgbClr val="386398"/>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楷体_GB2312" panose="02010609030101010101" pitchFamily="49" charset="-122"/>
              </a:endParaRPr>
            </a:p>
          </p:txBody>
        </p:sp>
        <p:sp>
          <p:nvSpPr>
            <p:cNvPr id="105" name="íšḻîḍé"/>
            <p:cNvSpPr/>
            <p:nvPr/>
          </p:nvSpPr>
          <p:spPr bwMode="auto">
            <a:xfrm>
              <a:off x="4424177" y="3599047"/>
              <a:ext cx="1673947" cy="1672711"/>
            </a:xfrm>
            <a:custGeom>
              <a:avLst/>
              <a:gdLst>
                <a:gd name="T0" fmla="*/ 830 w 830"/>
                <a:gd name="T1" fmla="*/ 830 h 830"/>
                <a:gd name="T2" fmla="*/ 244 w 830"/>
                <a:gd name="T3" fmla="*/ 587 h 830"/>
                <a:gd name="T4" fmla="*/ 0 w 830"/>
                <a:gd name="T5" fmla="*/ 0 h 830"/>
                <a:gd name="T6" fmla="*/ 40 w 830"/>
                <a:gd name="T7" fmla="*/ 0 h 830"/>
                <a:gd name="T8" fmla="*/ 830 w 830"/>
                <a:gd name="T9" fmla="*/ 791 h 830"/>
                <a:gd name="T10" fmla="*/ 830 w 830"/>
                <a:gd name="T11" fmla="*/ 830 h 830"/>
              </a:gdLst>
              <a:ahLst/>
              <a:cxnLst>
                <a:cxn ang="0">
                  <a:pos x="T0" y="T1"/>
                </a:cxn>
                <a:cxn ang="0">
                  <a:pos x="T2" y="T3"/>
                </a:cxn>
                <a:cxn ang="0">
                  <a:pos x="T4" y="T5"/>
                </a:cxn>
                <a:cxn ang="0">
                  <a:pos x="T6" y="T7"/>
                </a:cxn>
                <a:cxn ang="0">
                  <a:pos x="T8" y="T9"/>
                </a:cxn>
                <a:cxn ang="0">
                  <a:pos x="T10" y="T11"/>
                </a:cxn>
              </a:cxnLst>
              <a:rect l="0" t="0" r="r" b="b"/>
              <a:pathLst>
                <a:path w="830" h="830">
                  <a:moveTo>
                    <a:pt x="830" y="830"/>
                  </a:moveTo>
                  <a:cubicBezTo>
                    <a:pt x="610" y="830"/>
                    <a:pt x="400" y="743"/>
                    <a:pt x="244" y="587"/>
                  </a:cubicBezTo>
                  <a:cubicBezTo>
                    <a:pt x="87" y="430"/>
                    <a:pt x="0" y="224"/>
                    <a:pt x="0" y="0"/>
                  </a:cubicBezTo>
                  <a:cubicBezTo>
                    <a:pt x="40" y="0"/>
                    <a:pt x="40" y="0"/>
                    <a:pt x="40" y="0"/>
                  </a:cubicBezTo>
                  <a:cubicBezTo>
                    <a:pt x="40" y="436"/>
                    <a:pt x="394" y="791"/>
                    <a:pt x="830" y="791"/>
                  </a:cubicBezTo>
                  <a:lnTo>
                    <a:pt x="830" y="830"/>
                  </a:lnTo>
                  <a:close/>
                </a:path>
              </a:pathLst>
            </a:custGeom>
            <a:solidFill>
              <a:srgbClr val="B3C9E3"/>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Arial" panose="020B0604020202020204"/>
                <a:ea typeface="楷体_GB2312"/>
              </a:endParaRPr>
            </a:p>
          </p:txBody>
        </p:sp>
        <p:sp>
          <p:nvSpPr>
            <p:cNvPr id="106" name="iṩlïdé"/>
            <p:cNvSpPr/>
            <p:nvPr/>
          </p:nvSpPr>
          <p:spPr bwMode="auto">
            <a:xfrm>
              <a:off x="6098123" y="3599047"/>
              <a:ext cx="1667597" cy="1672711"/>
            </a:xfrm>
            <a:custGeom>
              <a:avLst/>
              <a:gdLst>
                <a:gd name="T0" fmla="*/ 0 w 827"/>
                <a:gd name="T1" fmla="*/ 830 h 830"/>
                <a:gd name="T2" fmla="*/ 0 w 827"/>
                <a:gd name="T3" fmla="*/ 791 h 830"/>
                <a:gd name="T4" fmla="*/ 788 w 827"/>
                <a:gd name="T5" fmla="*/ 0 h 830"/>
                <a:gd name="T6" fmla="*/ 827 w 827"/>
                <a:gd name="T7" fmla="*/ 0 h 830"/>
                <a:gd name="T8" fmla="*/ 585 w 827"/>
                <a:gd name="T9" fmla="*/ 587 h 830"/>
                <a:gd name="T10" fmla="*/ 0 w 827"/>
                <a:gd name="T11" fmla="*/ 830 h 830"/>
              </a:gdLst>
              <a:ahLst/>
              <a:cxnLst>
                <a:cxn ang="0">
                  <a:pos x="T0" y="T1"/>
                </a:cxn>
                <a:cxn ang="0">
                  <a:pos x="T2" y="T3"/>
                </a:cxn>
                <a:cxn ang="0">
                  <a:pos x="T4" y="T5"/>
                </a:cxn>
                <a:cxn ang="0">
                  <a:pos x="T6" y="T7"/>
                </a:cxn>
                <a:cxn ang="0">
                  <a:pos x="T8" y="T9"/>
                </a:cxn>
                <a:cxn ang="0">
                  <a:pos x="T10" y="T11"/>
                </a:cxn>
              </a:cxnLst>
              <a:rect l="0" t="0" r="r" b="b"/>
              <a:pathLst>
                <a:path w="827" h="830">
                  <a:moveTo>
                    <a:pt x="0" y="830"/>
                  </a:moveTo>
                  <a:cubicBezTo>
                    <a:pt x="0" y="791"/>
                    <a:pt x="0" y="791"/>
                    <a:pt x="0" y="791"/>
                  </a:cubicBezTo>
                  <a:cubicBezTo>
                    <a:pt x="436" y="791"/>
                    <a:pt x="788" y="436"/>
                    <a:pt x="788" y="0"/>
                  </a:cubicBezTo>
                  <a:cubicBezTo>
                    <a:pt x="827" y="0"/>
                    <a:pt x="827" y="0"/>
                    <a:pt x="827" y="0"/>
                  </a:cubicBezTo>
                  <a:cubicBezTo>
                    <a:pt x="827" y="224"/>
                    <a:pt x="742" y="430"/>
                    <a:pt x="585" y="587"/>
                  </a:cubicBezTo>
                  <a:cubicBezTo>
                    <a:pt x="429" y="743"/>
                    <a:pt x="220" y="830"/>
                    <a:pt x="0" y="830"/>
                  </a:cubicBezTo>
                  <a:close/>
                </a:path>
              </a:pathLst>
            </a:custGeom>
            <a:solidFill>
              <a:srgbClr val="BFBFB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Arial" panose="020B0604020202020204"/>
                <a:ea typeface="楷体_GB2312"/>
              </a:endParaRPr>
            </a:p>
          </p:txBody>
        </p:sp>
        <p:sp>
          <p:nvSpPr>
            <p:cNvPr id="107" name="íşľïḑé"/>
            <p:cNvSpPr/>
            <p:nvPr/>
          </p:nvSpPr>
          <p:spPr bwMode="auto">
            <a:xfrm>
              <a:off x="6017180" y="1887675"/>
              <a:ext cx="161569" cy="161569"/>
            </a:xfrm>
            <a:prstGeom prst="ellipse">
              <a:avLst/>
            </a:prstGeom>
            <a:solidFill>
              <a:srgbClr val="386398"/>
            </a:solidFill>
            <a:ln>
              <a:noFill/>
            </a:ln>
            <a:extLst>
              <a:ext uri="{91240B29-F687-4F45-9708-019B960494DF}">
                <a14:hiddenLine xmlns:a14="http://schemas.microsoft.com/office/drawing/2010/main" xmlns="" w="9525">
                  <a:solidFill>
                    <a:srgbClr val="000000"/>
                  </a:solidFill>
                  <a:round/>
                </a14:hiddenLine>
              </a:ext>
            </a:extLst>
          </p:spPr>
          <p:txBody>
            <a:bodyPr anchor="ctr"/>
            <a:lstStyle>
              <a:lvl1pPr>
                <a:defRPr>
                  <a:solidFill>
                    <a:schemeClr val="tx1"/>
                  </a:solidFill>
                  <a:latin typeface="Arial" panose="020B0604020202020204" pitchFamily="34" charset="0"/>
                  <a:ea typeface="楷体_GB2312" panose="02010609030101010101" pitchFamily="49" charset="-122"/>
                </a:defRPr>
              </a:lvl1pPr>
              <a:lvl2pPr marL="742950" indent="-285750">
                <a:defRPr>
                  <a:solidFill>
                    <a:schemeClr val="tx1"/>
                  </a:solidFill>
                  <a:latin typeface="Arial" panose="020B0604020202020204" pitchFamily="34" charset="0"/>
                  <a:ea typeface="楷体_GB2312" panose="02010609030101010101" pitchFamily="49" charset="-122"/>
                </a:defRPr>
              </a:lvl2pPr>
              <a:lvl3pPr marL="1143000" indent="-228600">
                <a:defRPr>
                  <a:solidFill>
                    <a:schemeClr val="tx1"/>
                  </a:solidFill>
                  <a:latin typeface="Arial" panose="020B0604020202020204" pitchFamily="34" charset="0"/>
                  <a:ea typeface="楷体_GB2312" panose="02010609030101010101" pitchFamily="49" charset="-122"/>
                </a:defRPr>
              </a:lvl3pPr>
              <a:lvl4pPr marL="1600200" indent="-228600">
                <a:defRPr>
                  <a:solidFill>
                    <a:schemeClr val="tx1"/>
                  </a:solidFill>
                  <a:latin typeface="Arial" panose="020B0604020202020204" pitchFamily="34" charset="0"/>
                  <a:ea typeface="楷体_GB2312" panose="02010609030101010101" pitchFamily="49" charset="-122"/>
                </a:defRPr>
              </a:lvl4pPr>
              <a:lvl5pPr marL="2057400" indent="-228600">
                <a:defRPr>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anose="02010609030101010101" pitchFamily="49"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smtClean="0">
                <a:ln>
                  <a:noFill/>
                </a:ln>
                <a:solidFill>
                  <a:srgbClr val="000000"/>
                </a:solidFill>
                <a:effectLst/>
                <a:uLnTx/>
                <a:uFillTx/>
                <a:latin typeface="Arial" panose="020B0604020202020204" pitchFamily="34" charset="0"/>
                <a:ea typeface="楷体_GB2312" panose="02010609030101010101" pitchFamily="49" charset="-122"/>
              </a:endParaRPr>
            </a:p>
          </p:txBody>
        </p:sp>
        <p:sp>
          <p:nvSpPr>
            <p:cNvPr id="108" name="išļîḍé"/>
            <p:cNvSpPr/>
            <p:nvPr/>
          </p:nvSpPr>
          <p:spPr bwMode="auto">
            <a:xfrm>
              <a:off x="6017706" y="5148951"/>
              <a:ext cx="160834" cy="160919"/>
            </a:xfrm>
            <a:prstGeom prst="ellipse">
              <a:avLst/>
            </a:prstGeom>
            <a:solidFill>
              <a:srgbClr val="BFBFB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Arial" panose="020B0604020202020204"/>
                <a:ea typeface="楷体_GB2312"/>
              </a:endParaRPr>
            </a:p>
          </p:txBody>
        </p:sp>
        <p:sp>
          <p:nvSpPr>
            <p:cNvPr id="109" name="íṣliḍe"/>
            <p:cNvSpPr/>
            <p:nvPr/>
          </p:nvSpPr>
          <p:spPr bwMode="auto">
            <a:xfrm>
              <a:off x="7645923" y="3518051"/>
              <a:ext cx="164833" cy="163201"/>
            </a:xfrm>
            <a:prstGeom prst="ellipse">
              <a:avLst/>
            </a:prstGeom>
            <a:solidFill>
              <a:srgbClr val="8EAFD6"/>
            </a:solidFill>
            <a:ln>
              <a:noFill/>
            </a:ln>
            <a:extLst>
              <a:ext uri="{91240B29-F687-4F45-9708-019B960494DF}">
                <a14:hiddenLine xmlns:a14="http://schemas.microsoft.com/office/drawing/2010/main" xmlns="" w="9525">
                  <a:solidFill>
                    <a:srgbClr val="000000"/>
                  </a:solidFill>
                  <a:round/>
                </a14:hiddenLine>
              </a:ext>
            </a:extLst>
          </p:spPr>
          <p:txBody>
            <a:bodyPr anchor="ctr"/>
            <a:lstStyle>
              <a:lvl1pPr>
                <a:defRPr>
                  <a:solidFill>
                    <a:schemeClr val="tx1"/>
                  </a:solidFill>
                  <a:latin typeface="Arial" panose="020B0604020202020204" pitchFamily="34" charset="0"/>
                  <a:ea typeface="楷体_GB2312" panose="02010609030101010101" pitchFamily="49" charset="-122"/>
                </a:defRPr>
              </a:lvl1pPr>
              <a:lvl2pPr marL="742950" indent="-285750">
                <a:defRPr>
                  <a:solidFill>
                    <a:schemeClr val="tx1"/>
                  </a:solidFill>
                  <a:latin typeface="Arial" panose="020B0604020202020204" pitchFamily="34" charset="0"/>
                  <a:ea typeface="楷体_GB2312" panose="02010609030101010101" pitchFamily="49" charset="-122"/>
                </a:defRPr>
              </a:lvl2pPr>
              <a:lvl3pPr marL="1143000" indent="-228600">
                <a:defRPr>
                  <a:solidFill>
                    <a:schemeClr val="tx1"/>
                  </a:solidFill>
                  <a:latin typeface="Arial" panose="020B0604020202020204" pitchFamily="34" charset="0"/>
                  <a:ea typeface="楷体_GB2312" panose="02010609030101010101" pitchFamily="49" charset="-122"/>
                </a:defRPr>
              </a:lvl3pPr>
              <a:lvl4pPr marL="1600200" indent="-228600">
                <a:defRPr>
                  <a:solidFill>
                    <a:schemeClr val="tx1"/>
                  </a:solidFill>
                  <a:latin typeface="Arial" panose="020B0604020202020204" pitchFamily="34" charset="0"/>
                  <a:ea typeface="楷体_GB2312" panose="02010609030101010101" pitchFamily="49" charset="-122"/>
                </a:defRPr>
              </a:lvl4pPr>
              <a:lvl5pPr marL="2057400" indent="-228600">
                <a:defRPr>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anose="02010609030101010101" pitchFamily="49"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smtClean="0">
                <a:ln>
                  <a:noFill/>
                </a:ln>
                <a:solidFill>
                  <a:srgbClr val="000000"/>
                </a:solidFill>
                <a:effectLst/>
                <a:uLnTx/>
                <a:uFillTx/>
                <a:latin typeface="Arial" panose="020B0604020202020204" pitchFamily="34" charset="0"/>
                <a:ea typeface="楷体_GB2312" panose="02010609030101010101" pitchFamily="49" charset="-122"/>
              </a:endParaRPr>
            </a:p>
          </p:txBody>
        </p:sp>
        <p:sp>
          <p:nvSpPr>
            <p:cNvPr id="110" name="íšľîḍè"/>
            <p:cNvSpPr>
              <a:spLocks noChangeAspect="1"/>
            </p:cNvSpPr>
            <p:nvPr/>
          </p:nvSpPr>
          <p:spPr bwMode="auto">
            <a:xfrm>
              <a:off x="5397647" y="3006187"/>
              <a:ext cx="1847478" cy="1757405"/>
            </a:xfrm>
            <a:custGeom>
              <a:avLst/>
              <a:gdLst>
                <a:gd name="T0" fmla="*/ 691 w 921"/>
                <a:gd name="T1" fmla="*/ 0 h 875"/>
                <a:gd name="T2" fmla="*/ 0 w 921"/>
                <a:gd name="T3" fmla="*/ 602 h 875"/>
                <a:gd name="T4" fmla="*/ 268 w 921"/>
                <a:gd name="T5" fmla="*/ 870 h 875"/>
                <a:gd name="T6" fmla="*/ 344 w 921"/>
                <a:gd name="T7" fmla="*/ 875 h 875"/>
                <a:gd name="T8" fmla="*/ 921 w 921"/>
                <a:gd name="T9" fmla="*/ 299 h 875"/>
                <a:gd name="T10" fmla="*/ 916 w 921"/>
                <a:gd name="T11" fmla="*/ 224 h 875"/>
                <a:gd name="T12" fmla="*/ 691 w 921"/>
                <a:gd name="T13" fmla="*/ 0 h 875"/>
              </a:gdLst>
              <a:ahLst/>
              <a:cxnLst>
                <a:cxn ang="0">
                  <a:pos x="T0" y="T1"/>
                </a:cxn>
                <a:cxn ang="0">
                  <a:pos x="T2" y="T3"/>
                </a:cxn>
                <a:cxn ang="0">
                  <a:pos x="T4" y="T5"/>
                </a:cxn>
                <a:cxn ang="0">
                  <a:pos x="T6" y="T7"/>
                </a:cxn>
                <a:cxn ang="0">
                  <a:pos x="T8" y="T9"/>
                </a:cxn>
                <a:cxn ang="0">
                  <a:pos x="T10" y="T11"/>
                </a:cxn>
                <a:cxn ang="0">
                  <a:pos x="T12" y="T13"/>
                </a:cxn>
              </a:cxnLst>
              <a:rect l="0" t="0" r="r" b="b"/>
              <a:pathLst>
                <a:path w="921" h="875">
                  <a:moveTo>
                    <a:pt x="691" y="0"/>
                  </a:moveTo>
                  <a:cubicBezTo>
                    <a:pt x="0" y="602"/>
                    <a:pt x="0" y="602"/>
                    <a:pt x="0" y="602"/>
                  </a:cubicBezTo>
                  <a:cubicBezTo>
                    <a:pt x="268" y="870"/>
                    <a:pt x="268" y="870"/>
                    <a:pt x="268" y="870"/>
                  </a:cubicBezTo>
                  <a:cubicBezTo>
                    <a:pt x="293" y="873"/>
                    <a:pt x="318" y="875"/>
                    <a:pt x="344" y="875"/>
                  </a:cubicBezTo>
                  <a:cubicBezTo>
                    <a:pt x="663" y="875"/>
                    <a:pt x="921" y="617"/>
                    <a:pt x="921" y="299"/>
                  </a:cubicBezTo>
                  <a:cubicBezTo>
                    <a:pt x="921" y="273"/>
                    <a:pt x="919" y="249"/>
                    <a:pt x="916" y="224"/>
                  </a:cubicBezTo>
                  <a:cubicBezTo>
                    <a:pt x="691" y="0"/>
                    <a:pt x="691" y="0"/>
                    <a:pt x="691" y="0"/>
                  </a:cubicBezTo>
                </a:path>
              </a:pathLst>
            </a:custGeom>
            <a:solidFill>
              <a:srgbClr val="BFBFBF">
                <a:lumMod val="75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Arial" panose="020B0604020202020204"/>
                <a:ea typeface="楷体_GB2312"/>
              </a:endParaRPr>
            </a:p>
          </p:txBody>
        </p:sp>
        <p:sp>
          <p:nvSpPr>
            <p:cNvPr id="111" name="ïṥ1ídê"/>
            <p:cNvSpPr/>
            <p:nvPr/>
          </p:nvSpPr>
          <p:spPr bwMode="auto">
            <a:xfrm>
              <a:off x="6085725" y="3599650"/>
              <a:ext cx="1165254" cy="1166886"/>
            </a:xfrm>
            <a:custGeom>
              <a:avLst/>
              <a:gdLst>
                <a:gd name="T0" fmla="*/ 2147483646 w 578"/>
                <a:gd name="T1" fmla="*/ 2147483646 h 578"/>
                <a:gd name="T2" fmla="*/ 2147483646 w 578"/>
                <a:gd name="T3" fmla="*/ 2147483646 h 578"/>
                <a:gd name="T4" fmla="*/ 2147483646 w 578"/>
                <a:gd name="T5" fmla="*/ 2147483646 h 578"/>
                <a:gd name="T6" fmla="*/ 0 w 578"/>
                <a:gd name="T7" fmla="*/ 2147483646 h 578"/>
                <a:gd name="T8" fmla="*/ 0 w 578"/>
                <a:gd name="T9" fmla="*/ 2147483646 h 578"/>
                <a:gd name="T10" fmla="*/ 0 w 578"/>
                <a:gd name="T11" fmla="*/ 2147483646 h 578"/>
                <a:gd name="T12" fmla="*/ 2147483646 w 578"/>
                <a:gd name="T13" fmla="*/ 2147483646 h 578"/>
                <a:gd name="T14" fmla="*/ 2147483646 w 578"/>
                <a:gd name="T15" fmla="*/ 2147483646 h 578"/>
                <a:gd name="T16" fmla="*/ 2147483646 w 578"/>
                <a:gd name="T17" fmla="*/ 2147483646 h 578"/>
                <a:gd name="T18" fmla="*/ 2147483646 w 578"/>
                <a:gd name="T19" fmla="*/ 0 h 578"/>
                <a:gd name="T20" fmla="*/ 2147483646 w 578"/>
                <a:gd name="T21" fmla="*/ 0 h 578"/>
                <a:gd name="T22" fmla="*/ 2147483646 w 578"/>
                <a:gd name="T23" fmla="*/ 0 h 578"/>
                <a:gd name="T24" fmla="*/ 2147483646 w 578"/>
                <a:gd name="T25" fmla="*/ 0 h 578"/>
                <a:gd name="T26" fmla="*/ 2147483646 w 578"/>
                <a:gd name="T27" fmla="*/ 0 h 578"/>
                <a:gd name="T28" fmla="*/ 2147483646 w 578"/>
                <a:gd name="T29" fmla="*/ 0 h 5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78" h="578">
                  <a:moveTo>
                    <a:pt x="1" y="578"/>
                  </a:moveTo>
                  <a:cubicBezTo>
                    <a:pt x="1" y="578"/>
                    <a:pt x="1" y="578"/>
                    <a:pt x="1" y="578"/>
                  </a:cubicBezTo>
                  <a:cubicBezTo>
                    <a:pt x="1" y="578"/>
                    <a:pt x="1" y="578"/>
                    <a:pt x="1" y="578"/>
                  </a:cubicBezTo>
                  <a:moveTo>
                    <a:pt x="0" y="578"/>
                  </a:moveTo>
                  <a:cubicBezTo>
                    <a:pt x="0" y="578"/>
                    <a:pt x="0" y="578"/>
                    <a:pt x="0" y="578"/>
                  </a:cubicBezTo>
                  <a:cubicBezTo>
                    <a:pt x="0" y="578"/>
                    <a:pt x="0" y="578"/>
                    <a:pt x="0" y="578"/>
                  </a:cubicBezTo>
                  <a:moveTo>
                    <a:pt x="578" y="1"/>
                  </a:moveTo>
                  <a:cubicBezTo>
                    <a:pt x="578" y="1"/>
                    <a:pt x="578" y="1"/>
                    <a:pt x="578" y="1"/>
                  </a:cubicBezTo>
                  <a:cubicBezTo>
                    <a:pt x="578" y="1"/>
                    <a:pt x="578" y="1"/>
                    <a:pt x="578" y="1"/>
                  </a:cubicBezTo>
                  <a:moveTo>
                    <a:pt x="578" y="0"/>
                  </a:moveTo>
                  <a:cubicBezTo>
                    <a:pt x="578" y="0"/>
                    <a:pt x="578" y="0"/>
                    <a:pt x="578" y="0"/>
                  </a:cubicBezTo>
                  <a:cubicBezTo>
                    <a:pt x="578" y="0"/>
                    <a:pt x="578" y="0"/>
                    <a:pt x="578" y="0"/>
                  </a:cubicBezTo>
                  <a:moveTo>
                    <a:pt x="578" y="0"/>
                  </a:moveTo>
                  <a:cubicBezTo>
                    <a:pt x="578" y="0"/>
                    <a:pt x="578" y="0"/>
                    <a:pt x="578" y="0"/>
                  </a:cubicBezTo>
                  <a:cubicBezTo>
                    <a:pt x="578" y="0"/>
                    <a:pt x="578" y="0"/>
                    <a:pt x="578" y="0"/>
                  </a:cubicBezTo>
                </a:path>
              </a:pathLst>
            </a:custGeom>
            <a:solidFill>
              <a:srgbClr val="DCFFF2"/>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楷体_GB2312" panose="02010609030101010101" pitchFamily="49" charset="-122"/>
              </a:endParaRPr>
            </a:p>
          </p:txBody>
        </p:sp>
        <p:sp>
          <p:nvSpPr>
            <p:cNvPr id="112" name="ïSlíḓe"/>
            <p:cNvSpPr/>
            <p:nvPr/>
          </p:nvSpPr>
          <p:spPr bwMode="auto">
            <a:xfrm>
              <a:off x="5162745" y="2680114"/>
              <a:ext cx="1847477" cy="1848451"/>
            </a:xfrm>
            <a:prstGeom prst="ellipse">
              <a:avLst/>
            </a:prstGeom>
            <a:solidFill>
              <a:srgbClr val="FFFFFF">
                <a:lumMod val="85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Arial" panose="020B0604020202020204"/>
                <a:ea typeface="楷体_GB2312"/>
              </a:endParaRPr>
            </a:p>
          </p:txBody>
        </p:sp>
        <p:sp>
          <p:nvSpPr>
            <p:cNvPr id="113" name="iṡ1ïḍe"/>
            <p:cNvSpPr/>
            <p:nvPr/>
          </p:nvSpPr>
          <p:spPr bwMode="auto">
            <a:xfrm>
              <a:off x="5183907" y="2697053"/>
              <a:ext cx="1807269" cy="1806104"/>
            </a:xfrm>
            <a:prstGeom prst="ellipse">
              <a:avLst/>
            </a:prstGeom>
            <a:solidFill>
              <a:srgbClr val="FFFFFF">
                <a:lumMod val="95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Arial" panose="020B0604020202020204"/>
                <a:ea typeface="楷体_GB2312"/>
              </a:endParaRPr>
            </a:p>
          </p:txBody>
        </p:sp>
        <p:sp>
          <p:nvSpPr>
            <p:cNvPr id="114" name="íṣľídé"/>
            <p:cNvSpPr/>
            <p:nvPr/>
          </p:nvSpPr>
          <p:spPr bwMode="auto">
            <a:xfrm>
              <a:off x="5863771" y="3441345"/>
              <a:ext cx="843749" cy="783364"/>
            </a:xfrm>
            <a:custGeom>
              <a:avLst/>
              <a:gdLst>
                <a:gd name="T0" fmla="*/ 2147483646 w 418"/>
                <a:gd name="T1" fmla="*/ 2147483646 h 389"/>
                <a:gd name="T2" fmla="*/ 2147483646 w 418"/>
                <a:gd name="T3" fmla="*/ 0 h 389"/>
                <a:gd name="T4" fmla="*/ 0 w 418"/>
                <a:gd name="T5" fmla="*/ 2147483646 h 389"/>
                <a:gd name="T6" fmla="*/ 2147483646 w 418"/>
                <a:gd name="T7" fmla="*/ 2147483646 h 389"/>
                <a:gd name="T8" fmla="*/ 2147483646 w 418"/>
                <a:gd name="T9" fmla="*/ 2147483646 h 3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8" h="389">
                  <a:moveTo>
                    <a:pt x="418" y="175"/>
                  </a:moveTo>
                  <a:cubicBezTo>
                    <a:pt x="244" y="0"/>
                    <a:pt x="244" y="0"/>
                    <a:pt x="244" y="0"/>
                  </a:cubicBezTo>
                  <a:cubicBezTo>
                    <a:pt x="0" y="188"/>
                    <a:pt x="0" y="188"/>
                    <a:pt x="0" y="188"/>
                  </a:cubicBezTo>
                  <a:cubicBezTo>
                    <a:pt x="201" y="389"/>
                    <a:pt x="201" y="389"/>
                    <a:pt x="201" y="389"/>
                  </a:cubicBezTo>
                  <a:cubicBezTo>
                    <a:pt x="304" y="359"/>
                    <a:pt x="387" y="278"/>
                    <a:pt x="418" y="175"/>
                  </a:cubicBezTo>
                </a:path>
              </a:pathLst>
            </a:custGeom>
            <a:solidFill>
              <a:srgbClr val="A8FFD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楷体_GB2312" panose="02010609030101010101" pitchFamily="49" charset="-122"/>
              </a:endParaRPr>
            </a:p>
          </p:txBody>
        </p:sp>
        <p:sp>
          <p:nvSpPr>
            <p:cNvPr id="115" name="íSḻïḍe"/>
            <p:cNvSpPr/>
            <p:nvPr/>
          </p:nvSpPr>
          <p:spPr bwMode="auto">
            <a:xfrm>
              <a:off x="5442089" y="2955371"/>
              <a:ext cx="1293022" cy="1297938"/>
            </a:xfrm>
            <a:prstGeom prst="ellipse">
              <a:avLst/>
            </a:prstGeom>
            <a:solidFill>
              <a:srgbClr val="BFBFBF">
                <a:lumMod val="75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Arial" panose="020B0604020202020204"/>
                <a:ea typeface="楷体_GB2312"/>
              </a:endParaRPr>
            </a:p>
          </p:txBody>
        </p:sp>
        <p:sp>
          <p:nvSpPr>
            <p:cNvPr id="116" name="iṧļide"/>
            <p:cNvSpPr/>
            <p:nvPr/>
          </p:nvSpPr>
          <p:spPr bwMode="auto">
            <a:xfrm>
              <a:off x="5456902" y="2972310"/>
              <a:ext cx="1261279" cy="1281000"/>
            </a:xfrm>
            <a:prstGeom prst="ellipse">
              <a:avLst/>
            </a:prstGeom>
            <a:solidFill>
              <a:srgbClr val="BFBFB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Arial" panose="020B0604020202020204"/>
                <a:ea typeface="楷体_GB2312"/>
              </a:endParaRPr>
            </a:p>
          </p:txBody>
        </p:sp>
        <p:sp>
          <p:nvSpPr>
            <p:cNvPr id="117" name="îṣḷîḓè"/>
            <p:cNvSpPr/>
            <p:nvPr/>
          </p:nvSpPr>
          <p:spPr bwMode="auto">
            <a:xfrm>
              <a:off x="6066139" y="3480514"/>
              <a:ext cx="318243" cy="355778"/>
            </a:xfrm>
            <a:custGeom>
              <a:avLst/>
              <a:gdLst>
                <a:gd name="T0" fmla="*/ 2147483646 w 158"/>
                <a:gd name="T1" fmla="*/ 2147483646 h 176"/>
                <a:gd name="T2" fmla="*/ 2147483646 w 158"/>
                <a:gd name="T3" fmla="*/ 2147483646 h 176"/>
                <a:gd name="T4" fmla="*/ 2147483646 w 158"/>
                <a:gd name="T5" fmla="*/ 0 h 176"/>
                <a:gd name="T6" fmla="*/ 0 w 158"/>
                <a:gd name="T7" fmla="*/ 2147483646 h 176"/>
                <a:gd name="T8" fmla="*/ 2147483646 w 158"/>
                <a:gd name="T9" fmla="*/ 2147483646 h 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176">
                  <a:moveTo>
                    <a:pt x="101" y="176"/>
                  </a:moveTo>
                  <a:cubicBezTo>
                    <a:pt x="135" y="149"/>
                    <a:pt x="158" y="107"/>
                    <a:pt x="158" y="61"/>
                  </a:cubicBezTo>
                  <a:cubicBezTo>
                    <a:pt x="158" y="39"/>
                    <a:pt x="153" y="18"/>
                    <a:pt x="144" y="0"/>
                  </a:cubicBezTo>
                  <a:cubicBezTo>
                    <a:pt x="0" y="74"/>
                    <a:pt x="0" y="74"/>
                    <a:pt x="0" y="74"/>
                  </a:cubicBezTo>
                  <a:cubicBezTo>
                    <a:pt x="101" y="176"/>
                    <a:pt x="101" y="176"/>
                    <a:pt x="101" y="176"/>
                  </a:cubicBezTo>
                </a:path>
              </a:pathLst>
            </a:custGeom>
            <a:solidFill>
              <a:srgbClr val="A8FFD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楷体_GB2312" panose="02010609030101010101" pitchFamily="49" charset="-122"/>
              </a:endParaRPr>
            </a:p>
          </p:txBody>
        </p:sp>
        <p:sp>
          <p:nvSpPr>
            <p:cNvPr id="118" name="ísḻide"/>
            <p:cNvSpPr/>
            <p:nvPr/>
          </p:nvSpPr>
          <p:spPr bwMode="auto">
            <a:xfrm>
              <a:off x="5776455" y="3289913"/>
              <a:ext cx="624290" cy="626737"/>
            </a:xfrm>
            <a:prstGeom prst="ellipse">
              <a:avLst/>
            </a:prstGeom>
            <a:solidFill>
              <a:srgbClr val="FFFFFF">
                <a:lumMod val="85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Arial" panose="020B0604020202020204"/>
                <a:ea typeface="楷体_GB2312"/>
              </a:endParaRPr>
            </a:p>
          </p:txBody>
        </p:sp>
        <p:sp>
          <p:nvSpPr>
            <p:cNvPr id="119" name="iṣľidé"/>
            <p:cNvSpPr/>
            <p:nvPr/>
          </p:nvSpPr>
          <p:spPr bwMode="auto">
            <a:xfrm>
              <a:off x="5793385" y="3306852"/>
              <a:ext cx="590430" cy="590742"/>
            </a:xfrm>
            <a:prstGeom prst="ellipse">
              <a:avLst/>
            </a:prstGeom>
            <a:solidFill>
              <a:srgbClr val="FFFFFF">
                <a:lumMod val="95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Arial" panose="020B0604020202020204"/>
                <a:ea typeface="楷体_GB2312"/>
              </a:endParaRPr>
            </a:p>
          </p:txBody>
        </p:sp>
        <p:sp>
          <p:nvSpPr>
            <p:cNvPr id="120" name="ïŝľíde"/>
            <p:cNvSpPr/>
            <p:nvPr/>
          </p:nvSpPr>
          <p:spPr bwMode="auto">
            <a:xfrm>
              <a:off x="5987804" y="4244293"/>
              <a:ext cx="106080" cy="8160"/>
            </a:xfrm>
            <a:custGeom>
              <a:avLst/>
              <a:gdLst>
                <a:gd name="T0" fmla="*/ 0 w 53"/>
                <a:gd name="T1" fmla="*/ 0 h 4"/>
                <a:gd name="T2" fmla="*/ 0 w 53"/>
                <a:gd name="T3" fmla="*/ 0 h 4"/>
                <a:gd name="T4" fmla="*/ 2147483646 w 53"/>
                <a:gd name="T5" fmla="*/ 2147483646 h 4"/>
                <a:gd name="T6" fmla="*/ 2147483646 w 53"/>
                <a:gd name="T7" fmla="*/ 2147483646 h 4"/>
                <a:gd name="T8" fmla="*/ 2147483646 w 53"/>
                <a:gd name="T9" fmla="*/ 2147483646 h 4"/>
                <a:gd name="T10" fmla="*/ 2147483646 w 53"/>
                <a:gd name="T11" fmla="*/ 2147483646 h 4"/>
                <a:gd name="T12" fmla="*/ 0 w 53"/>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4">
                  <a:moveTo>
                    <a:pt x="0" y="0"/>
                  </a:moveTo>
                  <a:cubicBezTo>
                    <a:pt x="0" y="0"/>
                    <a:pt x="0" y="0"/>
                    <a:pt x="0" y="0"/>
                  </a:cubicBezTo>
                  <a:cubicBezTo>
                    <a:pt x="17" y="2"/>
                    <a:pt x="33" y="4"/>
                    <a:pt x="50" y="4"/>
                  </a:cubicBezTo>
                  <a:cubicBezTo>
                    <a:pt x="51" y="4"/>
                    <a:pt x="52" y="4"/>
                    <a:pt x="53" y="4"/>
                  </a:cubicBezTo>
                  <a:cubicBezTo>
                    <a:pt x="53" y="4"/>
                    <a:pt x="53" y="4"/>
                    <a:pt x="53" y="4"/>
                  </a:cubicBezTo>
                  <a:cubicBezTo>
                    <a:pt x="52" y="4"/>
                    <a:pt x="51" y="4"/>
                    <a:pt x="50" y="4"/>
                  </a:cubicBezTo>
                  <a:cubicBezTo>
                    <a:pt x="33" y="4"/>
                    <a:pt x="17" y="2"/>
                    <a:pt x="0" y="0"/>
                  </a:cubicBezTo>
                </a:path>
              </a:pathLst>
            </a:custGeom>
            <a:solidFill>
              <a:srgbClr val="A8FFD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楷体_GB2312" panose="02010609030101010101" pitchFamily="49" charset="-122"/>
              </a:endParaRPr>
            </a:p>
          </p:txBody>
        </p:sp>
        <p:sp>
          <p:nvSpPr>
            <p:cNvPr id="121" name="ïşļiḋê"/>
            <p:cNvSpPr/>
            <p:nvPr/>
          </p:nvSpPr>
          <p:spPr bwMode="auto">
            <a:xfrm>
              <a:off x="4386084" y="3518587"/>
              <a:ext cx="162951" cy="163036"/>
            </a:xfrm>
            <a:prstGeom prst="ellipse">
              <a:avLst/>
            </a:prstGeom>
            <a:solidFill>
              <a:srgbClr val="B3C9E3"/>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Arial" panose="020B0604020202020204"/>
                <a:ea typeface="楷体_GB2312"/>
              </a:endParaRPr>
            </a:p>
          </p:txBody>
        </p:sp>
        <p:grpSp>
          <p:nvGrpSpPr>
            <p:cNvPr id="122" name="ïŝliḓè"/>
            <p:cNvGrpSpPr/>
            <p:nvPr/>
          </p:nvGrpSpPr>
          <p:grpSpPr bwMode="auto">
            <a:xfrm>
              <a:off x="6061273" y="2938692"/>
              <a:ext cx="877725" cy="719717"/>
              <a:chOff x="6076950" y="3000376"/>
              <a:chExt cx="853785" cy="700088"/>
            </a:xfrm>
          </p:grpSpPr>
          <p:sp>
            <p:nvSpPr>
              <p:cNvPr id="185" name="îSľiḋê"/>
              <p:cNvSpPr/>
              <p:nvPr/>
            </p:nvSpPr>
            <p:spPr bwMode="auto">
              <a:xfrm>
                <a:off x="6078538" y="3625851"/>
                <a:ext cx="65088" cy="74613"/>
              </a:xfrm>
              <a:prstGeom prst="ellipse">
                <a:avLst/>
              </a:prstGeom>
              <a:solidFill>
                <a:srgbClr val="A8FFDF"/>
              </a:solidFill>
              <a:ln>
                <a:noFill/>
              </a:ln>
              <a:extLst>
                <a:ext uri="{91240B29-F687-4F45-9708-019B960494DF}">
                  <a14:hiddenLine xmlns:a14="http://schemas.microsoft.com/office/drawing/2010/main" xmlns="" w="9525">
                    <a:solidFill>
                      <a:srgbClr val="000000"/>
                    </a:solidFill>
                    <a:round/>
                  </a14:hiddenLine>
                </a:ext>
              </a:extLst>
            </p:spPr>
            <p:txBody>
              <a:bodyPr anchor="ctr"/>
              <a:lstStyle>
                <a:lvl1pPr>
                  <a:defRPr>
                    <a:solidFill>
                      <a:schemeClr val="tx1"/>
                    </a:solidFill>
                    <a:latin typeface="Arial" panose="020B0604020202020204" pitchFamily="34" charset="0"/>
                    <a:ea typeface="楷体_GB2312" panose="02010609030101010101" pitchFamily="49" charset="-122"/>
                  </a:defRPr>
                </a:lvl1pPr>
                <a:lvl2pPr marL="742950" indent="-285750">
                  <a:defRPr>
                    <a:solidFill>
                      <a:schemeClr val="tx1"/>
                    </a:solidFill>
                    <a:latin typeface="Arial" panose="020B0604020202020204" pitchFamily="34" charset="0"/>
                    <a:ea typeface="楷体_GB2312" panose="02010609030101010101" pitchFamily="49" charset="-122"/>
                  </a:defRPr>
                </a:lvl2pPr>
                <a:lvl3pPr marL="1143000" indent="-228600">
                  <a:defRPr>
                    <a:solidFill>
                      <a:schemeClr val="tx1"/>
                    </a:solidFill>
                    <a:latin typeface="Arial" panose="020B0604020202020204" pitchFamily="34" charset="0"/>
                    <a:ea typeface="楷体_GB2312" panose="02010609030101010101" pitchFamily="49" charset="-122"/>
                  </a:defRPr>
                </a:lvl3pPr>
                <a:lvl4pPr marL="1600200" indent="-228600">
                  <a:defRPr>
                    <a:solidFill>
                      <a:schemeClr val="tx1"/>
                    </a:solidFill>
                    <a:latin typeface="Arial" panose="020B0604020202020204" pitchFamily="34" charset="0"/>
                    <a:ea typeface="楷体_GB2312" panose="02010609030101010101" pitchFamily="49" charset="-122"/>
                  </a:defRPr>
                </a:lvl4pPr>
                <a:lvl5pPr marL="2057400" indent="-228600">
                  <a:defRPr>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anose="02010609030101010101" pitchFamily="49"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smtClean="0">
                  <a:ln>
                    <a:noFill/>
                  </a:ln>
                  <a:solidFill>
                    <a:srgbClr val="000000"/>
                  </a:solidFill>
                  <a:effectLst/>
                  <a:uLnTx/>
                  <a:uFillTx/>
                  <a:latin typeface="Arial" panose="020B0604020202020204" pitchFamily="34" charset="0"/>
                  <a:ea typeface="楷体_GB2312" panose="02010609030101010101" pitchFamily="49" charset="-122"/>
                </a:endParaRPr>
              </a:p>
            </p:txBody>
          </p:sp>
          <p:sp>
            <p:nvSpPr>
              <p:cNvPr id="186" name="íŝḻïďê"/>
              <p:cNvSpPr/>
              <p:nvPr/>
            </p:nvSpPr>
            <p:spPr bwMode="auto">
              <a:xfrm>
                <a:off x="6554788" y="3000376"/>
                <a:ext cx="293688" cy="390525"/>
              </a:xfrm>
              <a:custGeom>
                <a:avLst/>
                <a:gdLst>
                  <a:gd name="T0" fmla="*/ 0 w 185"/>
                  <a:gd name="T1" fmla="*/ 2147483646 h 246"/>
                  <a:gd name="T2" fmla="*/ 2147483646 w 185"/>
                  <a:gd name="T3" fmla="*/ 2147483646 h 246"/>
                  <a:gd name="T4" fmla="*/ 2147483646 w 185"/>
                  <a:gd name="T5" fmla="*/ 0 h 246"/>
                  <a:gd name="T6" fmla="*/ 2147483646 w 185"/>
                  <a:gd name="T7" fmla="*/ 2147483646 h 246"/>
                  <a:gd name="T8" fmla="*/ 0 w 185"/>
                  <a:gd name="T9" fmla="*/ 2147483646 h 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246">
                    <a:moveTo>
                      <a:pt x="0" y="246"/>
                    </a:moveTo>
                    <a:lnTo>
                      <a:pt x="18" y="132"/>
                    </a:lnTo>
                    <a:lnTo>
                      <a:pt x="185" y="0"/>
                    </a:lnTo>
                    <a:lnTo>
                      <a:pt x="164" y="154"/>
                    </a:lnTo>
                    <a:lnTo>
                      <a:pt x="0" y="246"/>
                    </a:lnTo>
                    <a:close/>
                  </a:path>
                </a:pathLst>
              </a:custGeom>
              <a:solidFill>
                <a:srgbClr val="8EAFD6"/>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楷体_GB2312" panose="02010609030101010101" pitchFamily="49" charset="-122"/>
                </a:endParaRPr>
              </a:p>
            </p:txBody>
          </p:sp>
          <p:sp>
            <p:nvSpPr>
              <p:cNvPr id="187" name="ïs1ïďê"/>
              <p:cNvSpPr/>
              <p:nvPr/>
            </p:nvSpPr>
            <p:spPr bwMode="auto">
              <a:xfrm>
                <a:off x="6540500" y="3438526"/>
                <a:ext cx="250825" cy="252413"/>
              </a:xfrm>
              <a:custGeom>
                <a:avLst/>
                <a:gdLst>
                  <a:gd name="T0" fmla="*/ 2147483646 w 158"/>
                  <a:gd name="T1" fmla="*/ 2147483646 h 159"/>
                  <a:gd name="T2" fmla="*/ 0 w 158"/>
                  <a:gd name="T3" fmla="*/ 2147483646 h 159"/>
                  <a:gd name="T4" fmla="*/ 2147483646 w 158"/>
                  <a:gd name="T5" fmla="*/ 2147483646 h 159"/>
                  <a:gd name="T6" fmla="*/ 2147483646 w 158"/>
                  <a:gd name="T7" fmla="*/ 0 h 159"/>
                  <a:gd name="T8" fmla="*/ 2147483646 w 158"/>
                  <a:gd name="T9" fmla="*/ 2147483646 h 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159">
                    <a:moveTo>
                      <a:pt x="4" y="58"/>
                    </a:moveTo>
                    <a:lnTo>
                      <a:pt x="0" y="128"/>
                    </a:lnTo>
                    <a:lnTo>
                      <a:pt x="132" y="159"/>
                    </a:lnTo>
                    <a:lnTo>
                      <a:pt x="158" y="0"/>
                    </a:lnTo>
                    <a:lnTo>
                      <a:pt x="4" y="58"/>
                    </a:lnTo>
                    <a:close/>
                  </a:path>
                </a:pathLst>
              </a:custGeom>
              <a:solidFill>
                <a:srgbClr val="8EAFD6"/>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楷体_GB2312" panose="02010609030101010101" pitchFamily="49" charset="-122"/>
                </a:endParaRPr>
              </a:p>
            </p:txBody>
          </p:sp>
          <p:sp>
            <p:nvSpPr>
              <p:cNvPr id="188" name="ïşļïdè"/>
              <p:cNvSpPr/>
              <p:nvPr/>
            </p:nvSpPr>
            <p:spPr bwMode="auto">
              <a:xfrm>
                <a:off x="6814750" y="3000123"/>
                <a:ext cx="53522" cy="245093"/>
              </a:xfrm>
              <a:custGeom>
                <a:avLst/>
                <a:gdLst>
                  <a:gd name="T0" fmla="*/ 21 w 34"/>
                  <a:gd name="T1" fmla="*/ 0 h 154"/>
                  <a:gd name="T2" fmla="*/ 34 w 34"/>
                  <a:gd name="T3" fmla="*/ 4 h 154"/>
                  <a:gd name="T4" fmla="*/ 15 w 34"/>
                  <a:gd name="T5" fmla="*/ 151 h 154"/>
                  <a:gd name="T6" fmla="*/ 0 w 34"/>
                  <a:gd name="T7" fmla="*/ 154 h 154"/>
                  <a:gd name="T8" fmla="*/ 21 w 34"/>
                  <a:gd name="T9" fmla="*/ 0 h 154"/>
                </a:gdLst>
                <a:ahLst/>
                <a:cxnLst>
                  <a:cxn ang="0">
                    <a:pos x="T0" y="T1"/>
                  </a:cxn>
                  <a:cxn ang="0">
                    <a:pos x="T2" y="T3"/>
                  </a:cxn>
                  <a:cxn ang="0">
                    <a:pos x="T4" y="T5"/>
                  </a:cxn>
                  <a:cxn ang="0">
                    <a:pos x="T6" y="T7"/>
                  </a:cxn>
                  <a:cxn ang="0">
                    <a:pos x="T8" y="T9"/>
                  </a:cxn>
                </a:cxnLst>
                <a:rect l="0" t="0" r="r" b="b"/>
                <a:pathLst>
                  <a:path w="34" h="154">
                    <a:moveTo>
                      <a:pt x="21" y="0"/>
                    </a:moveTo>
                    <a:lnTo>
                      <a:pt x="34" y="4"/>
                    </a:lnTo>
                    <a:lnTo>
                      <a:pt x="15" y="151"/>
                    </a:lnTo>
                    <a:lnTo>
                      <a:pt x="0" y="154"/>
                    </a:lnTo>
                    <a:lnTo>
                      <a:pt x="21" y="0"/>
                    </a:lnTo>
                    <a:close/>
                  </a:path>
                </a:pathLst>
              </a:custGeom>
              <a:solidFill>
                <a:srgbClr val="8EAFD6">
                  <a:lumMod val="60000"/>
                  <a:lumOff val="40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Arial" panose="020B0604020202020204"/>
                  <a:ea typeface="楷体_GB2312"/>
                </a:endParaRPr>
              </a:p>
            </p:txBody>
          </p:sp>
          <p:sp>
            <p:nvSpPr>
              <p:cNvPr id="189" name="î$ľîďê"/>
              <p:cNvSpPr/>
              <p:nvPr/>
            </p:nvSpPr>
            <p:spPr bwMode="auto">
              <a:xfrm>
                <a:off x="6748877" y="3430581"/>
                <a:ext cx="59698" cy="261571"/>
              </a:xfrm>
              <a:custGeom>
                <a:avLst/>
                <a:gdLst>
                  <a:gd name="T0" fmla="*/ 26 w 37"/>
                  <a:gd name="T1" fmla="*/ 5 h 165"/>
                  <a:gd name="T2" fmla="*/ 0 w 37"/>
                  <a:gd name="T3" fmla="*/ 164 h 165"/>
                  <a:gd name="T4" fmla="*/ 10 w 37"/>
                  <a:gd name="T5" fmla="*/ 165 h 165"/>
                  <a:gd name="T6" fmla="*/ 37 w 37"/>
                  <a:gd name="T7" fmla="*/ 0 h 165"/>
                  <a:gd name="T8" fmla="*/ 36 w 37"/>
                  <a:gd name="T9" fmla="*/ 0 h 165"/>
                  <a:gd name="T10" fmla="*/ 26 w 37"/>
                  <a:gd name="T11" fmla="*/ 5 h 165"/>
                </a:gdLst>
                <a:ahLst/>
                <a:cxnLst>
                  <a:cxn ang="0">
                    <a:pos x="T0" y="T1"/>
                  </a:cxn>
                  <a:cxn ang="0">
                    <a:pos x="T2" y="T3"/>
                  </a:cxn>
                  <a:cxn ang="0">
                    <a:pos x="T4" y="T5"/>
                  </a:cxn>
                  <a:cxn ang="0">
                    <a:pos x="T6" y="T7"/>
                  </a:cxn>
                  <a:cxn ang="0">
                    <a:pos x="T8" y="T9"/>
                  </a:cxn>
                  <a:cxn ang="0">
                    <a:pos x="T10" y="T11"/>
                  </a:cxn>
                </a:cxnLst>
                <a:rect l="0" t="0" r="r" b="b"/>
                <a:pathLst>
                  <a:path w="37" h="165">
                    <a:moveTo>
                      <a:pt x="26" y="5"/>
                    </a:moveTo>
                    <a:lnTo>
                      <a:pt x="0" y="164"/>
                    </a:lnTo>
                    <a:lnTo>
                      <a:pt x="10" y="165"/>
                    </a:lnTo>
                    <a:lnTo>
                      <a:pt x="37" y="0"/>
                    </a:lnTo>
                    <a:lnTo>
                      <a:pt x="36" y="0"/>
                    </a:lnTo>
                    <a:lnTo>
                      <a:pt x="26" y="5"/>
                    </a:lnTo>
                    <a:close/>
                  </a:path>
                </a:pathLst>
              </a:custGeom>
              <a:solidFill>
                <a:srgbClr val="8EAFD6">
                  <a:lumMod val="60000"/>
                  <a:lumOff val="40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Arial" panose="020B0604020202020204"/>
                  <a:ea typeface="楷体_GB2312"/>
                </a:endParaRPr>
              </a:p>
            </p:txBody>
          </p:sp>
          <p:sp>
            <p:nvSpPr>
              <p:cNvPr id="190" name="ïṡḻïḑê"/>
              <p:cNvSpPr/>
              <p:nvPr/>
            </p:nvSpPr>
            <p:spPr bwMode="auto">
              <a:xfrm>
                <a:off x="6077799" y="3236977"/>
                <a:ext cx="790472" cy="463413"/>
              </a:xfrm>
              <a:custGeom>
                <a:avLst/>
                <a:gdLst>
                  <a:gd name="T0" fmla="*/ 404 w 404"/>
                  <a:gd name="T1" fmla="*/ 91 h 236"/>
                  <a:gd name="T2" fmla="*/ 379 w 404"/>
                  <a:gd name="T3" fmla="*/ 0 h 236"/>
                  <a:gd name="T4" fmla="*/ 15 w 404"/>
                  <a:gd name="T5" fmla="*/ 198 h 236"/>
                  <a:gd name="T6" fmla="*/ 2 w 404"/>
                  <a:gd name="T7" fmla="*/ 214 h 236"/>
                  <a:gd name="T8" fmla="*/ 18 w 404"/>
                  <a:gd name="T9" fmla="*/ 236 h 236"/>
                  <a:gd name="T10" fmla="*/ 31 w 404"/>
                  <a:gd name="T11" fmla="*/ 233 h 236"/>
                  <a:gd name="T12" fmla="*/ 404 w 404"/>
                  <a:gd name="T13" fmla="*/ 91 h 236"/>
                </a:gdLst>
                <a:ahLst/>
                <a:cxnLst>
                  <a:cxn ang="0">
                    <a:pos x="T0" y="T1"/>
                  </a:cxn>
                  <a:cxn ang="0">
                    <a:pos x="T2" y="T3"/>
                  </a:cxn>
                  <a:cxn ang="0">
                    <a:pos x="T4" y="T5"/>
                  </a:cxn>
                  <a:cxn ang="0">
                    <a:pos x="T6" y="T7"/>
                  </a:cxn>
                  <a:cxn ang="0">
                    <a:pos x="T8" y="T9"/>
                  </a:cxn>
                  <a:cxn ang="0">
                    <a:pos x="T10" y="T11"/>
                  </a:cxn>
                  <a:cxn ang="0">
                    <a:pos x="T12" y="T13"/>
                  </a:cxn>
                </a:cxnLst>
                <a:rect l="0" t="0" r="r" b="b"/>
                <a:pathLst>
                  <a:path w="404" h="236">
                    <a:moveTo>
                      <a:pt x="404" y="91"/>
                    </a:moveTo>
                    <a:cubicBezTo>
                      <a:pt x="379" y="0"/>
                      <a:pt x="379" y="0"/>
                      <a:pt x="379" y="0"/>
                    </a:cubicBezTo>
                    <a:cubicBezTo>
                      <a:pt x="15" y="198"/>
                      <a:pt x="15" y="198"/>
                      <a:pt x="15" y="198"/>
                    </a:cubicBezTo>
                    <a:cubicBezTo>
                      <a:pt x="9" y="201"/>
                      <a:pt x="3" y="206"/>
                      <a:pt x="2" y="214"/>
                    </a:cubicBezTo>
                    <a:cubicBezTo>
                      <a:pt x="0" y="224"/>
                      <a:pt x="7" y="234"/>
                      <a:pt x="18" y="236"/>
                    </a:cubicBezTo>
                    <a:cubicBezTo>
                      <a:pt x="23" y="236"/>
                      <a:pt x="31" y="233"/>
                      <a:pt x="31" y="233"/>
                    </a:cubicBezTo>
                    <a:lnTo>
                      <a:pt x="404" y="91"/>
                    </a:lnTo>
                    <a:close/>
                  </a:path>
                </a:pathLst>
              </a:custGeom>
              <a:solidFill>
                <a:srgbClr val="000000">
                  <a:lumMod val="75000"/>
                  <a:lumOff val="25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Arial" panose="020B0604020202020204"/>
                  <a:ea typeface="楷体_GB2312"/>
                </a:endParaRPr>
              </a:p>
            </p:txBody>
          </p:sp>
          <p:sp>
            <p:nvSpPr>
              <p:cNvPr id="191" name="îSľíḓè"/>
              <p:cNvSpPr/>
              <p:nvPr/>
            </p:nvSpPr>
            <p:spPr bwMode="auto">
              <a:xfrm>
                <a:off x="6773579" y="3228739"/>
                <a:ext cx="156448" cy="187425"/>
              </a:xfrm>
              <a:custGeom>
                <a:avLst/>
                <a:gdLst>
                  <a:gd name="connsiteX0" fmla="*/ 2011 w 156872"/>
                  <a:gd name="connsiteY0" fmla="*/ 96556 h 186653"/>
                  <a:gd name="connsiteX1" fmla="*/ 1966 w 156872"/>
                  <a:gd name="connsiteY1" fmla="*/ 96893 h 186653"/>
                  <a:gd name="connsiteX2" fmla="*/ 2926 w 156872"/>
                  <a:gd name="connsiteY2" fmla="*/ 101152 h 186653"/>
                  <a:gd name="connsiteX3" fmla="*/ 20091 w 156872"/>
                  <a:gd name="connsiteY3" fmla="*/ 34045 h 186653"/>
                  <a:gd name="connsiteX4" fmla="*/ 19655 w 156872"/>
                  <a:gd name="connsiteY4" fmla="*/ 34451 h 186653"/>
                  <a:gd name="connsiteX5" fmla="*/ 18215 w 156872"/>
                  <a:gd name="connsiteY5" fmla="*/ 37683 h 186653"/>
                  <a:gd name="connsiteX6" fmla="*/ 76435 w 156872"/>
                  <a:gd name="connsiteY6" fmla="*/ 68 h 186653"/>
                  <a:gd name="connsiteX7" fmla="*/ 156790 w 156872"/>
                  <a:gd name="connsiteY7" fmla="*/ 90408 h 186653"/>
                  <a:gd name="connsiteX8" fmla="*/ 112418 w 156872"/>
                  <a:gd name="connsiteY8" fmla="*/ 179061 h 186653"/>
                  <a:gd name="connsiteX9" fmla="*/ 82399 w 156872"/>
                  <a:gd name="connsiteY9" fmla="*/ 186619 h 186653"/>
                  <a:gd name="connsiteX10" fmla="*/ 82550 w 156872"/>
                  <a:gd name="connsiteY10" fmla="*/ 186653 h 186653"/>
                  <a:gd name="connsiteX11" fmla="*/ 82382 w 156872"/>
                  <a:gd name="connsiteY11" fmla="*/ 186623 h 186653"/>
                  <a:gd name="connsiteX12" fmla="*/ 82315 w 156872"/>
                  <a:gd name="connsiteY12" fmla="*/ 186640 h 186653"/>
                  <a:gd name="connsiteX13" fmla="*/ 80555 w 156872"/>
                  <a:gd name="connsiteY13" fmla="*/ 186303 h 186653"/>
                  <a:gd name="connsiteX14" fmla="*/ 49137 w 156872"/>
                  <a:gd name="connsiteY14" fmla="*/ 180799 h 186653"/>
                  <a:gd name="connsiteX15" fmla="*/ 28143 w 156872"/>
                  <a:gd name="connsiteY15" fmla="*/ 163163 h 186653"/>
                  <a:gd name="connsiteX16" fmla="*/ 26704 w 156872"/>
                  <a:gd name="connsiteY16" fmla="*/ 162091 h 186653"/>
                  <a:gd name="connsiteX17" fmla="*/ 26537 w 156872"/>
                  <a:gd name="connsiteY17" fmla="*/ 161814 h 186653"/>
                  <a:gd name="connsiteX18" fmla="*/ 23586 w 156872"/>
                  <a:gd name="connsiteY18" fmla="*/ 159335 h 186653"/>
                  <a:gd name="connsiteX19" fmla="*/ 0 w 156872"/>
                  <a:gd name="connsiteY19" fmla="*/ 96893 h 186653"/>
                  <a:gd name="connsiteX20" fmla="*/ 19655 w 156872"/>
                  <a:gd name="connsiteY20" fmla="*/ 32500 h 186653"/>
                  <a:gd name="connsiteX21" fmla="*/ 22180 w 156872"/>
                  <a:gd name="connsiteY21" fmla="*/ 29994 h 186653"/>
                  <a:gd name="connsiteX22" fmla="*/ 22294 w 156872"/>
                  <a:gd name="connsiteY22" fmla="*/ 29772 h 186653"/>
                  <a:gd name="connsiteX23" fmla="*/ 23206 w 156872"/>
                  <a:gd name="connsiteY23" fmla="*/ 28975 h 186653"/>
                  <a:gd name="connsiteX24" fmla="*/ 43241 w 156872"/>
                  <a:gd name="connsiteY24" fmla="*/ 9084 h 186653"/>
                  <a:gd name="connsiteX25" fmla="*/ 53442 w 156872"/>
                  <a:gd name="connsiteY25" fmla="*/ 6701 h 1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6872" h="186653">
                    <a:moveTo>
                      <a:pt x="2011" y="96556"/>
                    </a:moveTo>
                    <a:lnTo>
                      <a:pt x="1966" y="96893"/>
                    </a:lnTo>
                    <a:lnTo>
                      <a:pt x="2926" y="101152"/>
                    </a:lnTo>
                    <a:close/>
                    <a:moveTo>
                      <a:pt x="20091" y="34045"/>
                    </a:moveTo>
                    <a:lnTo>
                      <a:pt x="19655" y="34451"/>
                    </a:lnTo>
                    <a:lnTo>
                      <a:pt x="18215" y="37683"/>
                    </a:lnTo>
                    <a:close/>
                    <a:moveTo>
                      <a:pt x="76435" y="68"/>
                    </a:moveTo>
                    <a:cubicBezTo>
                      <a:pt x="119553" y="-1896"/>
                      <a:pt x="154830" y="39346"/>
                      <a:pt x="156790" y="90408"/>
                    </a:cubicBezTo>
                    <a:cubicBezTo>
                      <a:pt x="158260" y="130178"/>
                      <a:pt x="139886" y="164423"/>
                      <a:pt x="112418" y="179061"/>
                    </a:cubicBezTo>
                    <a:lnTo>
                      <a:pt x="82399" y="186619"/>
                    </a:lnTo>
                    <a:lnTo>
                      <a:pt x="82550" y="186653"/>
                    </a:lnTo>
                    <a:lnTo>
                      <a:pt x="82382" y="186623"/>
                    </a:lnTo>
                    <a:lnTo>
                      <a:pt x="82315" y="186640"/>
                    </a:lnTo>
                    <a:lnTo>
                      <a:pt x="80555" y="186303"/>
                    </a:lnTo>
                    <a:lnTo>
                      <a:pt x="49137" y="180799"/>
                    </a:lnTo>
                    <a:lnTo>
                      <a:pt x="28143" y="163163"/>
                    </a:lnTo>
                    <a:lnTo>
                      <a:pt x="26704" y="162091"/>
                    </a:lnTo>
                    <a:lnTo>
                      <a:pt x="26537" y="161814"/>
                    </a:lnTo>
                    <a:lnTo>
                      <a:pt x="23586" y="159335"/>
                    </a:lnTo>
                    <a:cubicBezTo>
                      <a:pt x="7862" y="141773"/>
                      <a:pt x="0" y="120309"/>
                      <a:pt x="0" y="96893"/>
                    </a:cubicBezTo>
                    <a:cubicBezTo>
                      <a:pt x="0" y="75429"/>
                      <a:pt x="5897" y="52013"/>
                      <a:pt x="19655" y="32500"/>
                    </a:cubicBezTo>
                    <a:lnTo>
                      <a:pt x="22180" y="29994"/>
                    </a:lnTo>
                    <a:lnTo>
                      <a:pt x="22294" y="29772"/>
                    </a:lnTo>
                    <a:lnTo>
                      <a:pt x="23206" y="28975"/>
                    </a:lnTo>
                    <a:lnTo>
                      <a:pt x="43241" y="9084"/>
                    </a:lnTo>
                    <a:lnTo>
                      <a:pt x="53442" y="6701"/>
                    </a:lnTo>
                    <a:close/>
                  </a:path>
                </a:pathLst>
              </a:custGeom>
              <a:solidFill>
                <a:srgbClr val="000000">
                  <a:lumMod val="65000"/>
                  <a:lumOff val="35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Arial" panose="020B0604020202020204"/>
                  <a:ea typeface="楷体_GB2312"/>
                </a:endParaRPr>
              </a:p>
            </p:txBody>
          </p:sp>
        </p:grpSp>
        <p:grpSp>
          <p:nvGrpSpPr>
            <p:cNvPr id="123" name="íṡḷïḍé"/>
            <p:cNvGrpSpPr/>
            <p:nvPr/>
          </p:nvGrpSpPr>
          <p:grpSpPr bwMode="auto">
            <a:xfrm>
              <a:off x="5808297" y="2892999"/>
              <a:ext cx="450434" cy="762150"/>
              <a:chOff x="5830888" y="2955926"/>
              <a:chExt cx="438150" cy="741363"/>
            </a:xfrm>
          </p:grpSpPr>
          <p:sp>
            <p:nvSpPr>
              <p:cNvPr id="179" name="ïSḷîḍe"/>
              <p:cNvSpPr/>
              <p:nvPr/>
            </p:nvSpPr>
            <p:spPr bwMode="auto">
              <a:xfrm>
                <a:off x="6099175" y="2968626"/>
                <a:ext cx="169863" cy="320675"/>
              </a:xfrm>
              <a:custGeom>
                <a:avLst/>
                <a:gdLst>
                  <a:gd name="T0" fmla="*/ 0 w 107"/>
                  <a:gd name="T1" fmla="*/ 2147483646 h 202"/>
                  <a:gd name="T2" fmla="*/ 2147483646 w 107"/>
                  <a:gd name="T3" fmla="*/ 2147483646 h 202"/>
                  <a:gd name="T4" fmla="*/ 2147483646 w 107"/>
                  <a:gd name="T5" fmla="*/ 0 h 202"/>
                  <a:gd name="T6" fmla="*/ 2147483646 w 107"/>
                  <a:gd name="T7" fmla="*/ 2147483646 h 202"/>
                  <a:gd name="T8" fmla="*/ 0 w 107"/>
                  <a:gd name="T9" fmla="*/ 2147483646 h 2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202">
                    <a:moveTo>
                      <a:pt x="0" y="202"/>
                    </a:moveTo>
                    <a:lnTo>
                      <a:pt x="70" y="153"/>
                    </a:lnTo>
                    <a:lnTo>
                      <a:pt x="107" y="0"/>
                    </a:lnTo>
                    <a:lnTo>
                      <a:pt x="10" y="62"/>
                    </a:lnTo>
                    <a:lnTo>
                      <a:pt x="0" y="202"/>
                    </a:lnTo>
                    <a:close/>
                  </a:path>
                </a:pathLst>
              </a:custGeom>
              <a:solidFill>
                <a:srgbClr val="386398"/>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楷体_GB2312" panose="02010609030101010101" pitchFamily="49" charset="-122"/>
                </a:endParaRPr>
              </a:p>
            </p:txBody>
          </p:sp>
          <p:sp>
            <p:nvSpPr>
              <p:cNvPr id="180" name="ïš1ïdè"/>
              <p:cNvSpPr/>
              <p:nvPr/>
            </p:nvSpPr>
            <p:spPr bwMode="auto">
              <a:xfrm>
                <a:off x="5835650" y="3143251"/>
                <a:ext cx="171450" cy="231775"/>
              </a:xfrm>
              <a:custGeom>
                <a:avLst/>
                <a:gdLst>
                  <a:gd name="T0" fmla="*/ 2147483646 w 108"/>
                  <a:gd name="T1" fmla="*/ 2147483646 h 146"/>
                  <a:gd name="T2" fmla="*/ 2147483646 w 108"/>
                  <a:gd name="T3" fmla="*/ 2147483646 h 146"/>
                  <a:gd name="T4" fmla="*/ 0 w 108"/>
                  <a:gd name="T5" fmla="*/ 2147483646 h 146"/>
                  <a:gd name="T6" fmla="*/ 2147483646 w 108"/>
                  <a:gd name="T7" fmla="*/ 0 h 146"/>
                  <a:gd name="T8" fmla="*/ 2147483646 w 108"/>
                  <a:gd name="T9" fmla="*/ 2147483646 h 1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146">
                    <a:moveTo>
                      <a:pt x="108" y="121"/>
                    </a:moveTo>
                    <a:lnTo>
                      <a:pt x="62" y="146"/>
                    </a:lnTo>
                    <a:lnTo>
                      <a:pt x="0" y="67"/>
                    </a:lnTo>
                    <a:lnTo>
                      <a:pt x="99" y="0"/>
                    </a:lnTo>
                    <a:lnTo>
                      <a:pt x="108" y="121"/>
                    </a:lnTo>
                    <a:close/>
                  </a:path>
                </a:pathLst>
              </a:custGeom>
              <a:solidFill>
                <a:srgbClr val="386398"/>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楷体_GB2312" panose="02010609030101010101" pitchFamily="49" charset="-122"/>
                </a:endParaRPr>
              </a:p>
            </p:txBody>
          </p:sp>
          <p:sp>
            <p:nvSpPr>
              <p:cNvPr id="181" name="íṥḻiḍê"/>
              <p:cNvSpPr/>
              <p:nvPr/>
            </p:nvSpPr>
            <p:spPr bwMode="auto">
              <a:xfrm>
                <a:off x="6110750" y="2956868"/>
                <a:ext cx="158507" cy="111219"/>
              </a:xfrm>
              <a:custGeom>
                <a:avLst/>
                <a:gdLst>
                  <a:gd name="T0" fmla="*/ 100 w 100"/>
                  <a:gd name="T1" fmla="*/ 8 h 70"/>
                  <a:gd name="T2" fmla="*/ 93 w 100"/>
                  <a:gd name="T3" fmla="*/ 0 h 70"/>
                  <a:gd name="T4" fmla="*/ 0 w 100"/>
                  <a:gd name="T5" fmla="*/ 59 h 70"/>
                  <a:gd name="T6" fmla="*/ 3 w 100"/>
                  <a:gd name="T7" fmla="*/ 70 h 70"/>
                  <a:gd name="T8" fmla="*/ 100 w 100"/>
                  <a:gd name="T9" fmla="*/ 8 h 70"/>
                </a:gdLst>
                <a:ahLst/>
                <a:cxnLst>
                  <a:cxn ang="0">
                    <a:pos x="T0" y="T1"/>
                  </a:cxn>
                  <a:cxn ang="0">
                    <a:pos x="T2" y="T3"/>
                  </a:cxn>
                  <a:cxn ang="0">
                    <a:pos x="T4" y="T5"/>
                  </a:cxn>
                  <a:cxn ang="0">
                    <a:pos x="T6" y="T7"/>
                  </a:cxn>
                  <a:cxn ang="0">
                    <a:pos x="T8" y="T9"/>
                  </a:cxn>
                </a:cxnLst>
                <a:rect l="0" t="0" r="r" b="b"/>
                <a:pathLst>
                  <a:path w="100" h="70">
                    <a:moveTo>
                      <a:pt x="100" y="8"/>
                    </a:moveTo>
                    <a:lnTo>
                      <a:pt x="93" y="0"/>
                    </a:lnTo>
                    <a:lnTo>
                      <a:pt x="0" y="59"/>
                    </a:lnTo>
                    <a:lnTo>
                      <a:pt x="3" y="70"/>
                    </a:lnTo>
                    <a:lnTo>
                      <a:pt x="100" y="8"/>
                    </a:lnTo>
                    <a:close/>
                  </a:path>
                </a:pathLst>
              </a:custGeom>
              <a:solidFill>
                <a:srgbClr val="386398">
                  <a:lumMod val="60000"/>
                  <a:lumOff val="40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Arial" panose="020B0604020202020204"/>
                  <a:ea typeface="楷体_GB2312"/>
                </a:endParaRPr>
              </a:p>
            </p:txBody>
          </p:sp>
          <p:sp>
            <p:nvSpPr>
              <p:cNvPr id="182" name="íŝḻidè"/>
              <p:cNvSpPr/>
              <p:nvPr/>
            </p:nvSpPr>
            <p:spPr bwMode="auto">
              <a:xfrm>
                <a:off x="5830791" y="3131935"/>
                <a:ext cx="162624" cy="117397"/>
              </a:xfrm>
              <a:custGeom>
                <a:avLst/>
                <a:gdLst>
                  <a:gd name="T0" fmla="*/ 102 w 102"/>
                  <a:gd name="T1" fmla="*/ 8 h 75"/>
                  <a:gd name="T2" fmla="*/ 3 w 102"/>
                  <a:gd name="T3" fmla="*/ 75 h 75"/>
                  <a:gd name="T4" fmla="*/ 0 w 102"/>
                  <a:gd name="T5" fmla="*/ 69 h 75"/>
                  <a:gd name="T6" fmla="*/ 102 w 102"/>
                  <a:gd name="T7" fmla="*/ 0 h 75"/>
                  <a:gd name="T8" fmla="*/ 102 w 102"/>
                  <a:gd name="T9" fmla="*/ 0 h 75"/>
                  <a:gd name="T10" fmla="*/ 102 w 102"/>
                  <a:gd name="T11" fmla="*/ 8 h 75"/>
                </a:gdLst>
                <a:ahLst/>
                <a:cxnLst>
                  <a:cxn ang="0">
                    <a:pos x="T0" y="T1"/>
                  </a:cxn>
                  <a:cxn ang="0">
                    <a:pos x="T2" y="T3"/>
                  </a:cxn>
                  <a:cxn ang="0">
                    <a:pos x="T4" y="T5"/>
                  </a:cxn>
                  <a:cxn ang="0">
                    <a:pos x="T6" y="T7"/>
                  </a:cxn>
                  <a:cxn ang="0">
                    <a:pos x="T8" y="T9"/>
                  </a:cxn>
                  <a:cxn ang="0">
                    <a:pos x="T10" y="T11"/>
                  </a:cxn>
                </a:cxnLst>
                <a:rect l="0" t="0" r="r" b="b"/>
                <a:pathLst>
                  <a:path w="102" h="75">
                    <a:moveTo>
                      <a:pt x="102" y="8"/>
                    </a:moveTo>
                    <a:lnTo>
                      <a:pt x="3" y="75"/>
                    </a:lnTo>
                    <a:lnTo>
                      <a:pt x="0" y="69"/>
                    </a:lnTo>
                    <a:lnTo>
                      <a:pt x="102" y="0"/>
                    </a:lnTo>
                    <a:lnTo>
                      <a:pt x="102" y="0"/>
                    </a:lnTo>
                    <a:lnTo>
                      <a:pt x="102" y="8"/>
                    </a:lnTo>
                    <a:close/>
                  </a:path>
                </a:pathLst>
              </a:custGeom>
              <a:solidFill>
                <a:srgbClr val="386398">
                  <a:lumMod val="60000"/>
                  <a:lumOff val="40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Arial" panose="020B0604020202020204"/>
                  <a:ea typeface="楷体_GB2312"/>
                </a:endParaRPr>
              </a:p>
            </p:txBody>
          </p:sp>
          <p:sp>
            <p:nvSpPr>
              <p:cNvPr id="183" name="iSļiḋê"/>
              <p:cNvSpPr/>
              <p:nvPr/>
            </p:nvSpPr>
            <p:spPr bwMode="auto">
              <a:xfrm>
                <a:off x="5983122" y="3061909"/>
                <a:ext cx="133805" cy="634359"/>
              </a:xfrm>
              <a:custGeom>
                <a:avLst/>
                <a:gdLst>
                  <a:gd name="T0" fmla="*/ 0 w 68"/>
                  <a:gd name="T1" fmla="*/ 12 h 324"/>
                  <a:gd name="T2" fmla="*/ 68 w 68"/>
                  <a:gd name="T3" fmla="*/ 0 h 324"/>
                  <a:gd name="T4" fmla="*/ 49 w 68"/>
                  <a:gd name="T5" fmla="*/ 306 h 324"/>
                  <a:gd name="T6" fmla="*/ 43 w 68"/>
                  <a:gd name="T7" fmla="*/ 320 h 324"/>
                  <a:gd name="T8" fmla="*/ 23 w 68"/>
                  <a:gd name="T9" fmla="*/ 316 h 324"/>
                  <a:gd name="T10" fmla="*/ 21 w 68"/>
                  <a:gd name="T11" fmla="*/ 306 h 324"/>
                  <a:gd name="T12" fmla="*/ 0 w 68"/>
                  <a:gd name="T13" fmla="*/ 12 h 324"/>
                </a:gdLst>
                <a:ahLst/>
                <a:cxnLst>
                  <a:cxn ang="0">
                    <a:pos x="T0" y="T1"/>
                  </a:cxn>
                  <a:cxn ang="0">
                    <a:pos x="T2" y="T3"/>
                  </a:cxn>
                  <a:cxn ang="0">
                    <a:pos x="T4" y="T5"/>
                  </a:cxn>
                  <a:cxn ang="0">
                    <a:pos x="T6" y="T7"/>
                  </a:cxn>
                  <a:cxn ang="0">
                    <a:pos x="T8" y="T9"/>
                  </a:cxn>
                  <a:cxn ang="0">
                    <a:pos x="T10" y="T11"/>
                  </a:cxn>
                  <a:cxn ang="0">
                    <a:pos x="T12" y="T13"/>
                  </a:cxn>
                </a:cxnLst>
                <a:rect l="0" t="0" r="r" b="b"/>
                <a:pathLst>
                  <a:path w="68" h="324">
                    <a:moveTo>
                      <a:pt x="0" y="12"/>
                    </a:moveTo>
                    <a:cubicBezTo>
                      <a:pt x="68" y="0"/>
                      <a:pt x="68" y="0"/>
                      <a:pt x="68" y="0"/>
                    </a:cubicBezTo>
                    <a:cubicBezTo>
                      <a:pt x="49" y="306"/>
                      <a:pt x="49" y="306"/>
                      <a:pt x="49" y="306"/>
                    </a:cubicBezTo>
                    <a:cubicBezTo>
                      <a:pt x="49" y="311"/>
                      <a:pt x="48" y="316"/>
                      <a:pt x="43" y="320"/>
                    </a:cubicBezTo>
                    <a:cubicBezTo>
                      <a:pt x="36" y="324"/>
                      <a:pt x="28" y="322"/>
                      <a:pt x="23" y="316"/>
                    </a:cubicBezTo>
                    <a:cubicBezTo>
                      <a:pt x="21" y="313"/>
                      <a:pt x="21" y="306"/>
                      <a:pt x="21" y="306"/>
                    </a:cubicBezTo>
                    <a:lnTo>
                      <a:pt x="0" y="12"/>
                    </a:lnTo>
                    <a:close/>
                  </a:path>
                </a:pathLst>
              </a:custGeom>
              <a:solidFill>
                <a:srgbClr val="000000">
                  <a:lumMod val="75000"/>
                  <a:lumOff val="25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Arial" panose="020B0604020202020204"/>
                  <a:ea typeface="楷体_GB2312"/>
                </a:endParaRPr>
              </a:p>
            </p:txBody>
          </p:sp>
          <p:sp>
            <p:nvSpPr>
              <p:cNvPr id="184" name="íṡlide"/>
              <p:cNvSpPr/>
              <p:nvPr/>
            </p:nvSpPr>
            <p:spPr bwMode="auto">
              <a:xfrm>
                <a:off x="5983122" y="3008359"/>
                <a:ext cx="135863" cy="119457"/>
              </a:xfrm>
              <a:custGeom>
                <a:avLst/>
                <a:gdLst>
                  <a:gd name="connsiteX0" fmla="*/ 3415 w 135009"/>
                  <a:gd name="connsiteY0" fmla="*/ 85696 h 120601"/>
                  <a:gd name="connsiteX1" fmla="*/ 40675 w 135009"/>
                  <a:gd name="connsiteY1" fmla="*/ 117170 h 120601"/>
                  <a:gd name="connsiteX2" fmla="*/ 17142 w 135009"/>
                  <a:gd name="connsiteY2" fmla="*/ 107334 h 120601"/>
                  <a:gd name="connsiteX3" fmla="*/ 3415 w 135009"/>
                  <a:gd name="connsiteY3" fmla="*/ 85696 h 120601"/>
                  <a:gd name="connsiteX4" fmla="*/ 71769 w 135009"/>
                  <a:gd name="connsiteY4" fmla="*/ 200 h 120601"/>
                  <a:gd name="connsiteX5" fmla="*/ 131392 w 135009"/>
                  <a:gd name="connsiteY5" fmla="*/ 32376 h 120601"/>
                  <a:gd name="connsiteX6" fmla="*/ 134873 w 135009"/>
                  <a:gd name="connsiteY6" fmla="*/ 55080 h 120601"/>
                  <a:gd name="connsiteX7" fmla="*/ 134713 w 135009"/>
                  <a:gd name="connsiteY7" fmla="*/ 55640 h 120601"/>
                  <a:gd name="connsiteX8" fmla="*/ 134804 w 135009"/>
                  <a:gd name="connsiteY8" fmla="*/ 56189 h 120601"/>
                  <a:gd name="connsiteX9" fmla="*/ 131363 w 135009"/>
                  <a:gd name="connsiteY9" fmla="*/ 67407 h 120601"/>
                  <a:gd name="connsiteX10" fmla="*/ 128461 w 135009"/>
                  <a:gd name="connsiteY10" fmla="*/ 77600 h 120601"/>
                  <a:gd name="connsiteX11" fmla="*/ 128085 w 135009"/>
                  <a:gd name="connsiteY11" fmla="*/ 78094 h 120601"/>
                  <a:gd name="connsiteX12" fmla="*/ 126960 w 135009"/>
                  <a:gd name="connsiteY12" fmla="*/ 81761 h 120601"/>
                  <a:gd name="connsiteX13" fmla="*/ 89701 w 135009"/>
                  <a:gd name="connsiteY13" fmla="*/ 113235 h 120601"/>
                  <a:gd name="connsiteX14" fmla="*/ 40675 w 135009"/>
                  <a:gd name="connsiteY14" fmla="*/ 117170 h 120601"/>
                  <a:gd name="connsiteX15" fmla="*/ 64943 w 135009"/>
                  <a:gd name="connsiteY15" fmla="*/ 118645 h 120601"/>
                  <a:gd name="connsiteX16" fmla="*/ 71347 w 135009"/>
                  <a:gd name="connsiteY16" fmla="*/ 116573 h 120601"/>
                  <a:gd name="connsiteX17" fmla="*/ 63740 w 135009"/>
                  <a:gd name="connsiteY17" fmla="*/ 118179 h 120601"/>
                  <a:gd name="connsiteX18" fmla="*/ 4392 w 135009"/>
                  <a:gd name="connsiteY18" fmla="*/ 85178 h 120601"/>
                  <a:gd name="connsiteX19" fmla="*/ 45423 w 135009"/>
                  <a:gd name="connsiteY19" fmla="*/ 6953 h 120601"/>
                  <a:gd name="connsiteX20" fmla="*/ 71769 w 135009"/>
                  <a:gd name="connsiteY20" fmla="*/ 200 h 12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009" h="120601">
                    <a:moveTo>
                      <a:pt x="3415" y="85696"/>
                    </a:moveTo>
                    <a:cubicBezTo>
                      <a:pt x="9298" y="101433"/>
                      <a:pt x="24987" y="113235"/>
                      <a:pt x="40675" y="117170"/>
                    </a:cubicBezTo>
                    <a:cubicBezTo>
                      <a:pt x="30870" y="115203"/>
                      <a:pt x="23026" y="111268"/>
                      <a:pt x="17142" y="107334"/>
                    </a:cubicBezTo>
                    <a:cubicBezTo>
                      <a:pt x="11259" y="101433"/>
                      <a:pt x="5376" y="93564"/>
                      <a:pt x="3415" y="85696"/>
                    </a:cubicBezTo>
                    <a:close/>
                    <a:moveTo>
                      <a:pt x="71769" y="200"/>
                    </a:moveTo>
                    <a:cubicBezTo>
                      <a:pt x="97688" y="-1725"/>
                      <a:pt x="121134" y="10375"/>
                      <a:pt x="131392" y="32376"/>
                    </a:cubicBezTo>
                    <a:cubicBezTo>
                      <a:pt x="134323" y="39710"/>
                      <a:pt x="135422" y="47410"/>
                      <a:pt x="134873" y="55080"/>
                    </a:cubicBezTo>
                    <a:lnTo>
                      <a:pt x="134713" y="55640"/>
                    </a:lnTo>
                    <a:lnTo>
                      <a:pt x="134804" y="56189"/>
                    </a:lnTo>
                    <a:lnTo>
                      <a:pt x="131363" y="67407"/>
                    </a:lnTo>
                    <a:lnTo>
                      <a:pt x="128461" y="77600"/>
                    </a:lnTo>
                    <a:lnTo>
                      <a:pt x="128085" y="78094"/>
                    </a:lnTo>
                    <a:lnTo>
                      <a:pt x="126960" y="81761"/>
                    </a:lnTo>
                    <a:cubicBezTo>
                      <a:pt x="119116" y="95531"/>
                      <a:pt x="105389" y="107334"/>
                      <a:pt x="89701" y="113235"/>
                    </a:cubicBezTo>
                    <a:cubicBezTo>
                      <a:pt x="74012" y="121104"/>
                      <a:pt x="56363" y="123071"/>
                      <a:pt x="40675" y="117170"/>
                    </a:cubicBezTo>
                    <a:cubicBezTo>
                      <a:pt x="48519" y="119137"/>
                      <a:pt x="56853" y="119629"/>
                      <a:pt x="64943" y="118645"/>
                    </a:cubicBezTo>
                    <a:lnTo>
                      <a:pt x="71347" y="116573"/>
                    </a:lnTo>
                    <a:lnTo>
                      <a:pt x="63740" y="118179"/>
                    </a:lnTo>
                    <a:cubicBezTo>
                      <a:pt x="37363" y="119279"/>
                      <a:pt x="13185" y="107179"/>
                      <a:pt x="4392" y="85178"/>
                    </a:cubicBezTo>
                    <a:cubicBezTo>
                      <a:pt x="-9285" y="55844"/>
                      <a:pt x="10254" y="20642"/>
                      <a:pt x="45423" y="6953"/>
                    </a:cubicBezTo>
                    <a:cubicBezTo>
                      <a:pt x="54215" y="3042"/>
                      <a:pt x="63130" y="842"/>
                      <a:pt x="71769" y="200"/>
                    </a:cubicBezTo>
                    <a:close/>
                  </a:path>
                </a:pathLst>
              </a:custGeom>
              <a:solidFill>
                <a:srgbClr val="000000">
                  <a:lumMod val="65000"/>
                  <a:lumOff val="35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Arial" panose="020B0604020202020204"/>
                  <a:ea typeface="楷体_GB2312"/>
                </a:endParaRPr>
              </a:p>
            </p:txBody>
          </p:sp>
        </p:grpSp>
        <p:grpSp>
          <p:nvGrpSpPr>
            <p:cNvPr id="124" name="îṣḷïḋè"/>
            <p:cNvGrpSpPr/>
            <p:nvPr/>
          </p:nvGrpSpPr>
          <p:grpSpPr bwMode="auto">
            <a:xfrm>
              <a:off x="5297464" y="3640461"/>
              <a:ext cx="789892" cy="368835"/>
              <a:chOff x="5334000" y="3683001"/>
              <a:chExt cx="768350" cy="358776"/>
            </a:xfrm>
          </p:grpSpPr>
          <p:sp>
            <p:nvSpPr>
              <p:cNvPr id="173" name="îsḷíḓê"/>
              <p:cNvSpPr/>
              <p:nvPr/>
            </p:nvSpPr>
            <p:spPr bwMode="auto">
              <a:xfrm>
                <a:off x="5344992" y="3683908"/>
                <a:ext cx="349950" cy="131815"/>
              </a:xfrm>
              <a:custGeom>
                <a:avLst/>
                <a:gdLst>
                  <a:gd name="T0" fmla="*/ 221 w 221"/>
                  <a:gd name="T1" fmla="*/ 54 h 83"/>
                  <a:gd name="T2" fmla="*/ 157 w 221"/>
                  <a:gd name="T3" fmla="*/ 0 h 83"/>
                  <a:gd name="T4" fmla="*/ 0 w 221"/>
                  <a:gd name="T5" fmla="*/ 5 h 83"/>
                  <a:gd name="T6" fmla="*/ 85 w 221"/>
                  <a:gd name="T7" fmla="*/ 83 h 83"/>
                  <a:gd name="T8" fmla="*/ 221 w 221"/>
                  <a:gd name="T9" fmla="*/ 54 h 83"/>
                </a:gdLst>
                <a:ahLst/>
                <a:cxnLst>
                  <a:cxn ang="0">
                    <a:pos x="T0" y="T1"/>
                  </a:cxn>
                  <a:cxn ang="0">
                    <a:pos x="T2" y="T3"/>
                  </a:cxn>
                  <a:cxn ang="0">
                    <a:pos x="T4" y="T5"/>
                  </a:cxn>
                  <a:cxn ang="0">
                    <a:pos x="T6" y="T7"/>
                  </a:cxn>
                  <a:cxn ang="0">
                    <a:pos x="T8" y="T9"/>
                  </a:cxn>
                </a:cxnLst>
                <a:rect l="0" t="0" r="r" b="b"/>
                <a:pathLst>
                  <a:path w="221" h="83">
                    <a:moveTo>
                      <a:pt x="221" y="54"/>
                    </a:moveTo>
                    <a:lnTo>
                      <a:pt x="157" y="0"/>
                    </a:lnTo>
                    <a:lnTo>
                      <a:pt x="0" y="5"/>
                    </a:lnTo>
                    <a:lnTo>
                      <a:pt x="85" y="83"/>
                    </a:lnTo>
                    <a:lnTo>
                      <a:pt x="221" y="54"/>
                    </a:lnTo>
                    <a:close/>
                  </a:path>
                </a:pathLst>
              </a:custGeom>
              <a:solidFill>
                <a:srgbClr val="B3C9E3"/>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Arial" panose="020B0604020202020204"/>
                  <a:ea typeface="楷体_GB2312"/>
                </a:endParaRPr>
              </a:p>
            </p:txBody>
          </p:sp>
          <p:sp>
            <p:nvSpPr>
              <p:cNvPr id="174" name="ïSlîḑe"/>
              <p:cNvSpPr/>
              <p:nvPr/>
            </p:nvSpPr>
            <p:spPr bwMode="auto">
              <a:xfrm>
                <a:off x="5585841" y="3846617"/>
                <a:ext cx="238789" cy="187425"/>
              </a:xfrm>
              <a:custGeom>
                <a:avLst/>
                <a:gdLst>
                  <a:gd name="T0" fmla="*/ 115 w 151"/>
                  <a:gd name="T1" fmla="*/ 0 h 118"/>
                  <a:gd name="T2" fmla="*/ 151 w 151"/>
                  <a:gd name="T3" fmla="*/ 37 h 118"/>
                  <a:gd name="T4" fmla="*/ 92 w 151"/>
                  <a:gd name="T5" fmla="*/ 118 h 118"/>
                  <a:gd name="T6" fmla="*/ 0 w 151"/>
                  <a:gd name="T7" fmla="*/ 40 h 118"/>
                  <a:gd name="T8" fmla="*/ 115 w 151"/>
                  <a:gd name="T9" fmla="*/ 0 h 118"/>
                </a:gdLst>
                <a:ahLst/>
                <a:cxnLst>
                  <a:cxn ang="0">
                    <a:pos x="T0" y="T1"/>
                  </a:cxn>
                  <a:cxn ang="0">
                    <a:pos x="T2" y="T3"/>
                  </a:cxn>
                  <a:cxn ang="0">
                    <a:pos x="T4" y="T5"/>
                  </a:cxn>
                  <a:cxn ang="0">
                    <a:pos x="T6" y="T7"/>
                  </a:cxn>
                  <a:cxn ang="0">
                    <a:pos x="T8" y="T9"/>
                  </a:cxn>
                </a:cxnLst>
                <a:rect l="0" t="0" r="r" b="b"/>
                <a:pathLst>
                  <a:path w="151" h="118">
                    <a:moveTo>
                      <a:pt x="115" y="0"/>
                    </a:moveTo>
                    <a:lnTo>
                      <a:pt x="151" y="37"/>
                    </a:lnTo>
                    <a:lnTo>
                      <a:pt x="92" y="118"/>
                    </a:lnTo>
                    <a:lnTo>
                      <a:pt x="0" y="40"/>
                    </a:lnTo>
                    <a:lnTo>
                      <a:pt x="115" y="0"/>
                    </a:lnTo>
                    <a:close/>
                  </a:path>
                </a:pathLst>
              </a:custGeom>
              <a:solidFill>
                <a:srgbClr val="B3C9E3"/>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Arial" panose="020B0604020202020204"/>
                  <a:ea typeface="楷体_GB2312"/>
                </a:endParaRPr>
              </a:p>
            </p:txBody>
          </p:sp>
          <p:sp>
            <p:nvSpPr>
              <p:cNvPr id="175" name="ïṣḷíde"/>
              <p:cNvSpPr/>
              <p:nvPr/>
            </p:nvSpPr>
            <p:spPr bwMode="auto">
              <a:xfrm>
                <a:off x="5334700" y="3692146"/>
                <a:ext cx="144097" cy="131815"/>
              </a:xfrm>
              <a:custGeom>
                <a:avLst/>
                <a:gdLst>
                  <a:gd name="T0" fmla="*/ 6 w 91"/>
                  <a:gd name="T1" fmla="*/ 0 h 83"/>
                  <a:gd name="T2" fmla="*/ 0 w 91"/>
                  <a:gd name="T3" fmla="*/ 9 h 83"/>
                  <a:gd name="T4" fmla="*/ 81 w 91"/>
                  <a:gd name="T5" fmla="*/ 83 h 83"/>
                  <a:gd name="T6" fmla="*/ 91 w 91"/>
                  <a:gd name="T7" fmla="*/ 78 h 83"/>
                  <a:gd name="T8" fmla="*/ 6 w 91"/>
                  <a:gd name="T9" fmla="*/ 0 h 83"/>
                </a:gdLst>
                <a:ahLst/>
                <a:cxnLst>
                  <a:cxn ang="0">
                    <a:pos x="T0" y="T1"/>
                  </a:cxn>
                  <a:cxn ang="0">
                    <a:pos x="T2" y="T3"/>
                  </a:cxn>
                  <a:cxn ang="0">
                    <a:pos x="T4" y="T5"/>
                  </a:cxn>
                  <a:cxn ang="0">
                    <a:pos x="T6" y="T7"/>
                  </a:cxn>
                  <a:cxn ang="0">
                    <a:pos x="T8" y="T9"/>
                  </a:cxn>
                </a:cxnLst>
                <a:rect l="0" t="0" r="r" b="b"/>
                <a:pathLst>
                  <a:path w="91" h="83">
                    <a:moveTo>
                      <a:pt x="6" y="0"/>
                    </a:moveTo>
                    <a:lnTo>
                      <a:pt x="0" y="9"/>
                    </a:lnTo>
                    <a:lnTo>
                      <a:pt x="81" y="83"/>
                    </a:lnTo>
                    <a:lnTo>
                      <a:pt x="91" y="78"/>
                    </a:lnTo>
                    <a:lnTo>
                      <a:pt x="6" y="0"/>
                    </a:lnTo>
                    <a:close/>
                  </a:path>
                </a:pathLst>
              </a:custGeom>
              <a:solidFill>
                <a:srgbClr val="B3C9E3">
                  <a:lumMod val="60000"/>
                  <a:lumOff val="40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Arial" panose="020B0604020202020204"/>
                  <a:ea typeface="楷体_GB2312"/>
                </a:endParaRPr>
              </a:p>
            </p:txBody>
          </p:sp>
          <p:sp>
            <p:nvSpPr>
              <p:cNvPr id="176" name="îṧḻíḍè"/>
              <p:cNvSpPr/>
              <p:nvPr/>
            </p:nvSpPr>
            <p:spPr bwMode="auto">
              <a:xfrm>
                <a:off x="5571430" y="3910465"/>
                <a:ext cx="160565" cy="131815"/>
              </a:xfrm>
              <a:custGeom>
                <a:avLst/>
                <a:gdLst>
                  <a:gd name="T0" fmla="*/ 9 w 101"/>
                  <a:gd name="T1" fmla="*/ 0 h 83"/>
                  <a:gd name="T2" fmla="*/ 101 w 101"/>
                  <a:gd name="T3" fmla="*/ 78 h 83"/>
                  <a:gd name="T4" fmla="*/ 94 w 101"/>
                  <a:gd name="T5" fmla="*/ 83 h 83"/>
                  <a:gd name="T6" fmla="*/ 0 w 101"/>
                  <a:gd name="T7" fmla="*/ 3 h 83"/>
                  <a:gd name="T8" fmla="*/ 0 w 101"/>
                  <a:gd name="T9" fmla="*/ 3 h 83"/>
                  <a:gd name="T10" fmla="*/ 9 w 101"/>
                  <a:gd name="T11" fmla="*/ 0 h 83"/>
                </a:gdLst>
                <a:ahLst/>
                <a:cxnLst>
                  <a:cxn ang="0">
                    <a:pos x="T0" y="T1"/>
                  </a:cxn>
                  <a:cxn ang="0">
                    <a:pos x="T2" y="T3"/>
                  </a:cxn>
                  <a:cxn ang="0">
                    <a:pos x="T4" y="T5"/>
                  </a:cxn>
                  <a:cxn ang="0">
                    <a:pos x="T6" y="T7"/>
                  </a:cxn>
                  <a:cxn ang="0">
                    <a:pos x="T8" y="T9"/>
                  </a:cxn>
                  <a:cxn ang="0">
                    <a:pos x="T10" y="T11"/>
                  </a:cxn>
                </a:cxnLst>
                <a:rect l="0" t="0" r="r" b="b"/>
                <a:pathLst>
                  <a:path w="101" h="83">
                    <a:moveTo>
                      <a:pt x="9" y="0"/>
                    </a:moveTo>
                    <a:lnTo>
                      <a:pt x="101" y="78"/>
                    </a:lnTo>
                    <a:lnTo>
                      <a:pt x="94" y="83"/>
                    </a:lnTo>
                    <a:lnTo>
                      <a:pt x="0" y="3"/>
                    </a:lnTo>
                    <a:lnTo>
                      <a:pt x="0" y="3"/>
                    </a:lnTo>
                    <a:lnTo>
                      <a:pt x="9" y="0"/>
                    </a:lnTo>
                    <a:close/>
                  </a:path>
                </a:pathLst>
              </a:custGeom>
              <a:solidFill>
                <a:srgbClr val="B3C9E3">
                  <a:lumMod val="60000"/>
                  <a:lumOff val="40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Arial" panose="020B0604020202020204"/>
                  <a:ea typeface="楷体_GB2312"/>
                </a:endParaRPr>
              </a:p>
            </p:txBody>
          </p:sp>
          <p:sp>
            <p:nvSpPr>
              <p:cNvPr id="177" name="íšḷiḍé"/>
              <p:cNvSpPr/>
              <p:nvPr/>
            </p:nvSpPr>
            <p:spPr bwMode="auto">
              <a:xfrm>
                <a:off x="5474680" y="3685967"/>
                <a:ext cx="627850" cy="249214"/>
              </a:xfrm>
              <a:custGeom>
                <a:avLst/>
                <a:gdLst>
                  <a:gd name="T0" fmla="*/ 29 w 321"/>
                  <a:gd name="T1" fmla="*/ 128 h 128"/>
                  <a:gd name="T2" fmla="*/ 0 w 321"/>
                  <a:gd name="T3" fmla="*/ 65 h 128"/>
                  <a:gd name="T4" fmla="*/ 299 w 321"/>
                  <a:gd name="T5" fmla="*/ 2 h 128"/>
                  <a:gd name="T6" fmla="*/ 314 w 321"/>
                  <a:gd name="T7" fmla="*/ 4 h 128"/>
                  <a:gd name="T8" fmla="*/ 316 w 321"/>
                  <a:gd name="T9" fmla="*/ 24 h 128"/>
                  <a:gd name="T10" fmla="*/ 307 w 321"/>
                  <a:gd name="T11" fmla="*/ 29 h 128"/>
                  <a:gd name="T12" fmla="*/ 29 w 321"/>
                  <a:gd name="T13" fmla="*/ 128 h 128"/>
                </a:gdLst>
                <a:ahLst/>
                <a:cxnLst>
                  <a:cxn ang="0">
                    <a:pos x="T0" y="T1"/>
                  </a:cxn>
                  <a:cxn ang="0">
                    <a:pos x="T2" y="T3"/>
                  </a:cxn>
                  <a:cxn ang="0">
                    <a:pos x="T4" y="T5"/>
                  </a:cxn>
                  <a:cxn ang="0">
                    <a:pos x="T6" y="T7"/>
                  </a:cxn>
                  <a:cxn ang="0">
                    <a:pos x="T8" y="T9"/>
                  </a:cxn>
                  <a:cxn ang="0">
                    <a:pos x="T10" y="T11"/>
                  </a:cxn>
                  <a:cxn ang="0">
                    <a:pos x="T12" y="T13"/>
                  </a:cxn>
                </a:cxnLst>
                <a:rect l="0" t="0" r="r" b="b"/>
                <a:pathLst>
                  <a:path w="321" h="128">
                    <a:moveTo>
                      <a:pt x="29" y="128"/>
                    </a:moveTo>
                    <a:cubicBezTo>
                      <a:pt x="0" y="65"/>
                      <a:pt x="0" y="65"/>
                      <a:pt x="0" y="65"/>
                    </a:cubicBezTo>
                    <a:cubicBezTo>
                      <a:pt x="299" y="2"/>
                      <a:pt x="299" y="2"/>
                      <a:pt x="299" y="2"/>
                    </a:cubicBezTo>
                    <a:cubicBezTo>
                      <a:pt x="304" y="0"/>
                      <a:pt x="310" y="0"/>
                      <a:pt x="314" y="4"/>
                    </a:cubicBezTo>
                    <a:cubicBezTo>
                      <a:pt x="320" y="9"/>
                      <a:pt x="321" y="18"/>
                      <a:pt x="316" y="24"/>
                    </a:cubicBezTo>
                    <a:cubicBezTo>
                      <a:pt x="313" y="27"/>
                      <a:pt x="307" y="29"/>
                      <a:pt x="307" y="29"/>
                    </a:cubicBezTo>
                    <a:lnTo>
                      <a:pt x="29" y="128"/>
                    </a:lnTo>
                    <a:close/>
                  </a:path>
                </a:pathLst>
              </a:custGeom>
              <a:solidFill>
                <a:srgbClr val="000000">
                  <a:lumMod val="75000"/>
                  <a:lumOff val="25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Arial" panose="020B0604020202020204"/>
                  <a:ea typeface="楷体_GB2312"/>
                </a:endParaRPr>
              </a:p>
            </p:txBody>
          </p:sp>
          <p:sp>
            <p:nvSpPr>
              <p:cNvPr id="178" name="isļïḑe"/>
              <p:cNvSpPr/>
              <p:nvPr/>
            </p:nvSpPr>
            <p:spPr bwMode="auto">
              <a:xfrm>
                <a:off x="5433510" y="3811604"/>
                <a:ext cx="125570" cy="129755"/>
              </a:xfrm>
              <a:custGeom>
                <a:avLst/>
                <a:gdLst>
                  <a:gd name="connsiteX0" fmla="*/ 121391 w 125789"/>
                  <a:gd name="connsiteY0" fmla="*/ 98426 h 130462"/>
                  <a:gd name="connsiteX1" fmla="*/ 120861 w 125789"/>
                  <a:gd name="connsiteY1" fmla="*/ 100883 h 130462"/>
                  <a:gd name="connsiteX2" fmla="*/ 120927 w 125789"/>
                  <a:gd name="connsiteY2" fmla="*/ 100797 h 130462"/>
                  <a:gd name="connsiteX3" fmla="*/ 42140 w 125789"/>
                  <a:gd name="connsiteY3" fmla="*/ 1232 h 130462"/>
                  <a:gd name="connsiteX4" fmla="*/ 41181 w 125789"/>
                  <a:gd name="connsiteY4" fmla="*/ 1676 h 130462"/>
                  <a:gd name="connsiteX5" fmla="*/ 46309 w 125789"/>
                  <a:gd name="connsiteY5" fmla="*/ 1696 h 130462"/>
                  <a:gd name="connsiteX6" fmla="*/ 42878 w 125789"/>
                  <a:gd name="connsiteY6" fmla="*/ 0 h 130462"/>
                  <a:gd name="connsiteX7" fmla="*/ 68484 w 125789"/>
                  <a:gd name="connsiteY7" fmla="*/ 1971 h 130462"/>
                  <a:gd name="connsiteX8" fmla="*/ 109848 w 125789"/>
                  <a:gd name="connsiteY8" fmla="*/ 29573 h 130462"/>
                  <a:gd name="connsiteX9" fmla="*/ 125605 w 125789"/>
                  <a:gd name="connsiteY9" fmla="*/ 76891 h 130462"/>
                  <a:gd name="connsiteX10" fmla="*/ 125587 w 125789"/>
                  <a:gd name="connsiteY10" fmla="*/ 76844 h 130462"/>
                  <a:gd name="connsiteX11" fmla="*/ 125600 w 125789"/>
                  <a:gd name="connsiteY11" fmla="*/ 76918 h 130462"/>
                  <a:gd name="connsiteX12" fmla="*/ 125605 w 125789"/>
                  <a:gd name="connsiteY12" fmla="*/ 76891 h 130462"/>
                  <a:gd name="connsiteX13" fmla="*/ 125600 w 125789"/>
                  <a:gd name="connsiteY13" fmla="*/ 76921 h 130462"/>
                  <a:gd name="connsiteX14" fmla="*/ 125789 w 125789"/>
                  <a:gd name="connsiteY14" fmla="*/ 78046 h 130462"/>
                  <a:gd name="connsiteX15" fmla="*/ 124141 w 125789"/>
                  <a:gd name="connsiteY15" fmla="*/ 85683 h 130462"/>
                  <a:gd name="connsiteX16" fmla="*/ 121666 w 125789"/>
                  <a:gd name="connsiteY16" fmla="*/ 100550 h 130462"/>
                  <a:gd name="connsiteX17" fmla="*/ 105908 w 125789"/>
                  <a:gd name="connsiteY17" fmla="*/ 120266 h 130462"/>
                  <a:gd name="connsiteX18" fmla="*/ 110222 w 125789"/>
                  <a:gd name="connsiteY18" fmla="*/ 114675 h 130462"/>
                  <a:gd name="connsiteX19" fmla="*/ 106306 w 125789"/>
                  <a:gd name="connsiteY19" fmla="*/ 119631 h 130462"/>
                  <a:gd name="connsiteX20" fmla="*/ 17519 w 125789"/>
                  <a:gd name="connsiteY20" fmla="*/ 101915 h 130462"/>
                  <a:gd name="connsiteX21" fmla="*/ 19492 w 125789"/>
                  <a:gd name="connsiteY21" fmla="*/ 11363 h 130462"/>
                  <a:gd name="connsiteX22" fmla="*/ 26752 w 125789"/>
                  <a:gd name="connsiteY22" fmla="*/ 8071 h 13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5789" h="130462">
                    <a:moveTo>
                      <a:pt x="121391" y="98426"/>
                    </a:moveTo>
                    <a:lnTo>
                      <a:pt x="120861" y="100883"/>
                    </a:lnTo>
                    <a:lnTo>
                      <a:pt x="120927" y="100797"/>
                    </a:lnTo>
                    <a:close/>
                    <a:moveTo>
                      <a:pt x="42140" y="1232"/>
                    </a:moveTo>
                    <a:lnTo>
                      <a:pt x="41181" y="1676"/>
                    </a:lnTo>
                    <a:lnTo>
                      <a:pt x="46309" y="1696"/>
                    </a:lnTo>
                    <a:close/>
                    <a:moveTo>
                      <a:pt x="42878" y="0"/>
                    </a:moveTo>
                    <a:cubicBezTo>
                      <a:pt x="50757" y="0"/>
                      <a:pt x="58636" y="0"/>
                      <a:pt x="68484" y="1971"/>
                    </a:cubicBezTo>
                    <a:cubicBezTo>
                      <a:pt x="84242" y="5914"/>
                      <a:pt x="98030" y="15772"/>
                      <a:pt x="109848" y="29573"/>
                    </a:cubicBezTo>
                    <a:cubicBezTo>
                      <a:pt x="119696" y="43374"/>
                      <a:pt x="125605" y="59147"/>
                      <a:pt x="125605" y="76891"/>
                    </a:cubicBezTo>
                    <a:lnTo>
                      <a:pt x="125587" y="76844"/>
                    </a:lnTo>
                    <a:lnTo>
                      <a:pt x="125600" y="76918"/>
                    </a:lnTo>
                    <a:lnTo>
                      <a:pt x="125605" y="76891"/>
                    </a:lnTo>
                    <a:lnTo>
                      <a:pt x="125600" y="76921"/>
                    </a:lnTo>
                    <a:lnTo>
                      <a:pt x="125789" y="78046"/>
                    </a:lnTo>
                    <a:lnTo>
                      <a:pt x="124141" y="85683"/>
                    </a:lnTo>
                    <a:lnTo>
                      <a:pt x="121666" y="100550"/>
                    </a:lnTo>
                    <a:cubicBezTo>
                      <a:pt x="117727" y="108437"/>
                      <a:pt x="111817" y="116323"/>
                      <a:pt x="105908" y="120266"/>
                    </a:cubicBezTo>
                    <a:lnTo>
                      <a:pt x="110222" y="114675"/>
                    </a:lnTo>
                    <a:lnTo>
                      <a:pt x="106306" y="119631"/>
                    </a:lnTo>
                    <a:cubicBezTo>
                      <a:pt x="80656" y="139316"/>
                      <a:pt x="41195" y="131442"/>
                      <a:pt x="17519" y="101915"/>
                    </a:cubicBezTo>
                    <a:cubicBezTo>
                      <a:pt x="-6158" y="70418"/>
                      <a:pt x="-6158" y="31048"/>
                      <a:pt x="19492" y="11363"/>
                    </a:cubicBezTo>
                    <a:lnTo>
                      <a:pt x="26752" y="8071"/>
                    </a:lnTo>
                    <a:close/>
                  </a:path>
                </a:pathLst>
              </a:custGeom>
              <a:solidFill>
                <a:srgbClr val="000000">
                  <a:lumMod val="65000"/>
                  <a:lumOff val="35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Arial" panose="020B0604020202020204"/>
                  <a:ea typeface="楷体_GB2312"/>
                </a:endParaRPr>
              </a:p>
            </p:txBody>
          </p:sp>
        </p:grpSp>
        <p:grpSp>
          <p:nvGrpSpPr>
            <p:cNvPr id="166" name="îŝlíḑè"/>
            <p:cNvGrpSpPr/>
            <p:nvPr/>
          </p:nvGrpSpPr>
          <p:grpSpPr bwMode="auto">
            <a:xfrm>
              <a:off x="8097720" y="3488472"/>
              <a:ext cx="165361" cy="165360"/>
              <a:chOff x="7391517" y="3973834"/>
              <a:chExt cx="348456" cy="348456"/>
            </a:xfrm>
            <a:solidFill>
              <a:srgbClr val="FFFFFF"/>
            </a:solidFill>
          </p:grpSpPr>
          <p:sp>
            <p:nvSpPr>
              <p:cNvPr id="168" name="iSľiḓè"/>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Arial" panose="020B0604020202020204"/>
                  <a:ea typeface="楷体_GB2312"/>
                </a:endParaRPr>
              </a:p>
            </p:txBody>
          </p:sp>
          <p:sp>
            <p:nvSpPr>
              <p:cNvPr id="169" name="i$ḷíďê"/>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Arial" panose="020B0604020202020204"/>
                  <a:ea typeface="楷体_GB2312"/>
                </a:endParaRPr>
              </a:p>
            </p:txBody>
          </p:sp>
          <p:sp>
            <p:nvSpPr>
              <p:cNvPr id="170" name="íṥḷîḑè"/>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Arial" panose="020B0604020202020204"/>
                  <a:ea typeface="楷体_GB2312"/>
                </a:endParaRPr>
              </a:p>
            </p:txBody>
          </p:sp>
          <p:sp>
            <p:nvSpPr>
              <p:cNvPr id="171" name="îs1íde"/>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Arial" panose="020B0604020202020204"/>
                  <a:ea typeface="楷体_GB2312"/>
                </a:endParaRPr>
              </a:p>
            </p:txBody>
          </p:sp>
          <p:sp>
            <p:nvSpPr>
              <p:cNvPr id="172" name="iŝļide"/>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Arial" panose="020B0604020202020204"/>
                  <a:ea typeface="楷体_GB2312"/>
                </a:endParaRPr>
              </a:p>
            </p:txBody>
          </p:sp>
        </p:grpSp>
        <p:sp>
          <p:nvSpPr>
            <p:cNvPr id="164" name="íşľíḓè"/>
            <p:cNvSpPr/>
            <p:nvPr/>
          </p:nvSpPr>
          <p:spPr bwMode="auto">
            <a:xfrm>
              <a:off x="5992344" y="5572278"/>
              <a:ext cx="220356" cy="165360"/>
            </a:xfrm>
            <a:custGeom>
              <a:avLst/>
              <a:gdLst>
                <a:gd name="T0" fmla="*/ 39009957 w 21596"/>
                <a:gd name="T1" fmla="*/ 12364173 h 21600"/>
                <a:gd name="T2" fmla="*/ 39009957 w 21596"/>
                <a:gd name="T3" fmla="*/ 12364173 h 21600"/>
                <a:gd name="T4" fmla="*/ 39009957 w 21596"/>
                <a:gd name="T5" fmla="*/ 12364173 h 21600"/>
                <a:gd name="T6" fmla="*/ 39009957 w 21596"/>
                <a:gd name="T7" fmla="*/ 1236417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楷体_GB2312" panose="02010609030101010101" pitchFamily="49" charset="-122"/>
              </a:endParaRPr>
            </a:p>
          </p:txBody>
        </p:sp>
        <p:grpSp>
          <p:nvGrpSpPr>
            <p:cNvPr id="160" name="íšļíḑê"/>
            <p:cNvGrpSpPr/>
            <p:nvPr/>
          </p:nvGrpSpPr>
          <p:grpSpPr bwMode="auto">
            <a:xfrm>
              <a:off x="3916478" y="3488654"/>
              <a:ext cx="220356" cy="220356"/>
              <a:chOff x="3498967" y="3049909"/>
              <a:chExt cx="464344" cy="464344"/>
            </a:xfrm>
            <a:solidFill>
              <a:srgbClr val="FFFFFF"/>
            </a:solidFill>
          </p:grpSpPr>
          <p:sp>
            <p:nvSpPr>
              <p:cNvPr id="161" name="íŝḻiďê"/>
              <p:cNvSpPr/>
              <p:nvPr/>
            </p:nvSpPr>
            <p:spPr bwMode="auto">
              <a:xfrm>
                <a:off x="3498967"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Arial" panose="020B0604020202020204"/>
                  <a:ea typeface="楷体_GB2312"/>
                </a:endParaRPr>
              </a:p>
            </p:txBody>
          </p:sp>
          <p:sp>
            <p:nvSpPr>
              <p:cNvPr id="162" name="îṧḻídê"/>
              <p:cNvSpPr/>
              <p:nvPr/>
            </p:nvSpPr>
            <p:spPr bwMode="auto">
              <a:xfrm>
                <a:off x="3687085" y="312214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Arial" panose="020B0604020202020204"/>
                  <a:ea typeface="楷体_GB2312"/>
                </a:endParaRPr>
              </a:p>
            </p:txBody>
          </p:sp>
        </p:grpSp>
        <p:grpSp>
          <p:nvGrpSpPr>
            <p:cNvPr id="156" name="islíḑe"/>
            <p:cNvGrpSpPr/>
            <p:nvPr/>
          </p:nvGrpSpPr>
          <p:grpSpPr bwMode="auto">
            <a:xfrm>
              <a:off x="5993313" y="1441668"/>
              <a:ext cx="220356" cy="193235"/>
              <a:chOff x="1640798" y="2149003"/>
              <a:chExt cx="464344" cy="407194"/>
            </a:xfrm>
            <a:solidFill>
              <a:srgbClr val="FFFFFF"/>
            </a:solidFill>
          </p:grpSpPr>
          <p:sp>
            <p:nvSpPr>
              <p:cNvPr id="157" name="i$ļíḋé"/>
              <p:cNvSpPr/>
              <p:nvPr/>
            </p:nvSpPr>
            <p:spPr bwMode="auto">
              <a:xfrm>
                <a:off x="1640798" y="2149003"/>
                <a:ext cx="464344" cy="407194"/>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Arial" panose="020B0604020202020204"/>
                  <a:ea typeface="楷体_GB2312"/>
                </a:endParaRPr>
              </a:p>
            </p:txBody>
          </p:sp>
          <p:sp>
            <p:nvSpPr>
              <p:cNvPr id="158" name="ïśľîďe"/>
              <p:cNvSpPr/>
              <p:nvPr/>
            </p:nvSpPr>
            <p:spPr bwMode="auto">
              <a:xfrm>
                <a:off x="1713029" y="2222028"/>
                <a:ext cx="69056" cy="69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Arial" panose="020B0604020202020204"/>
                  <a:ea typeface="楷体_GB2312"/>
                </a:endParaRPr>
              </a:p>
            </p:txBody>
          </p:sp>
        </p:grpSp>
        <p:sp>
          <p:nvSpPr>
            <p:cNvPr id="144" name="iṥľiḍê"/>
            <p:cNvSpPr txBox="1"/>
            <p:nvPr/>
          </p:nvSpPr>
          <p:spPr bwMode="auto">
            <a:xfrm>
              <a:off x="1677079" y="2126133"/>
              <a:ext cx="3185874" cy="450997"/>
            </a:xfrm>
            <a:prstGeom prst="rect">
              <a:avLst/>
            </a:prstGeom>
            <a:noFill/>
          </p:spPr>
          <p:txBody>
            <a:bodyPr wrap="none" lIns="216000" anchor="b">
              <a:no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1600" dirty="0">
                  <a:solidFill>
                    <a:schemeClr val="accent1">
                      <a:lumMod val="50000"/>
                    </a:schemeClr>
                  </a:solidFill>
                  <a:latin typeface="微软雅黑" panose="020B0503020204020204" pitchFamily="34" charset="-122"/>
                  <a:ea typeface="微软雅黑" panose="020B0503020204020204" pitchFamily="34" charset="-122"/>
                </a:rPr>
                <a:t>过往良好的合作基础</a:t>
              </a:r>
            </a:p>
          </p:txBody>
        </p:sp>
      </p:grpSp>
      <p:sp>
        <p:nvSpPr>
          <p:cNvPr id="192" name="iṥľiḍê"/>
          <p:cNvSpPr txBox="1"/>
          <p:nvPr/>
        </p:nvSpPr>
        <p:spPr bwMode="auto">
          <a:xfrm>
            <a:off x="5438393" y="1750815"/>
            <a:ext cx="2389887" cy="507207"/>
          </a:xfrm>
          <a:prstGeom prst="rect">
            <a:avLst/>
          </a:prstGeom>
          <a:noFill/>
        </p:spPr>
        <p:txBody>
          <a:bodyPr wrap="none" lIns="216000" anchor="b">
            <a:no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1600" dirty="0" smtClean="0">
                <a:solidFill>
                  <a:schemeClr val="accent1">
                    <a:lumMod val="50000"/>
                  </a:schemeClr>
                </a:solidFill>
                <a:latin typeface="微软雅黑" panose="020B0503020204020204" pitchFamily="34" charset="-122"/>
                <a:ea typeface="微软雅黑" panose="020B0503020204020204" pitchFamily="34" charset="-122"/>
              </a:rPr>
              <a:t>合作方在</a:t>
            </a:r>
            <a:r>
              <a:rPr lang="en-US" altLang="zh-CN" sz="1600" dirty="0" smtClean="0">
                <a:solidFill>
                  <a:schemeClr val="accent1">
                    <a:lumMod val="50000"/>
                  </a:schemeClr>
                </a:solidFill>
                <a:latin typeface="微软雅黑" panose="020B0503020204020204" pitchFamily="34" charset="-122"/>
                <a:ea typeface="微软雅黑" panose="020B0503020204020204" pitchFamily="34" charset="-122"/>
              </a:rPr>
              <a:t>REITs</a:t>
            </a:r>
            <a:r>
              <a:rPr lang="zh-CN" altLang="en-US" sz="1600" dirty="0" smtClean="0">
                <a:solidFill>
                  <a:schemeClr val="accent1">
                    <a:lumMod val="50000"/>
                  </a:schemeClr>
                </a:solidFill>
                <a:latin typeface="微软雅黑" panose="020B0503020204020204" pitchFamily="34" charset="-122"/>
                <a:ea typeface="微软雅黑" panose="020B0503020204020204" pitchFamily="34" charset="-122"/>
              </a:rPr>
              <a:t>及</a:t>
            </a:r>
            <a:r>
              <a:rPr lang="en-US" altLang="zh-CN" sz="1600" dirty="0" smtClean="0">
                <a:solidFill>
                  <a:schemeClr val="accent1">
                    <a:lumMod val="50000"/>
                  </a:schemeClr>
                </a:solidFill>
                <a:latin typeface="微软雅黑" panose="020B0503020204020204" pitchFamily="34" charset="-122"/>
                <a:ea typeface="微软雅黑" panose="020B0503020204020204" pitchFamily="34" charset="-122"/>
              </a:rPr>
              <a:t>ABS</a:t>
            </a:r>
          </a:p>
          <a:p>
            <a:pPr marL="0" marR="0" lvl="0" indent="0" defTabSz="914400" eaLnBrk="1" fontAlgn="auto" latinLnBrk="0" hangingPunct="1">
              <a:lnSpc>
                <a:spcPct val="100000"/>
              </a:lnSpc>
              <a:spcBef>
                <a:spcPts val="0"/>
              </a:spcBef>
              <a:spcAft>
                <a:spcPts val="0"/>
              </a:spcAft>
              <a:buClrTx/>
              <a:buSzTx/>
              <a:buFontTx/>
              <a:buNone/>
              <a:defRPr/>
            </a:pPr>
            <a:r>
              <a:rPr lang="zh-CN" altLang="en-US" sz="1600" dirty="0" smtClean="0">
                <a:solidFill>
                  <a:schemeClr val="accent1">
                    <a:lumMod val="50000"/>
                  </a:schemeClr>
                </a:solidFill>
                <a:latin typeface="微软雅黑" panose="020B0503020204020204" pitchFamily="34" charset="-122"/>
                <a:ea typeface="微软雅黑" panose="020B0503020204020204" pitchFamily="34" charset="-122"/>
              </a:rPr>
              <a:t>领域的业务经验</a:t>
            </a:r>
            <a:endParaRPr lang="zh-CN" altLang="en-US" sz="16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193" name="iṥľiḍê"/>
          <p:cNvSpPr txBox="1"/>
          <p:nvPr/>
        </p:nvSpPr>
        <p:spPr bwMode="auto">
          <a:xfrm>
            <a:off x="5479461" y="3259309"/>
            <a:ext cx="2389887" cy="507207"/>
          </a:xfrm>
          <a:prstGeom prst="rect">
            <a:avLst/>
          </a:prstGeom>
          <a:noFill/>
        </p:spPr>
        <p:txBody>
          <a:bodyPr wrap="none" lIns="216000" anchor="b">
            <a:no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1600" dirty="0" smtClean="0">
                <a:solidFill>
                  <a:schemeClr val="accent1">
                    <a:lumMod val="50000"/>
                  </a:schemeClr>
                </a:solidFill>
                <a:latin typeface="微软雅黑" panose="020B0503020204020204" pitchFamily="34" charset="-122"/>
                <a:ea typeface="微软雅黑" panose="020B0503020204020204" pitchFamily="34" charset="-122"/>
              </a:rPr>
              <a:t>强大的公募基金募集能力</a:t>
            </a:r>
            <a:endParaRPr lang="zh-CN" altLang="en-US" sz="16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194" name="iṥľiḍê"/>
          <p:cNvSpPr txBox="1"/>
          <p:nvPr/>
        </p:nvSpPr>
        <p:spPr bwMode="auto">
          <a:xfrm>
            <a:off x="1037145" y="3255197"/>
            <a:ext cx="2389887" cy="507207"/>
          </a:xfrm>
          <a:prstGeom prst="rect">
            <a:avLst/>
          </a:prstGeom>
          <a:noFill/>
        </p:spPr>
        <p:txBody>
          <a:bodyPr wrap="none" lIns="216000" anchor="b">
            <a:noAutofit/>
          </a:bodyPr>
          <a:lstStyle>
            <a:defPPr>
              <a:defRPr lang="zh-CN"/>
            </a:defPPr>
            <a:lvl1pPr marR="0" lvl="0" indent="0" fontAlgn="auto">
              <a:lnSpc>
                <a:spcPct val="100000"/>
              </a:lnSpc>
              <a:spcBef>
                <a:spcPts val="0"/>
              </a:spcBef>
              <a:spcAft>
                <a:spcPts val="0"/>
              </a:spcAft>
              <a:buClrTx/>
              <a:buSzTx/>
              <a:buFontTx/>
              <a:buNone/>
              <a:defRPr sz="1600">
                <a:solidFill>
                  <a:schemeClr val="accent1">
                    <a:lumMod val="50000"/>
                  </a:schemeClr>
                </a:solidFill>
                <a:latin typeface="微软雅黑" panose="020B0503020204020204" pitchFamily="34" charset="-122"/>
                <a:ea typeface="微软雅黑" panose="020B0503020204020204" pitchFamily="34" charset="-122"/>
              </a:defRPr>
            </a:lvl1pPr>
          </a:lstStyle>
          <a:p>
            <a:r>
              <a:rPr lang="en-US" altLang="zh-CN" dirty="0" smtClean="0"/>
              <a:t>REITs</a:t>
            </a:r>
            <a:r>
              <a:rPr lang="zh-CN" altLang="zh-CN" dirty="0" smtClean="0"/>
              <a:t>全</a:t>
            </a:r>
            <a:r>
              <a:rPr lang="zh-CN" altLang="zh-CN" dirty="0"/>
              <a:t>周期</a:t>
            </a:r>
            <a:r>
              <a:rPr lang="zh-CN" altLang="en-US" dirty="0"/>
              <a:t>的</a:t>
            </a:r>
            <a:endParaRPr lang="en-US" altLang="zh-CN" dirty="0"/>
          </a:p>
          <a:p>
            <a:r>
              <a:rPr lang="zh-CN" altLang="zh-CN" dirty="0"/>
              <a:t>综合金融服务</a:t>
            </a:r>
            <a:r>
              <a:rPr lang="zh-CN" altLang="en-US" dirty="0"/>
              <a:t>提供</a:t>
            </a:r>
            <a:r>
              <a:rPr lang="zh-CN" altLang="zh-CN" dirty="0"/>
              <a:t>能力</a:t>
            </a:r>
            <a:endParaRPr lang="zh-CN"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noAutofit/>
          </a:bodyPr>
          <a:lstStyle/>
          <a:p>
            <a:pPr algn="l"/>
            <a:r>
              <a:rPr lang="zh-CN" altLang="en-US" sz="1800" b="1" dirty="0">
                <a:solidFill>
                  <a:schemeClr val="tx1"/>
                </a:solidFill>
                <a:latin typeface="Arial" panose="020B0604020202020204" pitchFamily="34" charset="0"/>
                <a:cs typeface="Arial" panose="020B0604020202020204" pitchFamily="34" charset="0"/>
              </a:rPr>
              <a:t>建设银行</a:t>
            </a:r>
            <a:r>
              <a:rPr lang="zh-CN" altLang="en-US" sz="1800" b="1" dirty="0" smtClean="0">
                <a:solidFill>
                  <a:schemeClr val="tx1"/>
                </a:solidFill>
                <a:latin typeface="Arial" panose="020B0604020202020204" pitchFamily="34" charset="0"/>
                <a:cs typeface="Arial" panose="020B0604020202020204" pitchFamily="34" charset="0"/>
              </a:rPr>
              <a:t>：基建领域金融服务能力强</a:t>
            </a:r>
            <a:endParaRPr lang="zh-CN" altLang="en-US" sz="1800" b="1" dirty="0">
              <a:solidFill>
                <a:schemeClr val="tx1"/>
              </a:solidFill>
              <a:latin typeface="Arial" panose="020B0604020202020204" pitchFamily="34" charset="0"/>
              <a:cs typeface="Arial" panose="020B0604020202020204" pitchFamily="34" charset="0"/>
            </a:endParaRPr>
          </a:p>
        </p:txBody>
      </p:sp>
      <p:sp>
        <p:nvSpPr>
          <p:cNvPr id="5" name="灯片编号占位符 2"/>
          <p:cNvSpPr>
            <a:spLocks noGrp="1"/>
          </p:cNvSpPr>
          <p:nvPr>
            <p:ph type="sldNum" sz="quarter" idx="4"/>
          </p:nvPr>
        </p:nvSpPr>
        <p:spPr>
          <a:xfrm>
            <a:off x="6860898" y="4782762"/>
            <a:ext cx="2057400" cy="273844"/>
          </a:xfrm>
        </p:spPr>
        <p:txBody>
          <a:bodyPr/>
          <a:lstStyle/>
          <a:p>
            <a:fld id="{DCD00DFC-BB7E-6C4E-9718-8AF533CF9D8D}" type="slidenum">
              <a:rPr kumimoji="1" lang="zh-CN" altLang="en-US" sz="1100" smtClean="0">
                <a:latin typeface="Arial" panose="020B0604020202020204" pitchFamily="34" charset="0"/>
                <a:cs typeface="Arial" panose="020B0604020202020204" pitchFamily="34" charset="0"/>
              </a:rPr>
              <a:pPr/>
              <a:t>23</a:t>
            </a:fld>
            <a:endParaRPr kumimoji="1" lang="zh-CN" altLang="en-US" sz="1100" dirty="0">
              <a:latin typeface="Arial" panose="020B0604020202020204" pitchFamily="34" charset="0"/>
              <a:cs typeface="Arial" panose="020B0604020202020204" pitchFamily="34" charset="0"/>
            </a:endParaRPr>
          </a:p>
        </p:txBody>
      </p:sp>
      <p:sp>
        <p:nvSpPr>
          <p:cNvPr id="38" name="矩形 37"/>
          <p:cNvSpPr/>
          <p:nvPr/>
        </p:nvSpPr>
        <p:spPr>
          <a:xfrm>
            <a:off x="318975" y="699542"/>
            <a:ext cx="8197703" cy="1865126"/>
          </a:xfrm>
          <a:prstGeom prst="rect">
            <a:avLst/>
          </a:prstGeom>
          <a:noFill/>
        </p:spPr>
        <p:txBody>
          <a:bodyPr wrap="square" rtlCol="0">
            <a:spAutoFit/>
          </a:bodyPr>
          <a:lstStyle/>
          <a:p>
            <a:pPr marL="285750" indent="-285750" algn="just" eaLnBrk="0" fontAlgn="base" hangingPunct="0">
              <a:lnSpc>
                <a:spcPct val="120000"/>
              </a:lnSpc>
              <a:spcBef>
                <a:spcPct val="0"/>
              </a:spcBef>
              <a:spcAft>
                <a:spcPct val="0"/>
              </a:spcAft>
              <a:buClr>
                <a:srgbClr val="002060"/>
              </a:buClr>
              <a:buFont typeface="Wingdings" panose="05000000000000000000" pitchFamily="2" charset="2"/>
              <a:buChar char="Ø"/>
            </a:pPr>
            <a:r>
              <a:rPr lang="zh-CN" altLang="en-US" sz="1600" dirty="0">
                <a:latin typeface="Arial" panose="020B0604020202020204" pitchFamily="34" charset="0"/>
                <a:ea typeface="微软雅黑" panose="020B0503020204020204" pitchFamily="34" charset="-122"/>
                <a:cs typeface="Arial" panose="020B0604020202020204" pitchFamily="34" charset="0"/>
              </a:rPr>
              <a:t>建设银行是中国领先的大型股份制商业银行，</a:t>
            </a:r>
            <a:r>
              <a:rPr lang="en-US" altLang="zh-CN" sz="1600" dirty="0">
                <a:latin typeface="Arial" panose="020B0604020202020204" pitchFamily="34" charset="0"/>
                <a:ea typeface="微软雅黑" panose="020B0503020204020204" pitchFamily="34" charset="-122"/>
                <a:cs typeface="Arial" panose="020B0604020202020204" pitchFamily="34" charset="0"/>
              </a:rPr>
              <a:t>2019</a:t>
            </a:r>
            <a:r>
              <a:rPr lang="zh-CN" altLang="en-US" sz="1600" dirty="0">
                <a:latin typeface="Arial" panose="020B0604020202020204" pitchFamily="34" charset="0"/>
                <a:ea typeface="微软雅黑" panose="020B0503020204020204" pitchFamily="34" charset="-122"/>
                <a:cs typeface="Arial" panose="020B0604020202020204" pitchFamily="34" charset="0"/>
              </a:rPr>
              <a:t>年末市值约为</a:t>
            </a:r>
            <a:r>
              <a:rPr lang="en-US" altLang="zh-CN" sz="1600" dirty="0">
                <a:latin typeface="Arial" panose="020B0604020202020204" pitchFamily="34" charset="0"/>
                <a:ea typeface="微软雅黑" panose="020B0503020204020204" pitchFamily="34" charset="-122"/>
                <a:cs typeface="Arial" panose="020B0604020202020204" pitchFamily="34" charset="0"/>
              </a:rPr>
              <a:t>2,176.86</a:t>
            </a:r>
            <a:r>
              <a:rPr lang="zh-CN" altLang="en-US" sz="1600" dirty="0">
                <a:latin typeface="Arial" panose="020B0604020202020204" pitchFamily="34" charset="0"/>
                <a:ea typeface="微软雅黑" panose="020B0503020204020204" pitchFamily="34" charset="-122"/>
                <a:cs typeface="Arial" panose="020B0604020202020204" pitchFamily="34" charset="0"/>
              </a:rPr>
              <a:t>亿美元，居全球上市银行第五位。按一级资本排序，在全球银行中位列第二。</a:t>
            </a:r>
            <a:endParaRPr lang="en-US" altLang="zh-CN" sz="1600" dirty="0">
              <a:latin typeface="Arial" panose="020B0604020202020204" pitchFamily="34" charset="0"/>
              <a:ea typeface="微软雅黑" panose="020B0503020204020204" pitchFamily="34" charset="-122"/>
              <a:cs typeface="Arial" panose="020B0604020202020204" pitchFamily="34" charset="0"/>
            </a:endParaRPr>
          </a:p>
          <a:p>
            <a:pPr marL="285750" indent="-285750" algn="just" eaLnBrk="0" fontAlgn="base" hangingPunct="0">
              <a:lnSpc>
                <a:spcPct val="120000"/>
              </a:lnSpc>
              <a:spcBef>
                <a:spcPct val="0"/>
              </a:spcBef>
              <a:spcAft>
                <a:spcPct val="0"/>
              </a:spcAft>
              <a:buClr>
                <a:srgbClr val="002060"/>
              </a:buClr>
              <a:buFont typeface="Wingdings" panose="05000000000000000000" pitchFamily="2" charset="2"/>
              <a:buChar char="Ø"/>
            </a:pPr>
            <a:r>
              <a:rPr lang="zh-CN" altLang="en-US" sz="1600" dirty="0" smtClean="0">
                <a:latin typeface="Arial" panose="020B0604020202020204" pitchFamily="34" charset="0"/>
                <a:ea typeface="微软雅黑" panose="020B0503020204020204" pitchFamily="34" charset="-122"/>
                <a:cs typeface="Arial" panose="020B0604020202020204" pitchFamily="34" charset="0"/>
              </a:rPr>
              <a:t>建设银行</a:t>
            </a:r>
            <a:r>
              <a:rPr lang="zh-CN" altLang="en-US" sz="1600" dirty="0">
                <a:latin typeface="Arial" panose="020B0604020202020204" pitchFamily="34" charset="0"/>
                <a:ea typeface="微软雅黑" panose="020B0503020204020204" pitchFamily="34" charset="-122"/>
                <a:cs typeface="Arial" panose="020B0604020202020204" pitchFamily="34" charset="0"/>
              </a:rPr>
              <a:t>因建而生、因建而兴、因建而强、因建而旺</a:t>
            </a:r>
            <a:r>
              <a:rPr lang="zh-CN" altLang="en-US" sz="1600" dirty="0" smtClean="0">
                <a:latin typeface="Arial" panose="020B0604020202020204" pitchFamily="34" charset="0"/>
                <a:ea typeface="微软雅黑" panose="020B0503020204020204" pitchFamily="34" charset="-122"/>
                <a:cs typeface="Arial" panose="020B0604020202020204" pitchFamily="34" charset="0"/>
              </a:rPr>
              <a:t>。“一带一路”</a:t>
            </a:r>
            <a:r>
              <a:rPr lang="zh-CN" altLang="en-US" sz="1600" dirty="0">
                <a:latin typeface="Arial" panose="020B0604020202020204" pitchFamily="34" charset="0"/>
                <a:ea typeface="微软雅黑" panose="020B0503020204020204" pitchFamily="34" charset="-122"/>
                <a:cs typeface="Arial" panose="020B0604020202020204" pitchFamily="34" charset="0"/>
              </a:rPr>
              <a:t>建设、京津冀协同发展、长江经济带发展、长江三角洲区域一体化发展、粤港澳大湾区建设、黄河流域生态保护和高质量发展、推进海南全面深化改革开放等重大国家</a:t>
            </a:r>
            <a:r>
              <a:rPr lang="zh-CN" altLang="en-US" sz="1600" dirty="0" smtClean="0">
                <a:latin typeface="Arial" panose="020B0604020202020204" pitchFamily="34" charset="0"/>
                <a:ea typeface="微软雅黑" panose="020B0503020204020204" pitchFamily="34" charset="-122"/>
                <a:cs typeface="Arial" panose="020B0604020202020204" pitchFamily="34" charset="0"/>
              </a:rPr>
              <a:t>战略中，</a:t>
            </a:r>
            <a:r>
              <a:rPr lang="zh-CN" altLang="en-US" sz="1600" dirty="0">
                <a:latin typeface="Arial" panose="020B0604020202020204" pitchFamily="34" charset="0"/>
                <a:ea typeface="微软雅黑" panose="020B0503020204020204" pitchFamily="34" charset="-122"/>
                <a:cs typeface="Arial" panose="020B0604020202020204" pitchFamily="34" charset="0"/>
              </a:rPr>
              <a:t>无不彰显建设银行在基建领域的领先</a:t>
            </a:r>
            <a:r>
              <a:rPr lang="zh-CN" altLang="en-US" sz="1600" dirty="0" smtClean="0">
                <a:latin typeface="Arial" panose="020B0604020202020204" pitchFamily="34" charset="0"/>
                <a:ea typeface="微软雅黑" panose="020B0503020204020204" pitchFamily="34" charset="-122"/>
                <a:cs typeface="Arial" panose="020B0604020202020204" pitchFamily="34" charset="0"/>
              </a:rPr>
              <a:t>优势。</a:t>
            </a:r>
            <a:endParaRPr lang="en-US" altLang="zh-CN" sz="1600" dirty="0">
              <a:latin typeface="Arial" panose="020B0604020202020204" pitchFamily="34" charset="0"/>
              <a:ea typeface="微软雅黑" panose="020B0503020204020204" pitchFamily="34" charset="-122"/>
              <a:cs typeface="Arial" panose="020B0604020202020204" pitchFamily="34" charset="0"/>
            </a:endParaRPr>
          </a:p>
        </p:txBody>
      </p:sp>
      <p:grpSp>
        <p:nvGrpSpPr>
          <p:cNvPr id="22" name="iśḻîḍe"/>
          <p:cNvGrpSpPr/>
          <p:nvPr/>
        </p:nvGrpSpPr>
        <p:grpSpPr bwMode="auto">
          <a:xfrm>
            <a:off x="3578634" y="2427734"/>
            <a:ext cx="2040412" cy="2079739"/>
            <a:chOff x="3967624" y="1176338"/>
            <a:chExt cx="4084176" cy="4171950"/>
          </a:xfrm>
        </p:grpSpPr>
        <p:grpSp>
          <p:nvGrpSpPr>
            <p:cNvPr id="23" name="ïṣ1iḍé"/>
            <p:cNvGrpSpPr/>
            <p:nvPr/>
          </p:nvGrpSpPr>
          <p:grpSpPr bwMode="auto">
            <a:xfrm>
              <a:off x="4213224" y="1176338"/>
              <a:ext cx="3838576" cy="4171950"/>
              <a:chOff x="4213224" y="1176338"/>
              <a:chExt cx="3838576" cy="4171950"/>
            </a:xfrm>
          </p:grpSpPr>
          <p:sp>
            <p:nvSpPr>
              <p:cNvPr id="39" name="îṩļïďè"/>
              <p:cNvSpPr/>
              <p:nvPr/>
            </p:nvSpPr>
            <p:spPr>
              <a:xfrm>
                <a:off x="4213175" y="1510294"/>
                <a:ext cx="3838224" cy="3837927"/>
              </a:xfrm>
              <a:custGeom>
                <a:avLst/>
                <a:gdLst>
                  <a:gd name="connsiteX0" fmla="*/ 1919288 w 3838576"/>
                  <a:gd name="connsiteY0" fmla="*/ 0 h 3838576"/>
                  <a:gd name="connsiteX1" fmla="*/ 3838576 w 3838576"/>
                  <a:gd name="connsiteY1" fmla="*/ 1919288 h 3838576"/>
                  <a:gd name="connsiteX2" fmla="*/ 1919288 w 3838576"/>
                  <a:gd name="connsiteY2" fmla="*/ 3838576 h 3838576"/>
                  <a:gd name="connsiteX3" fmla="*/ 0 w 3838576"/>
                  <a:gd name="connsiteY3" fmla="*/ 1919288 h 3838576"/>
                  <a:gd name="connsiteX4" fmla="*/ 959644 w 3838576"/>
                  <a:gd name="connsiteY4" fmla="*/ 1919288 h 3838576"/>
                  <a:gd name="connsiteX5" fmla="*/ 1919288 w 3838576"/>
                  <a:gd name="connsiteY5" fmla="*/ 2878932 h 3838576"/>
                  <a:gd name="connsiteX6" fmla="*/ 2878932 w 3838576"/>
                  <a:gd name="connsiteY6" fmla="*/ 1919288 h 3838576"/>
                  <a:gd name="connsiteX7" fmla="*/ 1919288 w 3838576"/>
                  <a:gd name="connsiteY7" fmla="*/ 959644 h 3838576"/>
                  <a:gd name="connsiteX8" fmla="*/ 1919288 w 3838576"/>
                  <a:gd name="connsiteY8" fmla="*/ 0 h 383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8576" h="3838576">
                    <a:moveTo>
                      <a:pt x="1919288" y="0"/>
                    </a:moveTo>
                    <a:cubicBezTo>
                      <a:pt x="2979281" y="0"/>
                      <a:pt x="3838576" y="859295"/>
                      <a:pt x="3838576" y="1919288"/>
                    </a:cubicBezTo>
                    <a:cubicBezTo>
                      <a:pt x="3838576" y="2979281"/>
                      <a:pt x="2979281" y="3838576"/>
                      <a:pt x="1919288" y="3838576"/>
                    </a:cubicBezTo>
                    <a:cubicBezTo>
                      <a:pt x="859295" y="3838576"/>
                      <a:pt x="0" y="2979281"/>
                      <a:pt x="0" y="1919288"/>
                    </a:cubicBezTo>
                    <a:lnTo>
                      <a:pt x="959644" y="1919288"/>
                    </a:lnTo>
                    <a:cubicBezTo>
                      <a:pt x="959644" y="2449285"/>
                      <a:pt x="1389291" y="2878932"/>
                      <a:pt x="1919288" y="2878932"/>
                    </a:cubicBezTo>
                    <a:cubicBezTo>
                      <a:pt x="2449285" y="2878932"/>
                      <a:pt x="2878932" y="2449285"/>
                      <a:pt x="2878932" y="1919288"/>
                    </a:cubicBezTo>
                    <a:cubicBezTo>
                      <a:pt x="2878932" y="1389291"/>
                      <a:pt x="2449285" y="959644"/>
                      <a:pt x="1919288" y="959644"/>
                    </a:cubicBezTo>
                    <a:lnTo>
                      <a:pt x="1919288" y="0"/>
                    </a:lnTo>
                    <a:close/>
                  </a:path>
                </a:pathLst>
              </a:custGeom>
              <a:solidFill>
                <a:srgbClr val="778495">
                  <a:lumMod val="20000"/>
                  <a:lumOff val="80000"/>
                </a:srgbClr>
              </a:solidFill>
              <a:ln w="762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latin typeface="Arial" panose="020B0604020202020204"/>
                  <a:ea typeface="楷体_GB2312"/>
                </a:endParaRPr>
              </a:p>
            </p:txBody>
          </p:sp>
          <p:sp>
            <p:nvSpPr>
              <p:cNvPr id="40" name="îš1ïdê"/>
              <p:cNvSpPr/>
              <p:nvPr/>
            </p:nvSpPr>
            <p:spPr>
              <a:xfrm rot="16200000">
                <a:off x="5027832" y="1691018"/>
                <a:ext cx="1619676" cy="591579"/>
              </a:xfrm>
              <a:prstGeom prst="triangle">
                <a:avLst/>
              </a:prstGeom>
              <a:solidFill>
                <a:srgbClr val="778495">
                  <a:lumMod val="20000"/>
                  <a:lumOff val="80000"/>
                </a:srgbClr>
              </a:solidFill>
              <a:ln w="762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latin typeface="Arial" panose="020B0604020202020204"/>
                  <a:ea typeface="楷体_GB2312"/>
                </a:endParaRPr>
              </a:p>
            </p:txBody>
          </p:sp>
        </p:grpSp>
        <p:grpSp>
          <p:nvGrpSpPr>
            <p:cNvPr id="24" name="ïṥliḓé"/>
            <p:cNvGrpSpPr/>
            <p:nvPr/>
          </p:nvGrpSpPr>
          <p:grpSpPr bwMode="auto">
            <a:xfrm>
              <a:off x="3967624" y="2001662"/>
              <a:ext cx="1427338" cy="1427338"/>
              <a:chOff x="3967624" y="2001662"/>
              <a:chExt cx="1427338" cy="1427338"/>
            </a:xfrm>
          </p:grpSpPr>
          <p:sp>
            <p:nvSpPr>
              <p:cNvPr id="35" name="íSlídè"/>
              <p:cNvSpPr/>
              <p:nvPr/>
            </p:nvSpPr>
            <p:spPr>
              <a:xfrm>
                <a:off x="3966685" y="2010280"/>
                <a:ext cx="1427303" cy="1417804"/>
              </a:xfrm>
              <a:prstGeom prst="roundRect">
                <a:avLst/>
              </a:prstGeom>
              <a:solidFill>
                <a:srgbClr val="FFFFFF">
                  <a:lumMod val="75000"/>
                </a:srgbClr>
              </a:solidFill>
              <a:ln w="76200" cap="flat" cmpd="sng" algn="ctr">
                <a:solidFill>
                  <a:srgbClr val="778495">
                    <a:lumMod val="20000"/>
                    <a:lumOff val="8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latin typeface="Arial" panose="020B0604020202020204"/>
                  <a:ea typeface="楷体_GB2312"/>
                </a:endParaRPr>
              </a:p>
            </p:txBody>
          </p:sp>
          <p:sp>
            <p:nvSpPr>
              <p:cNvPr id="37" name="ísļïḍè"/>
              <p:cNvSpPr/>
              <p:nvPr/>
            </p:nvSpPr>
            <p:spPr>
              <a:xfrm>
                <a:off x="4055891" y="2099479"/>
                <a:ext cx="1248890" cy="1239405"/>
              </a:xfrm>
              <a:prstGeom prst="roundRect">
                <a:avLst/>
              </a:prstGeom>
              <a:solidFill>
                <a:srgbClr val="FFFFFF"/>
              </a:solidFill>
              <a:ln w="762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latin typeface="Arial" panose="020B0604020202020204"/>
                  <a:ea typeface="楷体_GB2312"/>
                </a:endParaRPr>
              </a:p>
            </p:txBody>
          </p:sp>
        </p:grpSp>
        <p:sp>
          <p:nvSpPr>
            <p:cNvPr id="25" name="íṩḻïḓe"/>
            <p:cNvSpPr/>
            <p:nvPr/>
          </p:nvSpPr>
          <p:spPr>
            <a:xfrm>
              <a:off x="6591231" y="1843619"/>
              <a:ext cx="704261" cy="704207"/>
            </a:xfrm>
            <a:prstGeom prst="ellipse">
              <a:avLst/>
            </a:prstGeom>
            <a:solidFill>
              <a:srgbClr val="BFBFBF"/>
            </a:solidFill>
            <a:ln w="762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latin typeface="Arial" panose="020B0604020202020204"/>
                <a:ea typeface="楷体_GB2312"/>
              </a:endParaRPr>
            </a:p>
          </p:txBody>
        </p:sp>
        <p:sp>
          <p:nvSpPr>
            <p:cNvPr id="26" name="îslîḍê"/>
            <p:cNvSpPr/>
            <p:nvPr/>
          </p:nvSpPr>
          <p:spPr>
            <a:xfrm>
              <a:off x="7220371" y="3075980"/>
              <a:ext cx="704261" cy="706555"/>
            </a:xfrm>
            <a:prstGeom prst="ellipse">
              <a:avLst/>
            </a:prstGeom>
            <a:solidFill>
              <a:srgbClr val="386398"/>
            </a:solidFill>
            <a:ln w="762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latin typeface="Arial" panose="020B0604020202020204"/>
                <a:ea typeface="楷体_GB2312"/>
              </a:endParaRPr>
            </a:p>
          </p:txBody>
        </p:sp>
        <p:sp>
          <p:nvSpPr>
            <p:cNvPr id="27" name="ïṥḷîḍè"/>
            <p:cNvSpPr/>
            <p:nvPr/>
          </p:nvSpPr>
          <p:spPr>
            <a:xfrm>
              <a:off x="4422107" y="3540757"/>
              <a:ext cx="704261" cy="704207"/>
            </a:xfrm>
            <a:prstGeom prst="ellipse">
              <a:avLst/>
            </a:prstGeom>
            <a:solidFill>
              <a:srgbClr val="386398"/>
            </a:solidFill>
            <a:ln w="762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latin typeface="Arial" panose="020B0604020202020204"/>
                <a:ea typeface="楷体_GB2312"/>
              </a:endParaRPr>
            </a:p>
          </p:txBody>
        </p:sp>
        <p:sp>
          <p:nvSpPr>
            <p:cNvPr id="28" name="iṣľiďe"/>
            <p:cNvSpPr/>
            <p:nvPr/>
          </p:nvSpPr>
          <p:spPr>
            <a:xfrm>
              <a:off x="5304781" y="4421016"/>
              <a:ext cx="706608" cy="706554"/>
            </a:xfrm>
            <a:prstGeom prst="ellipse">
              <a:avLst/>
            </a:prstGeom>
            <a:solidFill>
              <a:srgbClr val="8EAFD6"/>
            </a:solidFill>
            <a:ln w="762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latin typeface="Arial" panose="020B0604020202020204"/>
                <a:ea typeface="楷体_GB2312"/>
              </a:endParaRPr>
            </a:p>
          </p:txBody>
        </p:sp>
        <p:sp>
          <p:nvSpPr>
            <p:cNvPr id="29" name="íṣļíďè"/>
            <p:cNvSpPr/>
            <p:nvPr/>
          </p:nvSpPr>
          <p:spPr>
            <a:xfrm>
              <a:off x="6678089" y="4212101"/>
              <a:ext cx="704261" cy="704207"/>
            </a:xfrm>
            <a:prstGeom prst="ellipse">
              <a:avLst/>
            </a:prstGeom>
            <a:solidFill>
              <a:srgbClr val="B3C9E3"/>
            </a:solidFill>
            <a:ln w="762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latin typeface="Arial" panose="020B0604020202020204"/>
                <a:ea typeface="楷体_GB2312"/>
              </a:endParaRPr>
            </a:p>
          </p:txBody>
        </p:sp>
        <p:sp>
          <p:nvSpPr>
            <p:cNvPr id="30" name="ïṧ1iḍè"/>
            <p:cNvSpPr/>
            <p:nvPr/>
          </p:nvSpPr>
          <p:spPr>
            <a:xfrm>
              <a:off x="6713303" y="2073660"/>
              <a:ext cx="380301" cy="265251"/>
            </a:xfrm>
            <a:custGeom>
              <a:avLst/>
              <a:gdLst>
                <a:gd name="connsiteX0" fmla="*/ 303212 w 338138"/>
                <a:gd name="connsiteY0" fmla="*/ 103188 h 236538"/>
                <a:gd name="connsiteX1" fmla="*/ 303212 w 338138"/>
                <a:gd name="connsiteY1" fmla="*/ 122238 h 236538"/>
                <a:gd name="connsiteX2" fmla="*/ 306034 w 338138"/>
                <a:gd name="connsiteY2" fmla="*/ 122238 h 236538"/>
                <a:gd name="connsiteX3" fmla="*/ 315912 w 338138"/>
                <a:gd name="connsiteY3" fmla="*/ 112713 h 236538"/>
                <a:gd name="connsiteX4" fmla="*/ 306034 w 338138"/>
                <a:gd name="connsiteY4" fmla="*/ 103188 h 236538"/>
                <a:gd name="connsiteX5" fmla="*/ 303212 w 338138"/>
                <a:gd name="connsiteY5" fmla="*/ 103188 h 236538"/>
                <a:gd name="connsiteX6" fmla="*/ 65087 w 338138"/>
                <a:gd name="connsiteY6" fmla="*/ 90488 h 236538"/>
                <a:gd name="connsiteX7" fmla="*/ 61912 w 338138"/>
                <a:gd name="connsiteY7" fmla="*/ 96838 h 236538"/>
                <a:gd name="connsiteX8" fmla="*/ 68262 w 338138"/>
                <a:gd name="connsiteY8" fmla="*/ 96838 h 236538"/>
                <a:gd name="connsiteX9" fmla="*/ 90487 w 338138"/>
                <a:gd name="connsiteY9" fmla="*/ 87313 h 236538"/>
                <a:gd name="connsiteX10" fmla="*/ 90487 w 338138"/>
                <a:gd name="connsiteY10" fmla="*/ 107951 h 236538"/>
                <a:gd name="connsiteX11" fmla="*/ 98107 w 338138"/>
                <a:gd name="connsiteY11" fmla="*/ 107951 h 236538"/>
                <a:gd name="connsiteX12" fmla="*/ 109537 w 338138"/>
                <a:gd name="connsiteY12" fmla="*/ 97632 h 236538"/>
                <a:gd name="connsiteX13" fmla="*/ 98107 w 338138"/>
                <a:gd name="connsiteY13" fmla="*/ 87313 h 236538"/>
                <a:gd name="connsiteX14" fmla="*/ 90487 w 338138"/>
                <a:gd name="connsiteY14" fmla="*/ 87313 h 236538"/>
                <a:gd name="connsiteX15" fmla="*/ 86677 w 338138"/>
                <a:gd name="connsiteY15" fmla="*/ 79375 h 236538"/>
                <a:gd name="connsiteX16" fmla="*/ 98107 w 338138"/>
                <a:gd name="connsiteY16" fmla="*/ 79375 h 236538"/>
                <a:gd name="connsiteX17" fmla="*/ 115887 w 338138"/>
                <a:gd name="connsiteY17" fmla="*/ 97632 h 236538"/>
                <a:gd name="connsiteX18" fmla="*/ 98107 w 338138"/>
                <a:gd name="connsiteY18" fmla="*/ 115888 h 236538"/>
                <a:gd name="connsiteX19" fmla="*/ 86677 w 338138"/>
                <a:gd name="connsiteY19" fmla="*/ 115888 h 236538"/>
                <a:gd name="connsiteX20" fmla="*/ 84137 w 338138"/>
                <a:gd name="connsiteY20" fmla="*/ 113280 h 236538"/>
                <a:gd name="connsiteX21" fmla="*/ 84137 w 338138"/>
                <a:gd name="connsiteY21" fmla="*/ 81983 h 236538"/>
                <a:gd name="connsiteX22" fmla="*/ 86677 w 338138"/>
                <a:gd name="connsiteY22" fmla="*/ 79375 h 236538"/>
                <a:gd name="connsiteX23" fmla="*/ 63764 w 338138"/>
                <a:gd name="connsiteY23" fmla="*/ 79375 h 236538"/>
                <a:gd name="connsiteX24" fmla="*/ 66410 w 338138"/>
                <a:gd name="connsiteY24" fmla="*/ 79375 h 236538"/>
                <a:gd name="connsiteX25" fmla="*/ 69056 w 338138"/>
                <a:gd name="connsiteY25" fmla="*/ 80727 h 236538"/>
                <a:gd name="connsiteX26" fmla="*/ 80962 w 338138"/>
                <a:gd name="connsiteY26" fmla="*/ 113183 h 236538"/>
                <a:gd name="connsiteX27" fmla="*/ 78316 w 338138"/>
                <a:gd name="connsiteY27" fmla="*/ 115888 h 236538"/>
                <a:gd name="connsiteX28" fmla="*/ 75670 w 338138"/>
                <a:gd name="connsiteY28" fmla="*/ 115888 h 236538"/>
                <a:gd name="connsiteX29" fmla="*/ 74347 w 338138"/>
                <a:gd name="connsiteY29" fmla="*/ 114536 h 236538"/>
                <a:gd name="connsiteX30" fmla="*/ 70378 w 338138"/>
                <a:gd name="connsiteY30" fmla="*/ 105069 h 236538"/>
                <a:gd name="connsiteX31" fmla="*/ 59795 w 338138"/>
                <a:gd name="connsiteY31" fmla="*/ 105069 h 236538"/>
                <a:gd name="connsiteX32" fmla="*/ 55826 w 338138"/>
                <a:gd name="connsiteY32" fmla="*/ 114536 h 236538"/>
                <a:gd name="connsiteX33" fmla="*/ 54503 w 338138"/>
                <a:gd name="connsiteY33" fmla="*/ 115888 h 236538"/>
                <a:gd name="connsiteX34" fmla="*/ 51858 w 338138"/>
                <a:gd name="connsiteY34" fmla="*/ 115888 h 236538"/>
                <a:gd name="connsiteX35" fmla="*/ 49212 w 338138"/>
                <a:gd name="connsiteY35" fmla="*/ 114536 h 236538"/>
                <a:gd name="connsiteX36" fmla="*/ 49212 w 338138"/>
                <a:gd name="connsiteY36" fmla="*/ 113183 h 236538"/>
                <a:gd name="connsiteX37" fmla="*/ 61118 w 338138"/>
                <a:gd name="connsiteY37" fmla="*/ 80727 h 236538"/>
                <a:gd name="connsiteX38" fmla="*/ 63764 w 338138"/>
                <a:gd name="connsiteY38" fmla="*/ 79375 h 236538"/>
                <a:gd name="connsiteX39" fmla="*/ 19050 w 338138"/>
                <a:gd name="connsiteY39" fmla="*/ 63500 h 236538"/>
                <a:gd name="connsiteX40" fmla="*/ 19050 w 338138"/>
                <a:gd name="connsiteY40" fmla="*/ 132790 h 236538"/>
                <a:gd name="connsiteX41" fmla="*/ 120915 w 338138"/>
                <a:gd name="connsiteY41" fmla="*/ 132790 h 236538"/>
                <a:gd name="connsiteX42" fmla="*/ 124884 w 338138"/>
                <a:gd name="connsiteY42" fmla="*/ 134097 h 236538"/>
                <a:gd name="connsiteX43" fmla="*/ 161925 w 338138"/>
                <a:gd name="connsiteY43" fmla="*/ 152400 h 236538"/>
                <a:gd name="connsiteX44" fmla="*/ 152665 w 338138"/>
                <a:gd name="connsiteY44" fmla="*/ 123638 h 236538"/>
                <a:gd name="connsiteX45" fmla="*/ 152665 w 338138"/>
                <a:gd name="connsiteY45" fmla="*/ 121024 h 236538"/>
                <a:gd name="connsiteX46" fmla="*/ 152665 w 338138"/>
                <a:gd name="connsiteY46" fmla="*/ 63500 h 236538"/>
                <a:gd name="connsiteX47" fmla="*/ 19050 w 338138"/>
                <a:gd name="connsiteY47" fmla="*/ 63500 h 236538"/>
                <a:gd name="connsiteX48" fmla="*/ 52387 w 338138"/>
                <a:gd name="connsiteY48" fmla="*/ 17463 h 236538"/>
                <a:gd name="connsiteX49" fmla="*/ 52387 w 338138"/>
                <a:gd name="connsiteY49" fmla="*/ 43782 h 236538"/>
                <a:gd name="connsiteX50" fmla="*/ 161817 w 338138"/>
                <a:gd name="connsiteY50" fmla="*/ 43782 h 236538"/>
                <a:gd name="connsiteX51" fmla="*/ 169728 w 338138"/>
                <a:gd name="connsiteY51" fmla="*/ 52994 h 236538"/>
                <a:gd name="connsiteX52" fmla="*/ 169728 w 338138"/>
                <a:gd name="connsiteY52" fmla="*/ 118791 h 236538"/>
                <a:gd name="connsiteX53" fmla="*/ 186868 w 338138"/>
                <a:gd name="connsiteY53" fmla="*/ 167482 h 236538"/>
                <a:gd name="connsiteX54" fmla="*/ 184231 w 338138"/>
                <a:gd name="connsiteY54" fmla="*/ 176693 h 236538"/>
                <a:gd name="connsiteX55" fmla="*/ 177639 w 338138"/>
                <a:gd name="connsiteY55" fmla="*/ 179325 h 236538"/>
                <a:gd name="connsiteX56" fmla="*/ 173683 w 338138"/>
                <a:gd name="connsiteY56" fmla="*/ 178009 h 236538"/>
                <a:gd name="connsiteX57" fmla="*/ 119627 w 338138"/>
                <a:gd name="connsiteY57" fmla="*/ 150374 h 236538"/>
                <a:gd name="connsiteX58" fmla="*/ 52387 w 338138"/>
                <a:gd name="connsiteY58" fmla="*/ 150374 h 236538"/>
                <a:gd name="connsiteX59" fmla="*/ 52387 w 338138"/>
                <a:gd name="connsiteY59" fmla="*/ 217488 h 236538"/>
                <a:gd name="connsiteX60" fmla="*/ 285750 w 338138"/>
                <a:gd name="connsiteY60" fmla="*/ 217488 h 236538"/>
                <a:gd name="connsiteX61" fmla="*/ 285750 w 338138"/>
                <a:gd name="connsiteY61" fmla="*/ 17463 h 236538"/>
                <a:gd name="connsiteX62" fmla="*/ 52387 w 338138"/>
                <a:gd name="connsiteY62" fmla="*/ 17463 h 236538"/>
                <a:gd name="connsiteX63" fmla="*/ 42267 w 338138"/>
                <a:gd name="connsiteY63" fmla="*/ 0 h 236538"/>
                <a:gd name="connsiteX64" fmla="*/ 328892 w 338138"/>
                <a:gd name="connsiteY64" fmla="*/ 0 h 236538"/>
                <a:gd name="connsiteX65" fmla="*/ 338138 w 338138"/>
                <a:gd name="connsiteY65" fmla="*/ 9199 h 236538"/>
                <a:gd name="connsiteX66" fmla="*/ 338138 w 338138"/>
                <a:gd name="connsiteY66" fmla="*/ 227339 h 236538"/>
                <a:gd name="connsiteX67" fmla="*/ 328892 w 338138"/>
                <a:gd name="connsiteY67" fmla="*/ 236538 h 236538"/>
                <a:gd name="connsiteX68" fmla="*/ 42267 w 338138"/>
                <a:gd name="connsiteY68" fmla="*/ 236538 h 236538"/>
                <a:gd name="connsiteX69" fmla="*/ 33021 w 338138"/>
                <a:gd name="connsiteY69" fmla="*/ 227339 h 236538"/>
                <a:gd name="connsiteX70" fmla="*/ 33021 w 338138"/>
                <a:gd name="connsiteY70" fmla="*/ 151122 h 236538"/>
                <a:gd name="connsiteX71" fmla="*/ 9246 w 338138"/>
                <a:gd name="connsiteY71" fmla="*/ 151122 h 236538"/>
                <a:gd name="connsiteX72" fmla="*/ 0 w 338138"/>
                <a:gd name="connsiteY72" fmla="*/ 141923 h 236538"/>
                <a:gd name="connsiteX73" fmla="*/ 0 w 338138"/>
                <a:gd name="connsiteY73" fmla="*/ 53878 h 236538"/>
                <a:gd name="connsiteX74" fmla="*/ 9246 w 338138"/>
                <a:gd name="connsiteY74" fmla="*/ 44679 h 236538"/>
                <a:gd name="connsiteX75" fmla="*/ 33021 w 338138"/>
                <a:gd name="connsiteY75" fmla="*/ 44679 h 236538"/>
                <a:gd name="connsiteX76" fmla="*/ 33021 w 338138"/>
                <a:gd name="connsiteY76" fmla="*/ 9199 h 236538"/>
                <a:gd name="connsiteX77" fmla="*/ 42267 w 338138"/>
                <a:gd name="connsiteY77" fmla="*/ 0 h 23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38138" h="236538">
                  <a:moveTo>
                    <a:pt x="303212" y="103188"/>
                  </a:moveTo>
                  <a:cubicBezTo>
                    <a:pt x="303212" y="103188"/>
                    <a:pt x="303212" y="103188"/>
                    <a:pt x="303212" y="122238"/>
                  </a:cubicBezTo>
                  <a:cubicBezTo>
                    <a:pt x="303212" y="122238"/>
                    <a:pt x="303212" y="122238"/>
                    <a:pt x="306034" y="122238"/>
                  </a:cubicBezTo>
                  <a:cubicBezTo>
                    <a:pt x="311679" y="122238"/>
                    <a:pt x="315912" y="116795"/>
                    <a:pt x="315912" y="112713"/>
                  </a:cubicBezTo>
                  <a:cubicBezTo>
                    <a:pt x="315912" y="107270"/>
                    <a:pt x="311679" y="103188"/>
                    <a:pt x="306034" y="103188"/>
                  </a:cubicBezTo>
                  <a:cubicBezTo>
                    <a:pt x="306034" y="103188"/>
                    <a:pt x="306034" y="103188"/>
                    <a:pt x="303212" y="103188"/>
                  </a:cubicBezTo>
                  <a:close/>
                  <a:moveTo>
                    <a:pt x="65087" y="90488"/>
                  </a:moveTo>
                  <a:lnTo>
                    <a:pt x="61912" y="96838"/>
                  </a:lnTo>
                  <a:lnTo>
                    <a:pt x="68262" y="96838"/>
                  </a:lnTo>
                  <a:close/>
                  <a:moveTo>
                    <a:pt x="90487" y="87313"/>
                  </a:moveTo>
                  <a:cubicBezTo>
                    <a:pt x="90487" y="87313"/>
                    <a:pt x="90487" y="87313"/>
                    <a:pt x="90487" y="107951"/>
                  </a:cubicBezTo>
                  <a:cubicBezTo>
                    <a:pt x="90487" y="107951"/>
                    <a:pt x="90487" y="107951"/>
                    <a:pt x="98107" y="107951"/>
                  </a:cubicBezTo>
                  <a:cubicBezTo>
                    <a:pt x="104457" y="107951"/>
                    <a:pt x="109537" y="104081"/>
                    <a:pt x="109537" y="97632"/>
                  </a:cubicBezTo>
                  <a:cubicBezTo>
                    <a:pt x="109537" y="92473"/>
                    <a:pt x="104457" y="87313"/>
                    <a:pt x="98107" y="87313"/>
                  </a:cubicBezTo>
                  <a:cubicBezTo>
                    <a:pt x="98107" y="87313"/>
                    <a:pt x="98107" y="87313"/>
                    <a:pt x="90487" y="87313"/>
                  </a:cubicBezTo>
                  <a:close/>
                  <a:moveTo>
                    <a:pt x="86677" y="79375"/>
                  </a:moveTo>
                  <a:cubicBezTo>
                    <a:pt x="86677" y="79375"/>
                    <a:pt x="86677" y="79375"/>
                    <a:pt x="98107" y="79375"/>
                  </a:cubicBezTo>
                  <a:cubicBezTo>
                    <a:pt x="108267" y="79375"/>
                    <a:pt x="115887" y="88503"/>
                    <a:pt x="115887" y="97632"/>
                  </a:cubicBezTo>
                  <a:cubicBezTo>
                    <a:pt x="115887" y="108064"/>
                    <a:pt x="108267" y="115888"/>
                    <a:pt x="98107" y="115888"/>
                  </a:cubicBezTo>
                  <a:cubicBezTo>
                    <a:pt x="98107" y="115888"/>
                    <a:pt x="98107" y="115888"/>
                    <a:pt x="86677" y="115888"/>
                  </a:cubicBezTo>
                  <a:cubicBezTo>
                    <a:pt x="85407" y="115888"/>
                    <a:pt x="84137" y="114584"/>
                    <a:pt x="84137" y="113280"/>
                  </a:cubicBezTo>
                  <a:cubicBezTo>
                    <a:pt x="84137" y="113280"/>
                    <a:pt x="84137" y="113280"/>
                    <a:pt x="84137" y="81983"/>
                  </a:cubicBezTo>
                  <a:cubicBezTo>
                    <a:pt x="84137" y="80679"/>
                    <a:pt x="85407" y="79375"/>
                    <a:pt x="86677" y="79375"/>
                  </a:cubicBezTo>
                  <a:close/>
                  <a:moveTo>
                    <a:pt x="63764" y="79375"/>
                  </a:moveTo>
                  <a:cubicBezTo>
                    <a:pt x="63764" y="79375"/>
                    <a:pt x="63764" y="79375"/>
                    <a:pt x="66410" y="79375"/>
                  </a:cubicBezTo>
                  <a:cubicBezTo>
                    <a:pt x="67733" y="79375"/>
                    <a:pt x="67733" y="79375"/>
                    <a:pt x="69056" y="80727"/>
                  </a:cubicBezTo>
                  <a:lnTo>
                    <a:pt x="80962" y="113183"/>
                  </a:lnTo>
                  <a:cubicBezTo>
                    <a:pt x="80962" y="114536"/>
                    <a:pt x="79639" y="115888"/>
                    <a:pt x="78316" y="115888"/>
                  </a:cubicBezTo>
                  <a:cubicBezTo>
                    <a:pt x="78316" y="115888"/>
                    <a:pt x="78316" y="115888"/>
                    <a:pt x="75670" y="115888"/>
                  </a:cubicBezTo>
                  <a:cubicBezTo>
                    <a:pt x="74347" y="115888"/>
                    <a:pt x="74347" y="114536"/>
                    <a:pt x="74347" y="114536"/>
                  </a:cubicBezTo>
                  <a:cubicBezTo>
                    <a:pt x="74347" y="114536"/>
                    <a:pt x="74347" y="114536"/>
                    <a:pt x="70378" y="105069"/>
                  </a:cubicBezTo>
                  <a:cubicBezTo>
                    <a:pt x="70378" y="105069"/>
                    <a:pt x="70378" y="105069"/>
                    <a:pt x="59795" y="105069"/>
                  </a:cubicBezTo>
                  <a:cubicBezTo>
                    <a:pt x="59795" y="105069"/>
                    <a:pt x="59795" y="105069"/>
                    <a:pt x="55826" y="114536"/>
                  </a:cubicBezTo>
                  <a:cubicBezTo>
                    <a:pt x="55826" y="114536"/>
                    <a:pt x="55826" y="115888"/>
                    <a:pt x="54503" y="115888"/>
                  </a:cubicBezTo>
                  <a:cubicBezTo>
                    <a:pt x="54503" y="115888"/>
                    <a:pt x="54503" y="115888"/>
                    <a:pt x="51858" y="115888"/>
                  </a:cubicBezTo>
                  <a:cubicBezTo>
                    <a:pt x="50535" y="115888"/>
                    <a:pt x="50535" y="115888"/>
                    <a:pt x="49212" y="114536"/>
                  </a:cubicBezTo>
                  <a:cubicBezTo>
                    <a:pt x="49212" y="114536"/>
                    <a:pt x="49212" y="113183"/>
                    <a:pt x="49212" y="113183"/>
                  </a:cubicBezTo>
                  <a:cubicBezTo>
                    <a:pt x="49212" y="113183"/>
                    <a:pt x="49212" y="113183"/>
                    <a:pt x="61118" y="80727"/>
                  </a:cubicBezTo>
                  <a:cubicBezTo>
                    <a:pt x="61118" y="79375"/>
                    <a:pt x="62441" y="79375"/>
                    <a:pt x="63764" y="79375"/>
                  </a:cubicBezTo>
                  <a:close/>
                  <a:moveTo>
                    <a:pt x="19050" y="63500"/>
                  </a:moveTo>
                  <a:lnTo>
                    <a:pt x="19050" y="132790"/>
                  </a:lnTo>
                  <a:cubicBezTo>
                    <a:pt x="19050" y="132790"/>
                    <a:pt x="19050" y="132790"/>
                    <a:pt x="120915" y="132790"/>
                  </a:cubicBezTo>
                  <a:cubicBezTo>
                    <a:pt x="122238" y="132790"/>
                    <a:pt x="124884" y="132790"/>
                    <a:pt x="124884" y="134097"/>
                  </a:cubicBezTo>
                  <a:cubicBezTo>
                    <a:pt x="124884" y="134097"/>
                    <a:pt x="124884" y="134097"/>
                    <a:pt x="161925" y="152400"/>
                  </a:cubicBezTo>
                  <a:cubicBezTo>
                    <a:pt x="161925" y="152400"/>
                    <a:pt x="161925" y="152400"/>
                    <a:pt x="152665" y="123638"/>
                  </a:cubicBezTo>
                  <a:cubicBezTo>
                    <a:pt x="152665" y="123638"/>
                    <a:pt x="152665" y="122331"/>
                    <a:pt x="152665" y="121024"/>
                  </a:cubicBezTo>
                  <a:cubicBezTo>
                    <a:pt x="152665" y="121024"/>
                    <a:pt x="152665" y="121024"/>
                    <a:pt x="152665" y="63500"/>
                  </a:cubicBezTo>
                  <a:cubicBezTo>
                    <a:pt x="152665" y="63500"/>
                    <a:pt x="152665" y="63500"/>
                    <a:pt x="19050" y="63500"/>
                  </a:cubicBezTo>
                  <a:close/>
                  <a:moveTo>
                    <a:pt x="52387" y="17463"/>
                  </a:moveTo>
                  <a:cubicBezTo>
                    <a:pt x="52387" y="17463"/>
                    <a:pt x="52387" y="17463"/>
                    <a:pt x="52387" y="43782"/>
                  </a:cubicBezTo>
                  <a:cubicBezTo>
                    <a:pt x="52387" y="43782"/>
                    <a:pt x="52387" y="43782"/>
                    <a:pt x="161817" y="43782"/>
                  </a:cubicBezTo>
                  <a:cubicBezTo>
                    <a:pt x="165773" y="43782"/>
                    <a:pt x="169728" y="49046"/>
                    <a:pt x="169728" y="52994"/>
                  </a:cubicBezTo>
                  <a:cubicBezTo>
                    <a:pt x="169728" y="52994"/>
                    <a:pt x="169728" y="52994"/>
                    <a:pt x="169728" y="118791"/>
                  </a:cubicBezTo>
                  <a:cubicBezTo>
                    <a:pt x="169728" y="118791"/>
                    <a:pt x="169728" y="118791"/>
                    <a:pt x="186868" y="167482"/>
                  </a:cubicBezTo>
                  <a:cubicBezTo>
                    <a:pt x="188186" y="171430"/>
                    <a:pt x="186868" y="174062"/>
                    <a:pt x="184231" y="176693"/>
                  </a:cubicBezTo>
                  <a:cubicBezTo>
                    <a:pt x="181594" y="178009"/>
                    <a:pt x="180275" y="179325"/>
                    <a:pt x="177639" y="179325"/>
                  </a:cubicBezTo>
                  <a:cubicBezTo>
                    <a:pt x="176320" y="179325"/>
                    <a:pt x="175002" y="179325"/>
                    <a:pt x="173683" y="178009"/>
                  </a:cubicBezTo>
                  <a:cubicBezTo>
                    <a:pt x="173683" y="178009"/>
                    <a:pt x="173683" y="178009"/>
                    <a:pt x="119627" y="150374"/>
                  </a:cubicBezTo>
                  <a:cubicBezTo>
                    <a:pt x="119627" y="150374"/>
                    <a:pt x="119627" y="150374"/>
                    <a:pt x="52387" y="150374"/>
                  </a:cubicBezTo>
                  <a:cubicBezTo>
                    <a:pt x="52387" y="150374"/>
                    <a:pt x="52387" y="150374"/>
                    <a:pt x="52387" y="217488"/>
                  </a:cubicBezTo>
                  <a:cubicBezTo>
                    <a:pt x="52387" y="217488"/>
                    <a:pt x="52387" y="217488"/>
                    <a:pt x="285750" y="217488"/>
                  </a:cubicBezTo>
                  <a:lnTo>
                    <a:pt x="285750" y="17463"/>
                  </a:lnTo>
                  <a:cubicBezTo>
                    <a:pt x="285750" y="17463"/>
                    <a:pt x="285750" y="17463"/>
                    <a:pt x="52387" y="17463"/>
                  </a:cubicBezTo>
                  <a:close/>
                  <a:moveTo>
                    <a:pt x="42267" y="0"/>
                  </a:moveTo>
                  <a:cubicBezTo>
                    <a:pt x="42267" y="0"/>
                    <a:pt x="42267" y="0"/>
                    <a:pt x="328892" y="0"/>
                  </a:cubicBezTo>
                  <a:cubicBezTo>
                    <a:pt x="334176" y="0"/>
                    <a:pt x="338138" y="3942"/>
                    <a:pt x="338138" y="9199"/>
                  </a:cubicBezTo>
                  <a:cubicBezTo>
                    <a:pt x="338138" y="9199"/>
                    <a:pt x="338138" y="9199"/>
                    <a:pt x="338138" y="227339"/>
                  </a:cubicBezTo>
                  <a:cubicBezTo>
                    <a:pt x="338138" y="232596"/>
                    <a:pt x="334176" y="236538"/>
                    <a:pt x="328892" y="236538"/>
                  </a:cubicBezTo>
                  <a:cubicBezTo>
                    <a:pt x="328892" y="236538"/>
                    <a:pt x="328892" y="236538"/>
                    <a:pt x="42267" y="236538"/>
                  </a:cubicBezTo>
                  <a:cubicBezTo>
                    <a:pt x="36984" y="236538"/>
                    <a:pt x="33021" y="232596"/>
                    <a:pt x="33021" y="227339"/>
                  </a:cubicBezTo>
                  <a:cubicBezTo>
                    <a:pt x="33021" y="227339"/>
                    <a:pt x="33021" y="227339"/>
                    <a:pt x="33021" y="151122"/>
                  </a:cubicBezTo>
                  <a:cubicBezTo>
                    <a:pt x="33021" y="151122"/>
                    <a:pt x="33021" y="151122"/>
                    <a:pt x="9246" y="151122"/>
                  </a:cubicBezTo>
                  <a:cubicBezTo>
                    <a:pt x="3962" y="151122"/>
                    <a:pt x="0" y="147179"/>
                    <a:pt x="0" y="141923"/>
                  </a:cubicBezTo>
                  <a:cubicBezTo>
                    <a:pt x="0" y="141923"/>
                    <a:pt x="0" y="141923"/>
                    <a:pt x="0" y="53878"/>
                  </a:cubicBezTo>
                  <a:cubicBezTo>
                    <a:pt x="0" y="49936"/>
                    <a:pt x="3962" y="44679"/>
                    <a:pt x="9246" y="44679"/>
                  </a:cubicBezTo>
                  <a:cubicBezTo>
                    <a:pt x="9246" y="44679"/>
                    <a:pt x="9246" y="44679"/>
                    <a:pt x="33021" y="44679"/>
                  </a:cubicBezTo>
                  <a:cubicBezTo>
                    <a:pt x="33021" y="44679"/>
                    <a:pt x="33021" y="44679"/>
                    <a:pt x="33021" y="9199"/>
                  </a:cubicBezTo>
                  <a:cubicBezTo>
                    <a:pt x="33021" y="3942"/>
                    <a:pt x="36984" y="0"/>
                    <a:pt x="42267" y="0"/>
                  </a:cubicBezTo>
                  <a:close/>
                </a:path>
              </a:pathLst>
            </a:custGeom>
            <a:solidFill>
              <a:srgbClr val="FFFFFF"/>
            </a:solidFill>
            <a:ln w="762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latin typeface="Arial" panose="020B0604020202020204"/>
                <a:ea typeface="楷体_GB2312"/>
              </a:endParaRPr>
            </a:p>
          </p:txBody>
        </p:sp>
        <p:sp>
          <p:nvSpPr>
            <p:cNvPr id="31" name="íš1ïde"/>
            <p:cNvSpPr/>
            <p:nvPr/>
          </p:nvSpPr>
          <p:spPr>
            <a:xfrm>
              <a:off x="7342443" y="3306021"/>
              <a:ext cx="380301" cy="265252"/>
            </a:xfrm>
            <a:custGeom>
              <a:avLst/>
              <a:gdLst>
                <a:gd name="connsiteX0" fmla="*/ 303212 w 338138"/>
                <a:gd name="connsiteY0" fmla="*/ 103188 h 236538"/>
                <a:gd name="connsiteX1" fmla="*/ 303212 w 338138"/>
                <a:gd name="connsiteY1" fmla="*/ 122238 h 236538"/>
                <a:gd name="connsiteX2" fmla="*/ 306034 w 338138"/>
                <a:gd name="connsiteY2" fmla="*/ 122238 h 236538"/>
                <a:gd name="connsiteX3" fmla="*/ 315912 w 338138"/>
                <a:gd name="connsiteY3" fmla="*/ 112713 h 236538"/>
                <a:gd name="connsiteX4" fmla="*/ 306034 w 338138"/>
                <a:gd name="connsiteY4" fmla="*/ 103188 h 236538"/>
                <a:gd name="connsiteX5" fmla="*/ 303212 w 338138"/>
                <a:gd name="connsiteY5" fmla="*/ 103188 h 236538"/>
                <a:gd name="connsiteX6" fmla="*/ 65087 w 338138"/>
                <a:gd name="connsiteY6" fmla="*/ 90488 h 236538"/>
                <a:gd name="connsiteX7" fmla="*/ 61912 w 338138"/>
                <a:gd name="connsiteY7" fmla="*/ 96838 h 236538"/>
                <a:gd name="connsiteX8" fmla="*/ 68262 w 338138"/>
                <a:gd name="connsiteY8" fmla="*/ 96838 h 236538"/>
                <a:gd name="connsiteX9" fmla="*/ 90487 w 338138"/>
                <a:gd name="connsiteY9" fmla="*/ 87313 h 236538"/>
                <a:gd name="connsiteX10" fmla="*/ 90487 w 338138"/>
                <a:gd name="connsiteY10" fmla="*/ 107951 h 236538"/>
                <a:gd name="connsiteX11" fmla="*/ 98107 w 338138"/>
                <a:gd name="connsiteY11" fmla="*/ 107951 h 236538"/>
                <a:gd name="connsiteX12" fmla="*/ 109537 w 338138"/>
                <a:gd name="connsiteY12" fmla="*/ 97632 h 236538"/>
                <a:gd name="connsiteX13" fmla="*/ 98107 w 338138"/>
                <a:gd name="connsiteY13" fmla="*/ 87313 h 236538"/>
                <a:gd name="connsiteX14" fmla="*/ 90487 w 338138"/>
                <a:gd name="connsiteY14" fmla="*/ 87313 h 236538"/>
                <a:gd name="connsiteX15" fmla="*/ 86677 w 338138"/>
                <a:gd name="connsiteY15" fmla="*/ 79375 h 236538"/>
                <a:gd name="connsiteX16" fmla="*/ 98107 w 338138"/>
                <a:gd name="connsiteY16" fmla="*/ 79375 h 236538"/>
                <a:gd name="connsiteX17" fmla="*/ 115887 w 338138"/>
                <a:gd name="connsiteY17" fmla="*/ 97632 h 236538"/>
                <a:gd name="connsiteX18" fmla="*/ 98107 w 338138"/>
                <a:gd name="connsiteY18" fmla="*/ 115888 h 236538"/>
                <a:gd name="connsiteX19" fmla="*/ 86677 w 338138"/>
                <a:gd name="connsiteY19" fmla="*/ 115888 h 236538"/>
                <a:gd name="connsiteX20" fmla="*/ 84137 w 338138"/>
                <a:gd name="connsiteY20" fmla="*/ 113280 h 236538"/>
                <a:gd name="connsiteX21" fmla="*/ 84137 w 338138"/>
                <a:gd name="connsiteY21" fmla="*/ 81983 h 236538"/>
                <a:gd name="connsiteX22" fmla="*/ 86677 w 338138"/>
                <a:gd name="connsiteY22" fmla="*/ 79375 h 236538"/>
                <a:gd name="connsiteX23" fmla="*/ 63764 w 338138"/>
                <a:gd name="connsiteY23" fmla="*/ 79375 h 236538"/>
                <a:gd name="connsiteX24" fmla="*/ 66410 w 338138"/>
                <a:gd name="connsiteY24" fmla="*/ 79375 h 236538"/>
                <a:gd name="connsiteX25" fmla="*/ 69056 w 338138"/>
                <a:gd name="connsiteY25" fmla="*/ 80727 h 236538"/>
                <a:gd name="connsiteX26" fmla="*/ 80962 w 338138"/>
                <a:gd name="connsiteY26" fmla="*/ 113183 h 236538"/>
                <a:gd name="connsiteX27" fmla="*/ 78316 w 338138"/>
                <a:gd name="connsiteY27" fmla="*/ 115888 h 236538"/>
                <a:gd name="connsiteX28" fmla="*/ 75670 w 338138"/>
                <a:gd name="connsiteY28" fmla="*/ 115888 h 236538"/>
                <a:gd name="connsiteX29" fmla="*/ 74347 w 338138"/>
                <a:gd name="connsiteY29" fmla="*/ 114536 h 236538"/>
                <a:gd name="connsiteX30" fmla="*/ 70378 w 338138"/>
                <a:gd name="connsiteY30" fmla="*/ 105069 h 236538"/>
                <a:gd name="connsiteX31" fmla="*/ 59795 w 338138"/>
                <a:gd name="connsiteY31" fmla="*/ 105069 h 236538"/>
                <a:gd name="connsiteX32" fmla="*/ 55826 w 338138"/>
                <a:gd name="connsiteY32" fmla="*/ 114536 h 236538"/>
                <a:gd name="connsiteX33" fmla="*/ 54503 w 338138"/>
                <a:gd name="connsiteY33" fmla="*/ 115888 h 236538"/>
                <a:gd name="connsiteX34" fmla="*/ 51858 w 338138"/>
                <a:gd name="connsiteY34" fmla="*/ 115888 h 236538"/>
                <a:gd name="connsiteX35" fmla="*/ 49212 w 338138"/>
                <a:gd name="connsiteY35" fmla="*/ 114536 h 236538"/>
                <a:gd name="connsiteX36" fmla="*/ 49212 w 338138"/>
                <a:gd name="connsiteY36" fmla="*/ 113183 h 236538"/>
                <a:gd name="connsiteX37" fmla="*/ 61118 w 338138"/>
                <a:gd name="connsiteY37" fmla="*/ 80727 h 236538"/>
                <a:gd name="connsiteX38" fmla="*/ 63764 w 338138"/>
                <a:gd name="connsiteY38" fmla="*/ 79375 h 236538"/>
                <a:gd name="connsiteX39" fmla="*/ 19050 w 338138"/>
                <a:gd name="connsiteY39" fmla="*/ 63500 h 236538"/>
                <a:gd name="connsiteX40" fmla="*/ 19050 w 338138"/>
                <a:gd name="connsiteY40" fmla="*/ 132790 h 236538"/>
                <a:gd name="connsiteX41" fmla="*/ 120915 w 338138"/>
                <a:gd name="connsiteY41" fmla="*/ 132790 h 236538"/>
                <a:gd name="connsiteX42" fmla="*/ 124884 w 338138"/>
                <a:gd name="connsiteY42" fmla="*/ 134097 h 236538"/>
                <a:gd name="connsiteX43" fmla="*/ 161925 w 338138"/>
                <a:gd name="connsiteY43" fmla="*/ 152400 h 236538"/>
                <a:gd name="connsiteX44" fmla="*/ 152665 w 338138"/>
                <a:gd name="connsiteY44" fmla="*/ 123638 h 236538"/>
                <a:gd name="connsiteX45" fmla="*/ 152665 w 338138"/>
                <a:gd name="connsiteY45" fmla="*/ 121024 h 236538"/>
                <a:gd name="connsiteX46" fmla="*/ 152665 w 338138"/>
                <a:gd name="connsiteY46" fmla="*/ 63500 h 236538"/>
                <a:gd name="connsiteX47" fmla="*/ 19050 w 338138"/>
                <a:gd name="connsiteY47" fmla="*/ 63500 h 236538"/>
                <a:gd name="connsiteX48" fmla="*/ 52387 w 338138"/>
                <a:gd name="connsiteY48" fmla="*/ 17463 h 236538"/>
                <a:gd name="connsiteX49" fmla="*/ 52387 w 338138"/>
                <a:gd name="connsiteY49" fmla="*/ 43782 h 236538"/>
                <a:gd name="connsiteX50" fmla="*/ 161817 w 338138"/>
                <a:gd name="connsiteY50" fmla="*/ 43782 h 236538"/>
                <a:gd name="connsiteX51" fmla="*/ 169728 w 338138"/>
                <a:gd name="connsiteY51" fmla="*/ 52994 h 236538"/>
                <a:gd name="connsiteX52" fmla="*/ 169728 w 338138"/>
                <a:gd name="connsiteY52" fmla="*/ 118791 h 236538"/>
                <a:gd name="connsiteX53" fmla="*/ 186868 w 338138"/>
                <a:gd name="connsiteY53" fmla="*/ 167482 h 236538"/>
                <a:gd name="connsiteX54" fmla="*/ 184231 w 338138"/>
                <a:gd name="connsiteY54" fmla="*/ 176693 h 236538"/>
                <a:gd name="connsiteX55" fmla="*/ 177639 w 338138"/>
                <a:gd name="connsiteY55" fmla="*/ 179325 h 236538"/>
                <a:gd name="connsiteX56" fmla="*/ 173683 w 338138"/>
                <a:gd name="connsiteY56" fmla="*/ 178009 h 236538"/>
                <a:gd name="connsiteX57" fmla="*/ 119627 w 338138"/>
                <a:gd name="connsiteY57" fmla="*/ 150374 h 236538"/>
                <a:gd name="connsiteX58" fmla="*/ 52387 w 338138"/>
                <a:gd name="connsiteY58" fmla="*/ 150374 h 236538"/>
                <a:gd name="connsiteX59" fmla="*/ 52387 w 338138"/>
                <a:gd name="connsiteY59" fmla="*/ 217488 h 236538"/>
                <a:gd name="connsiteX60" fmla="*/ 285750 w 338138"/>
                <a:gd name="connsiteY60" fmla="*/ 217488 h 236538"/>
                <a:gd name="connsiteX61" fmla="*/ 285750 w 338138"/>
                <a:gd name="connsiteY61" fmla="*/ 17463 h 236538"/>
                <a:gd name="connsiteX62" fmla="*/ 52387 w 338138"/>
                <a:gd name="connsiteY62" fmla="*/ 17463 h 236538"/>
                <a:gd name="connsiteX63" fmla="*/ 42267 w 338138"/>
                <a:gd name="connsiteY63" fmla="*/ 0 h 236538"/>
                <a:gd name="connsiteX64" fmla="*/ 328892 w 338138"/>
                <a:gd name="connsiteY64" fmla="*/ 0 h 236538"/>
                <a:gd name="connsiteX65" fmla="*/ 338138 w 338138"/>
                <a:gd name="connsiteY65" fmla="*/ 9199 h 236538"/>
                <a:gd name="connsiteX66" fmla="*/ 338138 w 338138"/>
                <a:gd name="connsiteY66" fmla="*/ 227339 h 236538"/>
                <a:gd name="connsiteX67" fmla="*/ 328892 w 338138"/>
                <a:gd name="connsiteY67" fmla="*/ 236538 h 236538"/>
                <a:gd name="connsiteX68" fmla="*/ 42267 w 338138"/>
                <a:gd name="connsiteY68" fmla="*/ 236538 h 236538"/>
                <a:gd name="connsiteX69" fmla="*/ 33021 w 338138"/>
                <a:gd name="connsiteY69" fmla="*/ 227339 h 236538"/>
                <a:gd name="connsiteX70" fmla="*/ 33021 w 338138"/>
                <a:gd name="connsiteY70" fmla="*/ 151122 h 236538"/>
                <a:gd name="connsiteX71" fmla="*/ 9246 w 338138"/>
                <a:gd name="connsiteY71" fmla="*/ 151122 h 236538"/>
                <a:gd name="connsiteX72" fmla="*/ 0 w 338138"/>
                <a:gd name="connsiteY72" fmla="*/ 141923 h 236538"/>
                <a:gd name="connsiteX73" fmla="*/ 0 w 338138"/>
                <a:gd name="connsiteY73" fmla="*/ 53878 h 236538"/>
                <a:gd name="connsiteX74" fmla="*/ 9246 w 338138"/>
                <a:gd name="connsiteY74" fmla="*/ 44679 h 236538"/>
                <a:gd name="connsiteX75" fmla="*/ 33021 w 338138"/>
                <a:gd name="connsiteY75" fmla="*/ 44679 h 236538"/>
                <a:gd name="connsiteX76" fmla="*/ 33021 w 338138"/>
                <a:gd name="connsiteY76" fmla="*/ 9199 h 236538"/>
                <a:gd name="connsiteX77" fmla="*/ 42267 w 338138"/>
                <a:gd name="connsiteY77" fmla="*/ 0 h 23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38138" h="236538">
                  <a:moveTo>
                    <a:pt x="303212" y="103188"/>
                  </a:moveTo>
                  <a:cubicBezTo>
                    <a:pt x="303212" y="103188"/>
                    <a:pt x="303212" y="103188"/>
                    <a:pt x="303212" y="122238"/>
                  </a:cubicBezTo>
                  <a:cubicBezTo>
                    <a:pt x="303212" y="122238"/>
                    <a:pt x="303212" y="122238"/>
                    <a:pt x="306034" y="122238"/>
                  </a:cubicBezTo>
                  <a:cubicBezTo>
                    <a:pt x="311679" y="122238"/>
                    <a:pt x="315912" y="116795"/>
                    <a:pt x="315912" y="112713"/>
                  </a:cubicBezTo>
                  <a:cubicBezTo>
                    <a:pt x="315912" y="107270"/>
                    <a:pt x="311679" y="103188"/>
                    <a:pt x="306034" y="103188"/>
                  </a:cubicBezTo>
                  <a:cubicBezTo>
                    <a:pt x="306034" y="103188"/>
                    <a:pt x="306034" y="103188"/>
                    <a:pt x="303212" y="103188"/>
                  </a:cubicBezTo>
                  <a:close/>
                  <a:moveTo>
                    <a:pt x="65087" y="90488"/>
                  </a:moveTo>
                  <a:lnTo>
                    <a:pt x="61912" y="96838"/>
                  </a:lnTo>
                  <a:lnTo>
                    <a:pt x="68262" y="96838"/>
                  </a:lnTo>
                  <a:close/>
                  <a:moveTo>
                    <a:pt x="90487" y="87313"/>
                  </a:moveTo>
                  <a:cubicBezTo>
                    <a:pt x="90487" y="87313"/>
                    <a:pt x="90487" y="87313"/>
                    <a:pt x="90487" y="107951"/>
                  </a:cubicBezTo>
                  <a:cubicBezTo>
                    <a:pt x="90487" y="107951"/>
                    <a:pt x="90487" y="107951"/>
                    <a:pt x="98107" y="107951"/>
                  </a:cubicBezTo>
                  <a:cubicBezTo>
                    <a:pt x="104457" y="107951"/>
                    <a:pt x="109537" y="104081"/>
                    <a:pt x="109537" y="97632"/>
                  </a:cubicBezTo>
                  <a:cubicBezTo>
                    <a:pt x="109537" y="92473"/>
                    <a:pt x="104457" y="87313"/>
                    <a:pt x="98107" y="87313"/>
                  </a:cubicBezTo>
                  <a:cubicBezTo>
                    <a:pt x="98107" y="87313"/>
                    <a:pt x="98107" y="87313"/>
                    <a:pt x="90487" y="87313"/>
                  </a:cubicBezTo>
                  <a:close/>
                  <a:moveTo>
                    <a:pt x="86677" y="79375"/>
                  </a:moveTo>
                  <a:cubicBezTo>
                    <a:pt x="86677" y="79375"/>
                    <a:pt x="86677" y="79375"/>
                    <a:pt x="98107" y="79375"/>
                  </a:cubicBezTo>
                  <a:cubicBezTo>
                    <a:pt x="108267" y="79375"/>
                    <a:pt x="115887" y="88503"/>
                    <a:pt x="115887" y="97632"/>
                  </a:cubicBezTo>
                  <a:cubicBezTo>
                    <a:pt x="115887" y="108064"/>
                    <a:pt x="108267" y="115888"/>
                    <a:pt x="98107" y="115888"/>
                  </a:cubicBezTo>
                  <a:cubicBezTo>
                    <a:pt x="98107" y="115888"/>
                    <a:pt x="98107" y="115888"/>
                    <a:pt x="86677" y="115888"/>
                  </a:cubicBezTo>
                  <a:cubicBezTo>
                    <a:pt x="85407" y="115888"/>
                    <a:pt x="84137" y="114584"/>
                    <a:pt x="84137" y="113280"/>
                  </a:cubicBezTo>
                  <a:cubicBezTo>
                    <a:pt x="84137" y="113280"/>
                    <a:pt x="84137" y="113280"/>
                    <a:pt x="84137" y="81983"/>
                  </a:cubicBezTo>
                  <a:cubicBezTo>
                    <a:pt x="84137" y="80679"/>
                    <a:pt x="85407" y="79375"/>
                    <a:pt x="86677" y="79375"/>
                  </a:cubicBezTo>
                  <a:close/>
                  <a:moveTo>
                    <a:pt x="63764" y="79375"/>
                  </a:moveTo>
                  <a:cubicBezTo>
                    <a:pt x="63764" y="79375"/>
                    <a:pt x="63764" y="79375"/>
                    <a:pt x="66410" y="79375"/>
                  </a:cubicBezTo>
                  <a:cubicBezTo>
                    <a:pt x="67733" y="79375"/>
                    <a:pt x="67733" y="79375"/>
                    <a:pt x="69056" y="80727"/>
                  </a:cubicBezTo>
                  <a:lnTo>
                    <a:pt x="80962" y="113183"/>
                  </a:lnTo>
                  <a:cubicBezTo>
                    <a:pt x="80962" y="114536"/>
                    <a:pt x="79639" y="115888"/>
                    <a:pt x="78316" y="115888"/>
                  </a:cubicBezTo>
                  <a:cubicBezTo>
                    <a:pt x="78316" y="115888"/>
                    <a:pt x="78316" y="115888"/>
                    <a:pt x="75670" y="115888"/>
                  </a:cubicBezTo>
                  <a:cubicBezTo>
                    <a:pt x="74347" y="115888"/>
                    <a:pt x="74347" y="114536"/>
                    <a:pt x="74347" y="114536"/>
                  </a:cubicBezTo>
                  <a:cubicBezTo>
                    <a:pt x="74347" y="114536"/>
                    <a:pt x="74347" y="114536"/>
                    <a:pt x="70378" y="105069"/>
                  </a:cubicBezTo>
                  <a:cubicBezTo>
                    <a:pt x="70378" y="105069"/>
                    <a:pt x="70378" y="105069"/>
                    <a:pt x="59795" y="105069"/>
                  </a:cubicBezTo>
                  <a:cubicBezTo>
                    <a:pt x="59795" y="105069"/>
                    <a:pt x="59795" y="105069"/>
                    <a:pt x="55826" y="114536"/>
                  </a:cubicBezTo>
                  <a:cubicBezTo>
                    <a:pt x="55826" y="114536"/>
                    <a:pt x="55826" y="115888"/>
                    <a:pt x="54503" y="115888"/>
                  </a:cubicBezTo>
                  <a:cubicBezTo>
                    <a:pt x="54503" y="115888"/>
                    <a:pt x="54503" y="115888"/>
                    <a:pt x="51858" y="115888"/>
                  </a:cubicBezTo>
                  <a:cubicBezTo>
                    <a:pt x="50535" y="115888"/>
                    <a:pt x="50535" y="115888"/>
                    <a:pt x="49212" y="114536"/>
                  </a:cubicBezTo>
                  <a:cubicBezTo>
                    <a:pt x="49212" y="114536"/>
                    <a:pt x="49212" y="113183"/>
                    <a:pt x="49212" y="113183"/>
                  </a:cubicBezTo>
                  <a:cubicBezTo>
                    <a:pt x="49212" y="113183"/>
                    <a:pt x="49212" y="113183"/>
                    <a:pt x="61118" y="80727"/>
                  </a:cubicBezTo>
                  <a:cubicBezTo>
                    <a:pt x="61118" y="79375"/>
                    <a:pt x="62441" y="79375"/>
                    <a:pt x="63764" y="79375"/>
                  </a:cubicBezTo>
                  <a:close/>
                  <a:moveTo>
                    <a:pt x="19050" y="63500"/>
                  </a:moveTo>
                  <a:lnTo>
                    <a:pt x="19050" y="132790"/>
                  </a:lnTo>
                  <a:cubicBezTo>
                    <a:pt x="19050" y="132790"/>
                    <a:pt x="19050" y="132790"/>
                    <a:pt x="120915" y="132790"/>
                  </a:cubicBezTo>
                  <a:cubicBezTo>
                    <a:pt x="122238" y="132790"/>
                    <a:pt x="124884" y="132790"/>
                    <a:pt x="124884" y="134097"/>
                  </a:cubicBezTo>
                  <a:cubicBezTo>
                    <a:pt x="124884" y="134097"/>
                    <a:pt x="124884" y="134097"/>
                    <a:pt x="161925" y="152400"/>
                  </a:cubicBezTo>
                  <a:cubicBezTo>
                    <a:pt x="161925" y="152400"/>
                    <a:pt x="161925" y="152400"/>
                    <a:pt x="152665" y="123638"/>
                  </a:cubicBezTo>
                  <a:cubicBezTo>
                    <a:pt x="152665" y="123638"/>
                    <a:pt x="152665" y="122331"/>
                    <a:pt x="152665" y="121024"/>
                  </a:cubicBezTo>
                  <a:cubicBezTo>
                    <a:pt x="152665" y="121024"/>
                    <a:pt x="152665" y="121024"/>
                    <a:pt x="152665" y="63500"/>
                  </a:cubicBezTo>
                  <a:cubicBezTo>
                    <a:pt x="152665" y="63500"/>
                    <a:pt x="152665" y="63500"/>
                    <a:pt x="19050" y="63500"/>
                  </a:cubicBezTo>
                  <a:close/>
                  <a:moveTo>
                    <a:pt x="52387" y="17463"/>
                  </a:moveTo>
                  <a:cubicBezTo>
                    <a:pt x="52387" y="17463"/>
                    <a:pt x="52387" y="17463"/>
                    <a:pt x="52387" y="43782"/>
                  </a:cubicBezTo>
                  <a:cubicBezTo>
                    <a:pt x="52387" y="43782"/>
                    <a:pt x="52387" y="43782"/>
                    <a:pt x="161817" y="43782"/>
                  </a:cubicBezTo>
                  <a:cubicBezTo>
                    <a:pt x="165773" y="43782"/>
                    <a:pt x="169728" y="49046"/>
                    <a:pt x="169728" y="52994"/>
                  </a:cubicBezTo>
                  <a:cubicBezTo>
                    <a:pt x="169728" y="52994"/>
                    <a:pt x="169728" y="52994"/>
                    <a:pt x="169728" y="118791"/>
                  </a:cubicBezTo>
                  <a:cubicBezTo>
                    <a:pt x="169728" y="118791"/>
                    <a:pt x="169728" y="118791"/>
                    <a:pt x="186868" y="167482"/>
                  </a:cubicBezTo>
                  <a:cubicBezTo>
                    <a:pt x="188186" y="171430"/>
                    <a:pt x="186868" y="174062"/>
                    <a:pt x="184231" y="176693"/>
                  </a:cubicBezTo>
                  <a:cubicBezTo>
                    <a:pt x="181594" y="178009"/>
                    <a:pt x="180275" y="179325"/>
                    <a:pt x="177639" y="179325"/>
                  </a:cubicBezTo>
                  <a:cubicBezTo>
                    <a:pt x="176320" y="179325"/>
                    <a:pt x="175002" y="179325"/>
                    <a:pt x="173683" y="178009"/>
                  </a:cubicBezTo>
                  <a:cubicBezTo>
                    <a:pt x="173683" y="178009"/>
                    <a:pt x="173683" y="178009"/>
                    <a:pt x="119627" y="150374"/>
                  </a:cubicBezTo>
                  <a:cubicBezTo>
                    <a:pt x="119627" y="150374"/>
                    <a:pt x="119627" y="150374"/>
                    <a:pt x="52387" y="150374"/>
                  </a:cubicBezTo>
                  <a:cubicBezTo>
                    <a:pt x="52387" y="150374"/>
                    <a:pt x="52387" y="150374"/>
                    <a:pt x="52387" y="217488"/>
                  </a:cubicBezTo>
                  <a:cubicBezTo>
                    <a:pt x="52387" y="217488"/>
                    <a:pt x="52387" y="217488"/>
                    <a:pt x="285750" y="217488"/>
                  </a:cubicBezTo>
                  <a:lnTo>
                    <a:pt x="285750" y="17463"/>
                  </a:lnTo>
                  <a:cubicBezTo>
                    <a:pt x="285750" y="17463"/>
                    <a:pt x="285750" y="17463"/>
                    <a:pt x="52387" y="17463"/>
                  </a:cubicBezTo>
                  <a:close/>
                  <a:moveTo>
                    <a:pt x="42267" y="0"/>
                  </a:moveTo>
                  <a:cubicBezTo>
                    <a:pt x="42267" y="0"/>
                    <a:pt x="42267" y="0"/>
                    <a:pt x="328892" y="0"/>
                  </a:cubicBezTo>
                  <a:cubicBezTo>
                    <a:pt x="334176" y="0"/>
                    <a:pt x="338138" y="3942"/>
                    <a:pt x="338138" y="9199"/>
                  </a:cubicBezTo>
                  <a:cubicBezTo>
                    <a:pt x="338138" y="9199"/>
                    <a:pt x="338138" y="9199"/>
                    <a:pt x="338138" y="227339"/>
                  </a:cubicBezTo>
                  <a:cubicBezTo>
                    <a:pt x="338138" y="232596"/>
                    <a:pt x="334176" y="236538"/>
                    <a:pt x="328892" y="236538"/>
                  </a:cubicBezTo>
                  <a:cubicBezTo>
                    <a:pt x="328892" y="236538"/>
                    <a:pt x="328892" y="236538"/>
                    <a:pt x="42267" y="236538"/>
                  </a:cubicBezTo>
                  <a:cubicBezTo>
                    <a:pt x="36984" y="236538"/>
                    <a:pt x="33021" y="232596"/>
                    <a:pt x="33021" y="227339"/>
                  </a:cubicBezTo>
                  <a:cubicBezTo>
                    <a:pt x="33021" y="227339"/>
                    <a:pt x="33021" y="227339"/>
                    <a:pt x="33021" y="151122"/>
                  </a:cubicBezTo>
                  <a:cubicBezTo>
                    <a:pt x="33021" y="151122"/>
                    <a:pt x="33021" y="151122"/>
                    <a:pt x="9246" y="151122"/>
                  </a:cubicBezTo>
                  <a:cubicBezTo>
                    <a:pt x="3962" y="151122"/>
                    <a:pt x="0" y="147179"/>
                    <a:pt x="0" y="141923"/>
                  </a:cubicBezTo>
                  <a:cubicBezTo>
                    <a:pt x="0" y="141923"/>
                    <a:pt x="0" y="141923"/>
                    <a:pt x="0" y="53878"/>
                  </a:cubicBezTo>
                  <a:cubicBezTo>
                    <a:pt x="0" y="49936"/>
                    <a:pt x="3962" y="44679"/>
                    <a:pt x="9246" y="44679"/>
                  </a:cubicBezTo>
                  <a:cubicBezTo>
                    <a:pt x="9246" y="44679"/>
                    <a:pt x="9246" y="44679"/>
                    <a:pt x="33021" y="44679"/>
                  </a:cubicBezTo>
                  <a:cubicBezTo>
                    <a:pt x="33021" y="44679"/>
                    <a:pt x="33021" y="44679"/>
                    <a:pt x="33021" y="9199"/>
                  </a:cubicBezTo>
                  <a:cubicBezTo>
                    <a:pt x="33021" y="3942"/>
                    <a:pt x="36984" y="0"/>
                    <a:pt x="42267" y="0"/>
                  </a:cubicBezTo>
                  <a:close/>
                </a:path>
              </a:pathLst>
            </a:custGeom>
            <a:solidFill>
              <a:srgbClr val="FFFFFF"/>
            </a:solidFill>
            <a:ln w="762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latin typeface="Arial" panose="020B0604020202020204"/>
                <a:ea typeface="楷体_GB2312"/>
              </a:endParaRPr>
            </a:p>
          </p:txBody>
        </p:sp>
        <p:sp>
          <p:nvSpPr>
            <p:cNvPr id="32" name="ïşļíḑé"/>
            <p:cNvSpPr/>
            <p:nvPr/>
          </p:nvSpPr>
          <p:spPr>
            <a:xfrm>
              <a:off x="4544179" y="3768451"/>
              <a:ext cx="380301" cy="267599"/>
            </a:xfrm>
            <a:custGeom>
              <a:avLst/>
              <a:gdLst>
                <a:gd name="connsiteX0" fmla="*/ 303212 w 338138"/>
                <a:gd name="connsiteY0" fmla="*/ 103188 h 236538"/>
                <a:gd name="connsiteX1" fmla="*/ 303212 w 338138"/>
                <a:gd name="connsiteY1" fmla="*/ 122238 h 236538"/>
                <a:gd name="connsiteX2" fmla="*/ 306034 w 338138"/>
                <a:gd name="connsiteY2" fmla="*/ 122238 h 236538"/>
                <a:gd name="connsiteX3" fmla="*/ 315912 w 338138"/>
                <a:gd name="connsiteY3" fmla="*/ 112713 h 236538"/>
                <a:gd name="connsiteX4" fmla="*/ 306034 w 338138"/>
                <a:gd name="connsiteY4" fmla="*/ 103188 h 236538"/>
                <a:gd name="connsiteX5" fmla="*/ 303212 w 338138"/>
                <a:gd name="connsiteY5" fmla="*/ 103188 h 236538"/>
                <a:gd name="connsiteX6" fmla="*/ 65087 w 338138"/>
                <a:gd name="connsiteY6" fmla="*/ 90488 h 236538"/>
                <a:gd name="connsiteX7" fmla="*/ 61912 w 338138"/>
                <a:gd name="connsiteY7" fmla="*/ 96838 h 236538"/>
                <a:gd name="connsiteX8" fmla="*/ 68262 w 338138"/>
                <a:gd name="connsiteY8" fmla="*/ 96838 h 236538"/>
                <a:gd name="connsiteX9" fmla="*/ 90487 w 338138"/>
                <a:gd name="connsiteY9" fmla="*/ 87313 h 236538"/>
                <a:gd name="connsiteX10" fmla="*/ 90487 w 338138"/>
                <a:gd name="connsiteY10" fmla="*/ 107951 h 236538"/>
                <a:gd name="connsiteX11" fmla="*/ 98107 w 338138"/>
                <a:gd name="connsiteY11" fmla="*/ 107951 h 236538"/>
                <a:gd name="connsiteX12" fmla="*/ 109537 w 338138"/>
                <a:gd name="connsiteY12" fmla="*/ 97632 h 236538"/>
                <a:gd name="connsiteX13" fmla="*/ 98107 w 338138"/>
                <a:gd name="connsiteY13" fmla="*/ 87313 h 236538"/>
                <a:gd name="connsiteX14" fmla="*/ 90487 w 338138"/>
                <a:gd name="connsiteY14" fmla="*/ 87313 h 236538"/>
                <a:gd name="connsiteX15" fmla="*/ 86677 w 338138"/>
                <a:gd name="connsiteY15" fmla="*/ 79375 h 236538"/>
                <a:gd name="connsiteX16" fmla="*/ 98107 w 338138"/>
                <a:gd name="connsiteY16" fmla="*/ 79375 h 236538"/>
                <a:gd name="connsiteX17" fmla="*/ 115887 w 338138"/>
                <a:gd name="connsiteY17" fmla="*/ 97632 h 236538"/>
                <a:gd name="connsiteX18" fmla="*/ 98107 w 338138"/>
                <a:gd name="connsiteY18" fmla="*/ 115888 h 236538"/>
                <a:gd name="connsiteX19" fmla="*/ 86677 w 338138"/>
                <a:gd name="connsiteY19" fmla="*/ 115888 h 236538"/>
                <a:gd name="connsiteX20" fmla="*/ 84137 w 338138"/>
                <a:gd name="connsiteY20" fmla="*/ 113280 h 236538"/>
                <a:gd name="connsiteX21" fmla="*/ 84137 w 338138"/>
                <a:gd name="connsiteY21" fmla="*/ 81983 h 236538"/>
                <a:gd name="connsiteX22" fmla="*/ 86677 w 338138"/>
                <a:gd name="connsiteY22" fmla="*/ 79375 h 236538"/>
                <a:gd name="connsiteX23" fmla="*/ 63764 w 338138"/>
                <a:gd name="connsiteY23" fmla="*/ 79375 h 236538"/>
                <a:gd name="connsiteX24" fmla="*/ 66410 w 338138"/>
                <a:gd name="connsiteY24" fmla="*/ 79375 h 236538"/>
                <a:gd name="connsiteX25" fmla="*/ 69056 w 338138"/>
                <a:gd name="connsiteY25" fmla="*/ 80727 h 236538"/>
                <a:gd name="connsiteX26" fmla="*/ 80962 w 338138"/>
                <a:gd name="connsiteY26" fmla="*/ 113183 h 236538"/>
                <a:gd name="connsiteX27" fmla="*/ 78316 w 338138"/>
                <a:gd name="connsiteY27" fmla="*/ 115888 h 236538"/>
                <a:gd name="connsiteX28" fmla="*/ 75670 w 338138"/>
                <a:gd name="connsiteY28" fmla="*/ 115888 h 236538"/>
                <a:gd name="connsiteX29" fmla="*/ 74347 w 338138"/>
                <a:gd name="connsiteY29" fmla="*/ 114536 h 236538"/>
                <a:gd name="connsiteX30" fmla="*/ 70378 w 338138"/>
                <a:gd name="connsiteY30" fmla="*/ 105069 h 236538"/>
                <a:gd name="connsiteX31" fmla="*/ 59795 w 338138"/>
                <a:gd name="connsiteY31" fmla="*/ 105069 h 236538"/>
                <a:gd name="connsiteX32" fmla="*/ 55826 w 338138"/>
                <a:gd name="connsiteY32" fmla="*/ 114536 h 236538"/>
                <a:gd name="connsiteX33" fmla="*/ 54503 w 338138"/>
                <a:gd name="connsiteY33" fmla="*/ 115888 h 236538"/>
                <a:gd name="connsiteX34" fmla="*/ 51858 w 338138"/>
                <a:gd name="connsiteY34" fmla="*/ 115888 h 236538"/>
                <a:gd name="connsiteX35" fmla="*/ 49212 w 338138"/>
                <a:gd name="connsiteY35" fmla="*/ 114536 h 236538"/>
                <a:gd name="connsiteX36" fmla="*/ 49212 w 338138"/>
                <a:gd name="connsiteY36" fmla="*/ 113183 h 236538"/>
                <a:gd name="connsiteX37" fmla="*/ 61118 w 338138"/>
                <a:gd name="connsiteY37" fmla="*/ 80727 h 236538"/>
                <a:gd name="connsiteX38" fmla="*/ 63764 w 338138"/>
                <a:gd name="connsiteY38" fmla="*/ 79375 h 236538"/>
                <a:gd name="connsiteX39" fmla="*/ 19050 w 338138"/>
                <a:gd name="connsiteY39" fmla="*/ 63500 h 236538"/>
                <a:gd name="connsiteX40" fmla="*/ 19050 w 338138"/>
                <a:gd name="connsiteY40" fmla="*/ 132790 h 236538"/>
                <a:gd name="connsiteX41" fmla="*/ 120915 w 338138"/>
                <a:gd name="connsiteY41" fmla="*/ 132790 h 236538"/>
                <a:gd name="connsiteX42" fmla="*/ 124884 w 338138"/>
                <a:gd name="connsiteY42" fmla="*/ 134097 h 236538"/>
                <a:gd name="connsiteX43" fmla="*/ 161925 w 338138"/>
                <a:gd name="connsiteY43" fmla="*/ 152400 h 236538"/>
                <a:gd name="connsiteX44" fmla="*/ 152665 w 338138"/>
                <a:gd name="connsiteY44" fmla="*/ 123638 h 236538"/>
                <a:gd name="connsiteX45" fmla="*/ 152665 w 338138"/>
                <a:gd name="connsiteY45" fmla="*/ 121024 h 236538"/>
                <a:gd name="connsiteX46" fmla="*/ 152665 w 338138"/>
                <a:gd name="connsiteY46" fmla="*/ 63500 h 236538"/>
                <a:gd name="connsiteX47" fmla="*/ 19050 w 338138"/>
                <a:gd name="connsiteY47" fmla="*/ 63500 h 236538"/>
                <a:gd name="connsiteX48" fmla="*/ 52387 w 338138"/>
                <a:gd name="connsiteY48" fmla="*/ 17463 h 236538"/>
                <a:gd name="connsiteX49" fmla="*/ 52387 w 338138"/>
                <a:gd name="connsiteY49" fmla="*/ 43782 h 236538"/>
                <a:gd name="connsiteX50" fmla="*/ 161817 w 338138"/>
                <a:gd name="connsiteY50" fmla="*/ 43782 h 236538"/>
                <a:gd name="connsiteX51" fmla="*/ 169728 w 338138"/>
                <a:gd name="connsiteY51" fmla="*/ 52994 h 236538"/>
                <a:gd name="connsiteX52" fmla="*/ 169728 w 338138"/>
                <a:gd name="connsiteY52" fmla="*/ 118791 h 236538"/>
                <a:gd name="connsiteX53" fmla="*/ 186868 w 338138"/>
                <a:gd name="connsiteY53" fmla="*/ 167482 h 236538"/>
                <a:gd name="connsiteX54" fmla="*/ 184231 w 338138"/>
                <a:gd name="connsiteY54" fmla="*/ 176693 h 236538"/>
                <a:gd name="connsiteX55" fmla="*/ 177639 w 338138"/>
                <a:gd name="connsiteY55" fmla="*/ 179325 h 236538"/>
                <a:gd name="connsiteX56" fmla="*/ 173683 w 338138"/>
                <a:gd name="connsiteY56" fmla="*/ 178009 h 236538"/>
                <a:gd name="connsiteX57" fmla="*/ 119627 w 338138"/>
                <a:gd name="connsiteY57" fmla="*/ 150374 h 236538"/>
                <a:gd name="connsiteX58" fmla="*/ 52387 w 338138"/>
                <a:gd name="connsiteY58" fmla="*/ 150374 h 236538"/>
                <a:gd name="connsiteX59" fmla="*/ 52387 w 338138"/>
                <a:gd name="connsiteY59" fmla="*/ 217488 h 236538"/>
                <a:gd name="connsiteX60" fmla="*/ 285750 w 338138"/>
                <a:gd name="connsiteY60" fmla="*/ 217488 h 236538"/>
                <a:gd name="connsiteX61" fmla="*/ 285750 w 338138"/>
                <a:gd name="connsiteY61" fmla="*/ 17463 h 236538"/>
                <a:gd name="connsiteX62" fmla="*/ 52387 w 338138"/>
                <a:gd name="connsiteY62" fmla="*/ 17463 h 236538"/>
                <a:gd name="connsiteX63" fmla="*/ 42267 w 338138"/>
                <a:gd name="connsiteY63" fmla="*/ 0 h 236538"/>
                <a:gd name="connsiteX64" fmla="*/ 328892 w 338138"/>
                <a:gd name="connsiteY64" fmla="*/ 0 h 236538"/>
                <a:gd name="connsiteX65" fmla="*/ 338138 w 338138"/>
                <a:gd name="connsiteY65" fmla="*/ 9199 h 236538"/>
                <a:gd name="connsiteX66" fmla="*/ 338138 w 338138"/>
                <a:gd name="connsiteY66" fmla="*/ 227339 h 236538"/>
                <a:gd name="connsiteX67" fmla="*/ 328892 w 338138"/>
                <a:gd name="connsiteY67" fmla="*/ 236538 h 236538"/>
                <a:gd name="connsiteX68" fmla="*/ 42267 w 338138"/>
                <a:gd name="connsiteY68" fmla="*/ 236538 h 236538"/>
                <a:gd name="connsiteX69" fmla="*/ 33021 w 338138"/>
                <a:gd name="connsiteY69" fmla="*/ 227339 h 236538"/>
                <a:gd name="connsiteX70" fmla="*/ 33021 w 338138"/>
                <a:gd name="connsiteY70" fmla="*/ 151122 h 236538"/>
                <a:gd name="connsiteX71" fmla="*/ 9246 w 338138"/>
                <a:gd name="connsiteY71" fmla="*/ 151122 h 236538"/>
                <a:gd name="connsiteX72" fmla="*/ 0 w 338138"/>
                <a:gd name="connsiteY72" fmla="*/ 141923 h 236538"/>
                <a:gd name="connsiteX73" fmla="*/ 0 w 338138"/>
                <a:gd name="connsiteY73" fmla="*/ 53878 h 236538"/>
                <a:gd name="connsiteX74" fmla="*/ 9246 w 338138"/>
                <a:gd name="connsiteY74" fmla="*/ 44679 h 236538"/>
                <a:gd name="connsiteX75" fmla="*/ 33021 w 338138"/>
                <a:gd name="connsiteY75" fmla="*/ 44679 h 236538"/>
                <a:gd name="connsiteX76" fmla="*/ 33021 w 338138"/>
                <a:gd name="connsiteY76" fmla="*/ 9199 h 236538"/>
                <a:gd name="connsiteX77" fmla="*/ 42267 w 338138"/>
                <a:gd name="connsiteY77" fmla="*/ 0 h 23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38138" h="236538">
                  <a:moveTo>
                    <a:pt x="303212" y="103188"/>
                  </a:moveTo>
                  <a:cubicBezTo>
                    <a:pt x="303212" y="103188"/>
                    <a:pt x="303212" y="103188"/>
                    <a:pt x="303212" y="122238"/>
                  </a:cubicBezTo>
                  <a:cubicBezTo>
                    <a:pt x="303212" y="122238"/>
                    <a:pt x="303212" y="122238"/>
                    <a:pt x="306034" y="122238"/>
                  </a:cubicBezTo>
                  <a:cubicBezTo>
                    <a:pt x="311679" y="122238"/>
                    <a:pt x="315912" y="116795"/>
                    <a:pt x="315912" y="112713"/>
                  </a:cubicBezTo>
                  <a:cubicBezTo>
                    <a:pt x="315912" y="107270"/>
                    <a:pt x="311679" y="103188"/>
                    <a:pt x="306034" y="103188"/>
                  </a:cubicBezTo>
                  <a:cubicBezTo>
                    <a:pt x="306034" y="103188"/>
                    <a:pt x="306034" y="103188"/>
                    <a:pt x="303212" y="103188"/>
                  </a:cubicBezTo>
                  <a:close/>
                  <a:moveTo>
                    <a:pt x="65087" y="90488"/>
                  </a:moveTo>
                  <a:lnTo>
                    <a:pt x="61912" y="96838"/>
                  </a:lnTo>
                  <a:lnTo>
                    <a:pt x="68262" y="96838"/>
                  </a:lnTo>
                  <a:close/>
                  <a:moveTo>
                    <a:pt x="90487" y="87313"/>
                  </a:moveTo>
                  <a:cubicBezTo>
                    <a:pt x="90487" y="87313"/>
                    <a:pt x="90487" y="87313"/>
                    <a:pt x="90487" y="107951"/>
                  </a:cubicBezTo>
                  <a:cubicBezTo>
                    <a:pt x="90487" y="107951"/>
                    <a:pt x="90487" y="107951"/>
                    <a:pt x="98107" y="107951"/>
                  </a:cubicBezTo>
                  <a:cubicBezTo>
                    <a:pt x="104457" y="107951"/>
                    <a:pt x="109537" y="104081"/>
                    <a:pt x="109537" y="97632"/>
                  </a:cubicBezTo>
                  <a:cubicBezTo>
                    <a:pt x="109537" y="92473"/>
                    <a:pt x="104457" y="87313"/>
                    <a:pt x="98107" y="87313"/>
                  </a:cubicBezTo>
                  <a:cubicBezTo>
                    <a:pt x="98107" y="87313"/>
                    <a:pt x="98107" y="87313"/>
                    <a:pt x="90487" y="87313"/>
                  </a:cubicBezTo>
                  <a:close/>
                  <a:moveTo>
                    <a:pt x="86677" y="79375"/>
                  </a:moveTo>
                  <a:cubicBezTo>
                    <a:pt x="86677" y="79375"/>
                    <a:pt x="86677" y="79375"/>
                    <a:pt x="98107" y="79375"/>
                  </a:cubicBezTo>
                  <a:cubicBezTo>
                    <a:pt x="108267" y="79375"/>
                    <a:pt x="115887" y="88503"/>
                    <a:pt x="115887" y="97632"/>
                  </a:cubicBezTo>
                  <a:cubicBezTo>
                    <a:pt x="115887" y="108064"/>
                    <a:pt x="108267" y="115888"/>
                    <a:pt x="98107" y="115888"/>
                  </a:cubicBezTo>
                  <a:cubicBezTo>
                    <a:pt x="98107" y="115888"/>
                    <a:pt x="98107" y="115888"/>
                    <a:pt x="86677" y="115888"/>
                  </a:cubicBezTo>
                  <a:cubicBezTo>
                    <a:pt x="85407" y="115888"/>
                    <a:pt x="84137" y="114584"/>
                    <a:pt x="84137" y="113280"/>
                  </a:cubicBezTo>
                  <a:cubicBezTo>
                    <a:pt x="84137" y="113280"/>
                    <a:pt x="84137" y="113280"/>
                    <a:pt x="84137" y="81983"/>
                  </a:cubicBezTo>
                  <a:cubicBezTo>
                    <a:pt x="84137" y="80679"/>
                    <a:pt x="85407" y="79375"/>
                    <a:pt x="86677" y="79375"/>
                  </a:cubicBezTo>
                  <a:close/>
                  <a:moveTo>
                    <a:pt x="63764" y="79375"/>
                  </a:moveTo>
                  <a:cubicBezTo>
                    <a:pt x="63764" y="79375"/>
                    <a:pt x="63764" y="79375"/>
                    <a:pt x="66410" y="79375"/>
                  </a:cubicBezTo>
                  <a:cubicBezTo>
                    <a:pt x="67733" y="79375"/>
                    <a:pt x="67733" y="79375"/>
                    <a:pt x="69056" y="80727"/>
                  </a:cubicBezTo>
                  <a:lnTo>
                    <a:pt x="80962" y="113183"/>
                  </a:lnTo>
                  <a:cubicBezTo>
                    <a:pt x="80962" y="114536"/>
                    <a:pt x="79639" y="115888"/>
                    <a:pt x="78316" y="115888"/>
                  </a:cubicBezTo>
                  <a:cubicBezTo>
                    <a:pt x="78316" y="115888"/>
                    <a:pt x="78316" y="115888"/>
                    <a:pt x="75670" y="115888"/>
                  </a:cubicBezTo>
                  <a:cubicBezTo>
                    <a:pt x="74347" y="115888"/>
                    <a:pt x="74347" y="114536"/>
                    <a:pt x="74347" y="114536"/>
                  </a:cubicBezTo>
                  <a:cubicBezTo>
                    <a:pt x="74347" y="114536"/>
                    <a:pt x="74347" y="114536"/>
                    <a:pt x="70378" y="105069"/>
                  </a:cubicBezTo>
                  <a:cubicBezTo>
                    <a:pt x="70378" y="105069"/>
                    <a:pt x="70378" y="105069"/>
                    <a:pt x="59795" y="105069"/>
                  </a:cubicBezTo>
                  <a:cubicBezTo>
                    <a:pt x="59795" y="105069"/>
                    <a:pt x="59795" y="105069"/>
                    <a:pt x="55826" y="114536"/>
                  </a:cubicBezTo>
                  <a:cubicBezTo>
                    <a:pt x="55826" y="114536"/>
                    <a:pt x="55826" y="115888"/>
                    <a:pt x="54503" y="115888"/>
                  </a:cubicBezTo>
                  <a:cubicBezTo>
                    <a:pt x="54503" y="115888"/>
                    <a:pt x="54503" y="115888"/>
                    <a:pt x="51858" y="115888"/>
                  </a:cubicBezTo>
                  <a:cubicBezTo>
                    <a:pt x="50535" y="115888"/>
                    <a:pt x="50535" y="115888"/>
                    <a:pt x="49212" y="114536"/>
                  </a:cubicBezTo>
                  <a:cubicBezTo>
                    <a:pt x="49212" y="114536"/>
                    <a:pt x="49212" y="113183"/>
                    <a:pt x="49212" y="113183"/>
                  </a:cubicBezTo>
                  <a:cubicBezTo>
                    <a:pt x="49212" y="113183"/>
                    <a:pt x="49212" y="113183"/>
                    <a:pt x="61118" y="80727"/>
                  </a:cubicBezTo>
                  <a:cubicBezTo>
                    <a:pt x="61118" y="79375"/>
                    <a:pt x="62441" y="79375"/>
                    <a:pt x="63764" y="79375"/>
                  </a:cubicBezTo>
                  <a:close/>
                  <a:moveTo>
                    <a:pt x="19050" y="63500"/>
                  </a:moveTo>
                  <a:lnTo>
                    <a:pt x="19050" y="132790"/>
                  </a:lnTo>
                  <a:cubicBezTo>
                    <a:pt x="19050" y="132790"/>
                    <a:pt x="19050" y="132790"/>
                    <a:pt x="120915" y="132790"/>
                  </a:cubicBezTo>
                  <a:cubicBezTo>
                    <a:pt x="122238" y="132790"/>
                    <a:pt x="124884" y="132790"/>
                    <a:pt x="124884" y="134097"/>
                  </a:cubicBezTo>
                  <a:cubicBezTo>
                    <a:pt x="124884" y="134097"/>
                    <a:pt x="124884" y="134097"/>
                    <a:pt x="161925" y="152400"/>
                  </a:cubicBezTo>
                  <a:cubicBezTo>
                    <a:pt x="161925" y="152400"/>
                    <a:pt x="161925" y="152400"/>
                    <a:pt x="152665" y="123638"/>
                  </a:cubicBezTo>
                  <a:cubicBezTo>
                    <a:pt x="152665" y="123638"/>
                    <a:pt x="152665" y="122331"/>
                    <a:pt x="152665" y="121024"/>
                  </a:cubicBezTo>
                  <a:cubicBezTo>
                    <a:pt x="152665" y="121024"/>
                    <a:pt x="152665" y="121024"/>
                    <a:pt x="152665" y="63500"/>
                  </a:cubicBezTo>
                  <a:cubicBezTo>
                    <a:pt x="152665" y="63500"/>
                    <a:pt x="152665" y="63500"/>
                    <a:pt x="19050" y="63500"/>
                  </a:cubicBezTo>
                  <a:close/>
                  <a:moveTo>
                    <a:pt x="52387" y="17463"/>
                  </a:moveTo>
                  <a:cubicBezTo>
                    <a:pt x="52387" y="17463"/>
                    <a:pt x="52387" y="17463"/>
                    <a:pt x="52387" y="43782"/>
                  </a:cubicBezTo>
                  <a:cubicBezTo>
                    <a:pt x="52387" y="43782"/>
                    <a:pt x="52387" y="43782"/>
                    <a:pt x="161817" y="43782"/>
                  </a:cubicBezTo>
                  <a:cubicBezTo>
                    <a:pt x="165773" y="43782"/>
                    <a:pt x="169728" y="49046"/>
                    <a:pt x="169728" y="52994"/>
                  </a:cubicBezTo>
                  <a:cubicBezTo>
                    <a:pt x="169728" y="52994"/>
                    <a:pt x="169728" y="52994"/>
                    <a:pt x="169728" y="118791"/>
                  </a:cubicBezTo>
                  <a:cubicBezTo>
                    <a:pt x="169728" y="118791"/>
                    <a:pt x="169728" y="118791"/>
                    <a:pt x="186868" y="167482"/>
                  </a:cubicBezTo>
                  <a:cubicBezTo>
                    <a:pt x="188186" y="171430"/>
                    <a:pt x="186868" y="174062"/>
                    <a:pt x="184231" y="176693"/>
                  </a:cubicBezTo>
                  <a:cubicBezTo>
                    <a:pt x="181594" y="178009"/>
                    <a:pt x="180275" y="179325"/>
                    <a:pt x="177639" y="179325"/>
                  </a:cubicBezTo>
                  <a:cubicBezTo>
                    <a:pt x="176320" y="179325"/>
                    <a:pt x="175002" y="179325"/>
                    <a:pt x="173683" y="178009"/>
                  </a:cubicBezTo>
                  <a:cubicBezTo>
                    <a:pt x="173683" y="178009"/>
                    <a:pt x="173683" y="178009"/>
                    <a:pt x="119627" y="150374"/>
                  </a:cubicBezTo>
                  <a:cubicBezTo>
                    <a:pt x="119627" y="150374"/>
                    <a:pt x="119627" y="150374"/>
                    <a:pt x="52387" y="150374"/>
                  </a:cubicBezTo>
                  <a:cubicBezTo>
                    <a:pt x="52387" y="150374"/>
                    <a:pt x="52387" y="150374"/>
                    <a:pt x="52387" y="217488"/>
                  </a:cubicBezTo>
                  <a:cubicBezTo>
                    <a:pt x="52387" y="217488"/>
                    <a:pt x="52387" y="217488"/>
                    <a:pt x="285750" y="217488"/>
                  </a:cubicBezTo>
                  <a:lnTo>
                    <a:pt x="285750" y="17463"/>
                  </a:lnTo>
                  <a:cubicBezTo>
                    <a:pt x="285750" y="17463"/>
                    <a:pt x="285750" y="17463"/>
                    <a:pt x="52387" y="17463"/>
                  </a:cubicBezTo>
                  <a:close/>
                  <a:moveTo>
                    <a:pt x="42267" y="0"/>
                  </a:moveTo>
                  <a:cubicBezTo>
                    <a:pt x="42267" y="0"/>
                    <a:pt x="42267" y="0"/>
                    <a:pt x="328892" y="0"/>
                  </a:cubicBezTo>
                  <a:cubicBezTo>
                    <a:pt x="334176" y="0"/>
                    <a:pt x="338138" y="3942"/>
                    <a:pt x="338138" y="9199"/>
                  </a:cubicBezTo>
                  <a:cubicBezTo>
                    <a:pt x="338138" y="9199"/>
                    <a:pt x="338138" y="9199"/>
                    <a:pt x="338138" y="227339"/>
                  </a:cubicBezTo>
                  <a:cubicBezTo>
                    <a:pt x="338138" y="232596"/>
                    <a:pt x="334176" y="236538"/>
                    <a:pt x="328892" y="236538"/>
                  </a:cubicBezTo>
                  <a:cubicBezTo>
                    <a:pt x="328892" y="236538"/>
                    <a:pt x="328892" y="236538"/>
                    <a:pt x="42267" y="236538"/>
                  </a:cubicBezTo>
                  <a:cubicBezTo>
                    <a:pt x="36984" y="236538"/>
                    <a:pt x="33021" y="232596"/>
                    <a:pt x="33021" y="227339"/>
                  </a:cubicBezTo>
                  <a:cubicBezTo>
                    <a:pt x="33021" y="227339"/>
                    <a:pt x="33021" y="227339"/>
                    <a:pt x="33021" y="151122"/>
                  </a:cubicBezTo>
                  <a:cubicBezTo>
                    <a:pt x="33021" y="151122"/>
                    <a:pt x="33021" y="151122"/>
                    <a:pt x="9246" y="151122"/>
                  </a:cubicBezTo>
                  <a:cubicBezTo>
                    <a:pt x="3962" y="151122"/>
                    <a:pt x="0" y="147179"/>
                    <a:pt x="0" y="141923"/>
                  </a:cubicBezTo>
                  <a:cubicBezTo>
                    <a:pt x="0" y="141923"/>
                    <a:pt x="0" y="141923"/>
                    <a:pt x="0" y="53878"/>
                  </a:cubicBezTo>
                  <a:cubicBezTo>
                    <a:pt x="0" y="49936"/>
                    <a:pt x="3962" y="44679"/>
                    <a:pt x="9246" y="44679"/>
                  </a:cubicBezTo>
                  <a:cubicBezTo>
                    <a:pt x="9246" y="44679"/>
                    <a:pt x="9246" y="44679"/>
                    <a:pt x="33021" y="44679"/>
                  </a:cubicBezTo>
                  <a:cubicBezTo>
                    <a:pt x="33021" y="44679"/>
                    <a:pt x="33021" y="44679"/>
                    <a:pt x="33021" y="9199"/>
                  </a:cubicBezTo>
                  <a:cubicBezTo>
                    <a:pt x="33021" y="3942"/>
                    <a:pt x="36984" y="0"/>
                    <a:pt x="42267" y="0"/>
                  </a:cubicBezTo>
                  <a:close/>
                </a:path>
              </a:pathLst>
            </a:custGeom>
            <a:solidFill>
              <a:srgbClr val="FFFFFF"/>
            </a:solidFill>
            <a:ln w="762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latin typeface="Arial" panose="020B0604020202020204"/>
                <a:ea typeface="楷体_GB2312"/>
              </a:endParaRPr>
            </a:p>
          </p:txBody>
        </p:sp>
        <p:sp>
          <p:nvSpPr>
            <p:cNvPr id="33" name="îṣḷíďê"/>
            <p:cNvSpPr/>
            <p:nvPr/>
          </p:nvSpPr>
          <p:spPr>
            <a:xfrm>
              <a:off x="5426853" y="4651057"/>
              <a:ext cx="380301" cy="265251"/>
            </a:xfrm>
            <a:custGeom>
              <a:avLst/>
              <a:gdLst>
                <a:gd name="connsiteX0" fmla="*/ 303212 w 338138"/>
                <a:gd name="connsiteY0" fmla="*/ 103188 h 236538"/>
                <a:gd name="connsiteX1" fmla="*/ 303212 w 338138"/>
                <a:gd name="connsiteY1" fmla="*/ 122238 h 236538"/>
                <a:gd name="connsiteX2" fmla="*/ 306034 w 338138"/>
                <a:gd name="connsiteY2" fmla="*/ 122238 h 236538"/>
                <a:gd name="connsiteX3" fmla="*/ 315912 w 338138"/>
                <a:gd name="connsiteY3" fmla="*/ 112713 h 236538"/>
                <a:gd name="connsiteX4" fmla="*/ 306034 w 338138"/>
                <a:gd name="connsiteY4" fmla="*/ 103188 h 236538"/>
                <a:gd name="connsiteX5" fmla="*/ 303212 w 338138"/>
                <a:gd name="connsiteY5" fmla="*/ 103188 h 236538"/>
                <a:gd name="connsiteX6" fmla="*/ 65087 w 338138"/>
                <a:gd name="connsiteY6" fmla="*/ 90488 h 236538"/>
                <a:gd name="connsiteX7" fmla="*/ 61912 w 338138"/>
                <a:gd name="connsiteY7" fmla="*/ 96838 h 236538"/>
                <a:gd name="connsiteX8" fmla="*/ 68262 w 338138"/>
                <a:gd name="connsiteY8" fmla="*/ 96838 h 236538"/>
                <a:gd name="connsiteX9" fmla="*/ 90487 w 338138"/>
                <a:gd name="connsiteY9" fmla="*/ 87313 h 236538"/>
                <a:gd name="connsiteX10" fmla="*/ 90487 w 338138"/>
                <a:gd name="connsiteY10" fmla="*/ 107951 h 236538"/>
                <a:gd name="connsiteX11" fmla="*/ 98107 w 338138"/>
                <a:gd name="connsiteY11" fmla="*/ 107951 h 236538"/>
                <a:gd name="connsiteX12" fmla="*/ 109537 w 338138"/>
                <a:gd name="connsiteY12" fmla="*/ 97632 h 236538"/>
                <a:gd name="connsiteX13" fmla="*/ 98107 w 338138"/>
                <a:gd name="connsiteY13" fmla="*/ 87313 h 236538"/>
                <a:gd name="connsiteX14" fmla="*/ 90487 w 338138"/>
                <a:gd name="connsiteY14" fmla="*/ 87313 h 236538"/>
                <a:gd name="connsiteX15" fmla="*/ 86677 w 338138"/>
                <a:gd name="connsiteY15" fmla="*/ 79375 h 236538"/>
                <a:gd name="connsiteX16" fmla="*/ 98107 w 338138"/>
                <a:gd name="connsiteY16" fmla="*/ 79375 h 236538"/>
                <a:gd name="connsiteX17" fmla="*/ 115887 w 338138"/>
                <a:gd name="connsiteY17" fmla="*/ 97632 h 236538"/>
                <a:gd name="connsiteX18" fmla="*/ 98107 w 338138"/>
                <a:gd name="connsiteY18" fmla="*/ 115888 h 236538"/>
                <a:gd name="connsiteX19" fmla="*/ 86677 w 338138"/>
                <a:gd name="connsiteY19" fmla="*/ 115888 h 236538"/>
                <a:gd name="connsiteX20" fmla="*/ 84137 w 338138"/>
                <a:gd name="connsiteY20" fmla="*/ 113280 h 236538"/>
                <a:gd name="connsiteX21" fmla="*/ 84137 w 338138"/>
                <a:gd name="connsiteY21" fmla="*/ 81983 h 236538"/>
                <a:gd name="connsiteX22" fmla="*/ 86677 w 338138"/>
                <a:gd name="connsiteY22" fmla="*/ 79375 h 236538"/>
                <a:gd name="connsiteX23" fmla="*/ 63764 w 338138"/>
                <a:gd name="connsiteY23" fmla="*/ 79375 h 236538"/>
                <a:gd name="connsiteX24" fmla="*/ 66410 w 338138"/>
                <a:gd name="connsiteY24" fmla="*/ 79375 h 236538"/>
                <a:gd name="connsiteX25" fmla="*/ 69056 w 338138"/>
                <a:gd name="connsiteY25" fmla="*/ 80727 h 236538"/>
                <a:gd name="connsiteX26" fmla="*/ 80962 w 338138"/>
                <a:gd name="connsiteY26" fmla="*/ 113183 h 236538"/>
                <a:gd name="connsiteX27" fmla="*/ 78316 w 338138"/>
                <a:gd name="connsiteY27" fmla="*/ 115888 h 236538"/>
                <a:gd name="connsiteX28" fmla="*/ 75670 w 338138"/>
                <a:gd name="connsiteY28" fmla="*/ 115888 h 236538"/>
                <a:gd name="connsiteX29" fmla="*/ 74347 w 338138"/>
                <a:gd name="connsiteY29" fmla="*/ 114536 h 236538"/>
                <a:gd name="connsiteX30" fmla="*/ 70378 w 338138"/>
                <a:gd name="connsiteY30" fmla="*/ 105069 h 236538"/>
                <a:gd name="connsiteX31" fmla="*/ 59795 w 338138"/>
                <a:gd name="connsiteY31" fmla="*/ 105069 h 236538"/>
                <a:gd name="connsiteX32" fmla="*/ 55826 w 338138"/>
                <a:gd name="connsiteY32" fmla="*/ 114536 h 236538"/>
                <a:gd name="connsiteX33" fmla="*/ 54503 w 338138"/>
                <a:gd name="connsiteY33" fmla="*/ 115888 h 236538"/>
                <a:gd name="connsiteX34" fmla="*/ 51858 w 338138"/>
                <a:gd name="connsiteY34" fmla="*/ 115888 h 236538"/>
                <a:gd name="connsiteX35" fmla="*/ 49212 w 338138"/>
                <a:gd name="connsiteY35" fmla="*/ 114536 h 236538"/>
                <a:gd name="connsiteX36" fmla="*/ 49212 w 338138"/>
                <a:gd name="connsiteY36" fmla="*/ 113183 h 236538"/>
                <a:gd name="connsiteX37" fmla="*/ 61118 w 338138"/>
                <a:gd name="connsiteY37" fmla="*/ 80727 h 236538"/>
                <a:gd name="connsiteX38" fmla="*/ 63764 w 338138"/>
                <a:gd name="connsiteY38" fmla="*/ 79375 h 236538"/>
                <a:gd name="connsiteX39" fmla="*/ 19050 w 338138"/>
                <a:gd name="connsiteY39" fmla="*/ 63500 h 236538"/>
                <a:gd name="connsiteX40" fmla="*/ 19050 w 338138"/>
                <a:gd name="connsiteY40" fmla="*/ 132790 h 236538"/>
                <a:gd name="connsiteX41" fmla="*/ 120915 w 338138"/>
                <a:gd name="connsiteY41" fmla="*/ 132790 h 236538"/>
                <a:gd name="connsiteX42" fmla="*/ 124884 w 338138"/>
                <a:gd name="connsiteY42" fmla="*/ 134097 h 236538"/>
                <a:gd name="connsiteX43" fmla="*/ 161925 w 338138"/>
                <a:gd name="connsiteY43" fmla="*/ 152400 h 236538"/>
                <a:gd name="connsiteX44" fmla="*/ 152665 w 338138"/>
                <a:gd name="connsiteY44" fmla="*/ 123638 h 236538"/>
                <a:gd name="connsiteX45" fmla="*/ 152665 w 338138"/>
                <a:gd name="connsiteY45" fmla="*/ 121024 h 236538"/>
                <a:gd name="connsiteX46" fmla="*/ 152665 w 338138"/>
                <a:gd name="connsiteY46" fmla="*/ 63500 h 236538"/>
                <a:gd name="connsiteX47" fmla="*/ 19050 w 338138"/>
                <a:gd name="connsiteY47" fmla="*/ 63500 h 236538"/>
                <a:gd name="connsiteX48" fmla="*/ 52387 w 338138"/>
                <a:gd name="connsiteY48" fmla="*/ 17463 h 236538"/>
                <a:gd name="connsiteX49" fmla="*/ 52387 w 338138"/>
                <a:gd name="connsiteY49" fmla="*/ 43782 h 236538"/>
                <a:gd name="connsiteX50" fmla="*/ 161817 w 338138"/>
                <a:gd name="connsiteY50" fmla="*/ 43782 h 236538"/>
                <a:gd name="connsiteX51" fmla="*/ 169728 w 338138"/>
                <a:gd name="connsiteY51" fmla="*/ 52994 h 236538"/>
                <a:gd name="connsiteX52" fmla="*/ 169728 w 338138"/>
                <a:gd name="connsiteY52" fmla="*/ 118791 h 236538"/>
                <a:gd name="connsiteX53" fmla="*/ 186868 w 338138"/>
                <a:gd name="connsiteY53" fmla="*/ 167482 h 236538"/>
                <a:gd name="connsiteX54" fmla="*/ 184231 w 338138"/>
                <a:gd name="connsiteY54" fmla="*/ 176693 h 236538"/>
                <a:gd name="connsiteX55" fmla="*/ 177639 w 338138"/>
                <a:gd name="connsiteY55" fmla="*/ 179325 h 236538"/>
                <a:gd name="connsiteX56" fmla="*/ 173683 w 338138"/>
                <a:gd name="connsiteY56" fmla="*/ 178009 h 236538"/>
                <a:gd name="connsiteX57" fmla="*/ 119627 w 338138"/>
                <a:gd name="connsiteY57" fmla="*/ 150374 h 236538"/>
                <a:gd name="connsiteX58" fmla="*/ 52387 w 338138"/>
                <a:gd name="connsiteY58" fmla="*/ 150374 h 236538"/>
                <a:gd name="connsiteX59" fmla="*/ 52387 w 338138"/>
                <a:gd name="connsiteY59" fmla="*/ 217488 h 236538"/>
                <a:gd name="connsiteX60" fmla="*/ 285750 w 338138"/>
                <a:gd name="connsiteY60" fmla="*/ 217488 h 236538"/>
                <a:gd name="connsiteX61" fmla="*/ 285750 w 338138"/>
                <a:gd name="connsiteY61" fmla="*/ 17463 h 236538"/>
                <a:gd name="connsiteX62" fmla="*/ 52387 w 338138"/>
                <a:gd name="connsiteY62" fmla="*/ 17463 h 236538"/>
                <a:gd name="connsiteX63" fmla="*/ 42267 w 338138"/>
                <a:gd name="connsiteY63" fmla="*/ 0 h 236538"/>
                <a:gd name="connsiteX64" fmla="*/ 328892 w 338138"/>
                <a:gd name="connsiteY64" fmla="*/ 0 h 236538"/>
                <a:gd name="connsiteX65" fmla="*/ 338138 w 338138"/>
                <a:gd name="connsiteY65" fmla="*/ 9199 h 236538"/>
                <a:gd name="connsiteX66" fmla="*/ 338138 w 338138"/>
                <a:gd name="connsiteY66" fmla="*/ 227339 h 236538"/>
                <a:gd name="connsiteX67" fmla="*/ 328892 w 338138"/>
                <a:gd name="connsiteY67" fmla="*/ 236538 h 236538"/>
                <a:gd name="connsiteX68" fmla="*/ 42267 w 338138"/>
                <a:gd name="connsiteY68" fmla="*/ 236538 h 236538"/>
                <a:gd name="connsiteX69" fmla="*/ 33021 w 338138"/>
                <a:gd name="connsiteY69" fmla="*/ 227339 h 236538"/>
                <a:gd name="connsiteX70" fmla="*/ 33021 w 338138"/>
                <a:gd name="connsiteY70" fmla="*/ 151122 h 236538"/>
                <a:gd name="connsiteX71" fmla="*/ 9246 w 338138"/>
                <a:gd name="connsiteY71" fmla="*/ 151122 h 236538"/>
                <a:gd name="connsiteX72" fmla="*/ 0 w 338138"/>
                <a:gd name="connsiteY72" fmla="*/ 141923 h 236538"/>
                <a:gd name="connsiteX73" fmla="*/ 0 w 338138"/>
                <a:gd name="connsiteY73" fmla="*/ 53878 h 236538"/>
                <a:gd name="connsiteX74" fmla="*/ 9246 w 338138"/>
                <a:gd name="connsiteY74" fmla="*/ 44679 h 236538"/>
                <a:gd name="connsiteX75" fmla="*/ 33021 w 338138"/>
                <a:gd name="connsiteY75" fmla="*/ 44679 h 236538"/>
                <a:gd name="connsiteX76" fmla="*/ 33021 w 338138"/>
                <a:gd name="connsiteY76" fmla="*/ 9199 h 236538"/>
                <a:gd name="connsiteX77" fmla="*/ 42267 w 338138"/>
                <a:gd name="connsiteY77" fmla="*/ 0 h 23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38138" h="236538">
                  <a:moveTo>
                    <a:pt x="303212" y="103188"/>
                  </a:moveTo>
                  <a:cubicBezTo>
                    <a:pt x="303212" y="103188"/>
                    <a:pt x="303212" y="103188"/>
                    <a:pt x="303212" y="122238"/>
                  </a:cubicBezTo>
                  <a:cubicBezTo>
                    <a:pt x="303212" y="122238"/>
                    <a:pt x="303212" y="122238"/>
                    <a:pt x="306034" y="122238"/>
                  </a:cubicBezTo>
                  <a:cubicBezTo>
                    <a:pt x="311679" y="122238"/>
                    <a:pt x="315912" y="116795"/>
                    <a:pt x="315912" y="112713"/>
                  </a:cubicBezTo>
                  <a:cubicBezTo>
                    <a:pt x="315912" y="107270"/>
                    <a:pt x="311679" y="103188"/>
                    <a:pt x="306034" y="103188"/>
                  </a:cubicBezTo>
                  <a:cubicBezTo>
                    <a:pt x="306034" y="103188"/>
                    <a:pt x="306034" y="103188"/>
                    <a:pt x="303212" y="103188"/>
                  </a:cubicBezTo>
                  <a:close/>
                  <a:moveTo>
                    <a:pt x="65087" y="90488"/>
                  </a:moveTo>
                  <a:lnTo>
                    <a:pt x="61912" y="96838"/>
                  </a:lnTo>
                  <a:lnTo>
                    <a:pt x="68262" y="96838"/>
                  </a:lnTo>
                  <a:close/>
                  <a:moveTo>
                    <a:pt x="90487" y="87313"/>
                  </a:moveTo>
                  <a:cubicBezTo>
                    <a:pt x="90487" y="87313"/>
                    <a:pt x="90487" y="87313"/>
                    <a:pt x="90487" y="107951"/>
                  </a:cubicBezTo>
                  <a:cubicBezTo>
                    <a:pt x="90487" y="107951"/>
                    <a:pt x="90487" y="107951"/>
                    <a:pt x="98107" y="107951"/>
                  </a:cubicBezTo>
                  <a:cubicBezTo>
                    <a:pt x="104457" y="107951"/>
                    <a:pt x="109537" y="104081"/>
                    <a:pt x="109537" y="97632"/>
                  </a:cubicBezTo>
                  <a:cubicBezTo>
                    <a:pt x="109537" y="92473"/>
                    <a:pt x="104457" y="87313"/>
                    <a:pt x="98107" y="87313"/>
                  </a:cubicBezTo>
                  <a:cubicBezTo>
                    <a:pt x="98107" y="87313"/>
                    <a:pt x="98107" y="87313"/>
                    <a:pt x="90487" y="87313"/>
                  </a:cubicBezTo>
                  <a:close/>
                  <a:moveTo>
                    <a:pt x="86677" y="79375"/>
                  </a:moveTo>
                  <a:cubicBezTo>
                    <a:pt x="86677" y="79375"/>
                    <a:pt x="86677" y="79375"/>
                    <a:pt x="98107" y="79375"/>
                  </a:cubicBezTo>
                  <a:cubicBezTo>
                    <a:pt x="108267" y="79375"/>
                    <a:pt x="115887" y="88503"/>
                    <a:pt x="115887" y="97632"/>
                  </a:cubicBezTo>
                  <a:cubicBezTo>
                    <a:pt x="115887" y="108064"/>
                    <a:pt x="108267" y="115888"/>
                    <a:pt x="98107" y="115888"/>
                  </a:cubicBezTo>
                  <a:cubicBezTo>
                    <a:pt x="98107" y="115888"/>
                    <a:pt x="98107" y="115888"/>
                    <a:pt x="86677" y="115888"/>
                  </a:cubicBezTo>
                  <a:cubicBezTo>
                    <a:pt x="85407" y="115888"/>
                    <a:pt x="84137" y="114584"/>
                    <a:pt x="84137" y="113280"/>
                  </a:cubicBezTo>
                  <a:cubicBezTo>
                    <a:pt x="84137" y="113280"/>
                    <a:pt x="84137" y="113280"/>
                    <a:pt x="84137" y="81983"/>
                  </a:cubicBezTo>
                  <a:cubicBezTo>
                    <a:pt x="84137" y="80679"/>
                    <a:pt x="85407" y="79375"/>
                    <a:pt x="86677" y="79375"/>
                  </a:cubicBezTo>
                  <a:close/>
                  <a:moveTo>
                    <a:pt x="63764" y="79375"/>
                  </a:moveTo>
                  <a:cubicBezTo>
                    <a:pt x="63764" y="79375"/>
                    <a:pt x="63764" y="79375"/>
                    <a:pt x="66410" y="79375"/>
                  </a:cubicBezTo>
                  <a:cubicBezTo>
                    <a:pt x="67733" y="79375"/>
                    <a:pt x="67733" y="79375"/>
                    <a:pt x="69056" y="80727"/>
                  </a:cubicBezTo>
                  <a:lnTo>
                    <a:pt x="80962" y="113183"/>
                  </a:lnTo>
                  <a:cubicBezTo>
                    <a:pt x="80962" y="114536"/>
                    <a:pt x="79639" y="115888"/>
                    <a:pt x="78316" y="115888"/>
                  </a:cubicBezTo>
                  <a:cubicBezTo>
                    <a:pt x="78316" y="115888"/>
                    <a:pt x="78316" y="115888"/>
                    <a:pt x="75670" y="115888"/>
                  </a:cubicBezTo>
                  <a:cubicBezTo>
                    <a:pt x="74347" y="115888"/>
                    <a:pt x="74347" y="114536"/>
                    <a:pt x="74347" y="114536"/>
                  </a:cubicBezTo>
                  <a:cubicBezTo>
                    <a:pt x="74347" y="114536"/>
                    <a:pt x="74347" y="114536"/>
                    <a:pt x="70378" y="105069"/>
                  </a:cubicBezTo>
                  <a:cubicBezTo>
                    <a:pt x="70378" y="105069"/>
                    <a:pt x="70378" y="105069"/>
                    <a:pt x="59795" y="105069"/>
                  </a:cubicBezTo>
                  <a:cubicBezTo>
                    <a:pt x="59795" y="105069"/>
                    <a:pt x="59795" y="105069"/>
                    <a:pt x="55826" y="114536"/>
                  </a:cubicBezTo>
                  <a:cubicBezTo>
                    <a:pt x="55826" y="114536"/>
                    <a:pt x="55826" y="115888"/>
                    <a:pt x="54503" y="115888"/>
                  </a:cubicBezTo>
                  <a:cubicBezTo>
                    <a:pt x="54503" y="115888"/>
                    <a:pt x="54503" y="115888"/>
                    <a:pt x="51858" y="115888"/>
                  </a:cubicBezTo>
                  <a:cubicBezTo>
                    <a:pt x="50535" y="115888"/>
                    <a:pt x="50535" y="115888"/>
                    <a:pt x="49212" y="114536"/>
                  </a:cubicBezTo>
                  <a:cubicBezTo>
                    <a:pt x="49212" y="114536"/>
                    <a:pt x="49212" y="113183"/>
                    <a:pt x="49212" y="113183"/>
                  </a:cubicBezTo>
                  <a:cubicBezTo>
                    <a:pt x="49212" y="113183"/>
                    <a:pt x="49212" y="113183"/>
                    <a:pt x="61118" y="80727"/>
                  </a:cubicBezTo>
                  <a:cubicBezTo>
                    <a:pt x="61118" y="79375"/>
                    <a:pt x="62441" y="79375"/>
                    <a:pt x="63764" y="79375"/>
                  </a:cubicBezTo>
                  <a:close/>
                  <a:moveTo>
                    <a:pt x="19050" y="63500"/>
                  </a:moveTo>
                  <a:lnTo>
                    <a:pt x="19050" y="132790"/>
                  </a:lnTo>
                  <a:cubicBezTo>
                    <a:pt x="19050" y="132790"/>
                    <a:pt x="19050" y="132790"/>
                    <a:pt x="120915" y="132790"/>
                  </a:cubicBezTo>
                  <a:cubicBezTo>
                    <a:pt x="122238" y="132790"/>
                    <a:pt x="124884" y="132790"/>
                    <a:pt x="124884" y="134097"/>
                  </a:cubicBezTo>
                  <a:cubicBezTo>
                    <a:pt x="124884" y="134097"/>
                    <a:pt x="124884" y="134097"/>
                    <a:pt x="161925" y="152400"/>
                  </a:cubicBezTo>
                  <a:cubicBezTo>
                    <a:pt x="161925" y="152400"/>
                    <a:pt x="161925" y="152400"/>
                    <a:pt x="152665" y="123638"/>
                  </a:cubicBezTo>
                  <a:cubicBezTo>
                    <a:pt x="152665" y="123638"/>
                    <a:pt x="152665" y="122331"/>
                    <a:pt x="152665" y="121024"/>
                  </a:cubicBezTo>
                  <a:cubicBezTo>
                    <a:pt x="152665" y="121024"/>
                    <a:pt x="152665" y="121024"/>
                    <a:pt x="152665" y="63500"/>
                  </a:cubicBezTo>
                  <a:cubicBezTo>
                    <a:pt x="152665" y="63500"/>
                    <a:pt x="152665" y="63500"/>
                    <a:pt x="19050" y="63500"/>
                  </a:cubicBezTo>
                  <a:close/>
                  <a:moveTo>
                    <a:pt x="52387" y="17463"/>
                  </a:moveTo>
                  <a:cubicBezTo>
                    <a:pt x="52387" y="17463"/>
                    <a:pt x="52387" y="17463"/>
                    <a:pt x="52387" y="43782"/>
                  </a:cubicBezTo>
                  <a:cubicBezTo>
                    <a:pt x="52387" y="43782"/>
                    <a:pt x="52387" y="43782"/>
                    <a:pt x="161817" y="43782"/>
                  </a:cubicBezTo>
                  <a:cubicBezTo>
                    <a:pt x="165773" y="43782"/>
                    <a:pt x="169728" y="49046"/>
                    <a:pt x="169728" y="52994"/>
                  </a:cubicBezTo>
                  <a:cubicBezTo>
                    <a:pt x="169728" y="52994"/>
                    <a:pt x="169728" y="52994"/>
                    <a:pt x="169728" y="118791"/>
                  </a:cubicBezTo>
                  <a:cubicBezTo>
                    <a:pt x="169728" y="118791"/>
                    <a:pt x="169728" y="118791"/>
                    <a:pt x="186868" y="167482"/>
                  </a:cubicBezTo>
                  <a:cubicBezTo>
                    <a:pt x="188186" y="171430"/>
                    <a:pt x="186868" y="174062"/>
                    <a:pt x="184231" y="176693"/>
                  </a:cubicBezTo>
                  <a:cubicBezTo>
                    <a:pt x="181594" y="178009"/>
                    <a:pt x="180275" y="179325"/>
                    <a:pt x="177639" y="179325"/>
                  </a:cubicBezTo>
                  <a:cubicBezTo>
                    <a:pt x="176320" y="179325"/>
                    <a:pt x="175002" y="179325"/>
                    <a:pt x="173683" y="178009"/>
                  </a:cubicBezTo>
                  <a:cubicBezTo>
                    <a:pt x="173683" y="178009"/>
                    <a:pt x="173683" y="178009"/>
                    <a:pt x="119627" y="150374"/>
                  </a:cubicBezTo>
                  <a:cubicBezTo>
                    <a:pt x="119627" y="150374"/>
                    <a:pt x="119627" y="150374"/>
                    <a:pt x="52387" y="150374"/>
                  </a:cubicBezTo>
                  <a:cubicBezTo>
                    <a:pt x="52387" y="150374"/>
                    <a:pt x="52387" y="150374"/>
                    <a:pt x="52387" y="217488"/>
                  </a:cubicBezTo>
                  <a:cubicBezTo>
                    <a:pt x="52387" y="217488"/>
                    <a:pt x="52387" y="217488"/>
                    <a:pt x="285750" y="217488"/>
                  </a:cubicBezTo>
                  <a:lnTo>
                    <a:pt x="285750" y="17463"/>
                  </a:lnTo>
                  <a:cubicBezTo>
                    <a:pt x="285750" y="17463"/>
                    <a:pt x="285750" y="17463"/>
                    <a:pt x="52387" y="17463"/>
                  </a:cubicBezTo>
                  <a:close/>
                  <a:moveTo>
                    <a:pt x="42267" y="0"/>
                  </a:moveTo>
                  <a:cubicBezTo>
                    <a:pt x="42267" y="0"/>
                    <a:pt x="42267" y="0"/>
                    <a:pt x="328892" y="0"/>
                  </a:cubicBezTo>
                  <a:cubicBezTo>
                    <a:pt x="334176" y="0"/>
                    <a:pt x="338138" y="3942"/>
                    <a:pt x="338138" y="9199"/>
                  </a:cubicBezTo>
                  <a:cubicBezTo>
                    <a:pt x="338138" y="9199"/>
                    <a:pt x="338138" y="9199"/>
                    <a:pt x="338138" y="227339"/>
                  </a:cubicBezTo>
                  <a:cubicBezTo>
                    <a:pt x="338138" y="232596"/>
                    <a:pt x="334176" y="236538"/>
                    <a:pt x="328892" y="236538"/>
                  </a:cubicBezTo>
                  <a:cubicBezTo>
                    <a:pt x="328892" y="236538"/>
                    <a:pt x="328892" y="236538"/>
                    <a:pt x="42267" y="236538"/>
                  </a:cubicBezTo>
                  <a:cubicBezTo>
                    <a:pt x="36984" y="236538"/>
                    <a:pt x="33021" y="232596"/>
                    <a:pt x="33021" y="227339"/>
                  </a:cubicBezTo>
                  <a:cubicBezTo>
                    <a:pt x="33021" y="227339"/>
                    <a:pt x="33021" y="227339"/>
                    <a:pt x="33021" y="151122"/>
                  </a:cubicBezTo>
                  <a:cubicBezTo>
                    <a:pt x="33021" y="151122"/>
                    <a:pt x="33021" y="151122"/>
                    <a:pt x="9246" y="151122"/>
                  </a:cubicBezTo>
                  <a:cubicBezTo>
                    <a:pt x="3962" y="151122"/>
                    <a:pt x="0" y="147179"/>
                    <a:pt x="0" y="141923"/>
                  </a:cubicBezTo>
                  <a:cubicBezTo>
                    <a:pt x="0" y="141923"/>
                    <a:pt x="0" y="141923"/>
                    <a:pt x="0" y="53878"/>
                  </a:cubicBezTo>
                  <a:cubicBezTo>
                    <a:pt x="0" y="49936"/>
                    <a:pt x="3962" y="44679"/>
                    <a:pt x="9246" y="44679"/>
                  </a:cubicBezTo>
                  <a:cubicBezTo>
                    <a:pt x="9246" y="44679"/>
                    <a:pt x="9246" y="44679"/>
                    <a:pt x="33021" y="44679"/>
                  </a:cubicBezTo>
                  <a:cubicBezTo>
                    <a:pt x="33021" y="44679"/>
                    <a:pt x="33021" y="44679"/>
                    <a:pt x="33021" y="9199"/>
                  </a:cubicBezTo>
                  <a:cubicBezTo>
                    <a:pt x="33021" y="3942"/>
                    <a:pt x="36984" y="0"/>
                    <a:pt x="42267" y="0"/>
                  </a:cubicBezTo>
                  <a:close/>
                </a:path>
              </a:pathLst>
            </a:custGeom>
            <a:solidFill>
              <a:srgbClr val="FFFFFF"/>
            </a:solidFill>
            <a:ln w="762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latin typeface="Arial" panose="020B0604020202020204"/>
                <a:ea typeface="楷体_GB2312"/>
              </a:endParaRPr>
            </a:p>
          </p:txBody>
        </p:sp>
        <p:sp>
          <p:nvSpPr>
            <p:cNvPr id="34" name="iśļïḍe"/>
            <p:cNvSpPr/>
            <p:nvPr/>
          </p:nvSpPr>
          <p:spPr>
            <a:xfrm>
              <a:off x="6800161" y="4442142"/>
              <a:ext cx="380301" cy="265252"/>
            </a:xfrm>
            <a:custGeom>
              <a:avLst/>
              <a:gdLst>
                <a:gd name="connsiteX0" fmla="*/ 303212 w 338138"/>
                <a:gd name="connsiteY0" fmla="*/ 103188 h 236538"/>
                <a:gd name="connsiteX1" fmla="*/ 303212 w 338138"/>
                <a:gd name="connsiteY1" fmla="*/ 122238 h 236538"/>
                <a:gd name="connsiteX2" fmla="*/ 306034 w 338138"/>
                <a:gd name="connsiteY2" fmla="*/ 122238 h 236538"/>
                <a:gd name="connsiteX3" fmla="*/ 315912 w 338138"/>
                <a:gd name="connsiteY3" fmla="*/ 112713 h 236538"/>
                <a:gd name="connsiteX4" fmla="*/ 306034 w 338138"/>
                <a:gd name="connsiteY4" fmla="*/ 103188 h 236538"/>
                <a:gd name="connsiteX5" fmla="*/ 303212 w 338138"/>
                <a:gd name="connsiteY5" fmla="*/ 103188 h 236538"/>
                <a:gd name="connsiteX6" fmla="*/ 65087 w 338138"/>
                <a:gd name="connsiteY6" fmla="*/ 90488 h 236538"/>
                <a:gd name="connsiteX7" fmla="*/ 61912 w 338138"/>
                <a:gd name="connsiteY7" fmla="*/ 96838 h 236538"/>
                <a:gd name="connsiteX8" fmla="*/ 68262 w 338138"/>
                <a:gd name="connsiteY8" fmla="*/ 96838 h 236538"/>
                <a:gd name="connsiteX9" fmla="*/ 90487 w 338138"/>
                <a:gd name="connsiteY9" fmla="*/ 87313 h 236538"/>
                <a:gd name="connsiteX10" fmla="*/ 90487 w 338138"/>
                <a:gd name="connsiteY10" fmla="*/ 107951 h 236538"/>
                <a:gd name="connsiteX11" fmla="*/ 98107 w 338138"/>
                <a:gd name="connsiteY11" fmla="*/ 107951 h 236538"/>
                <a:gd name="connsiteX12" fmla="*/ 109537 w 338138"/>
                <a:gd name="connsiteY12" fmla="*/ 97632 h 236538"/>
                <a:gd name="connsiteX13" fmla="*/ 98107 w 338138"/>
                <a:gd name="connsiteY13" fmla="*/ 87313 h 236538"/>
                <a:gd name="connsiteX14" fmla="*/ 90487 w 338138"/>
                <a:gd name="connsiteY14" fmla="*/ 87313 h 236538"/>
                <a:gd name="connsiteX15" fmla="*/ 86677 w 338138"/>
                <a:gd name="connsiteY15" fmla="*/ 79375 h 236538"/>
                <a:gd name="connsiteX16" fmla="*/ 98107 w 338138"/>
                <a:gd name="connsiteY16" fmla="*/ 79375 h 236538"/>
                <a:gd name="connsiteX17" fmla="*/ 115887 w 338138"/>
                <a:gd name="connsiteY17" fmla="*/ 97632 h 236538"/>
                <a:gd name="connsiteX18" fmla="*/ 98107 w 338138"/>
                <a:gd name="connsiteY18" fmla="*/ 115888 h 236538"/>
                <a:gd name="connsiteX19" fmla="*/ 86677 w 338138"/>
                <a:gd name="connsiteY19" fmla="*/ 115888 h 236538"/>
                <a:gd name="connsiteX20" fmla="*/ 84137 w 338138"/>
                <a:gd name="connsiteY20" fmla="*/ 113280 h 236538"/>
                <a:gd name="connsiteX21" fmla="*/ 84137 w 338138"/>
                <a:gd name="connsiteY21" fmla="*/ 81983 h 236538"/>
                <a:gd name="connsiteX22" fmla="*/ 86677 w 338138"/>
                <a:gd name="connsiteY22" fmla="*/ 79375 h 236538"/>
                <a:gd name="connsiteX23" fmla="*/ 63764 w 338138"/>
                <a:gd name="connsiteY23" fmla="*/ 79375 h 236538"/>
                <a:gd name="connsiteX24" fmla="*/ 66410 w 338138"/>
                <a:gd name="connsiteY24" fmla="*/ 79375 h 236538"/>
                <a:gd name="connsiteX25" fmla="*/ 69056 w 338138"/>
                <a:gd name="connsiteY25" fmla="*/ 80727 h 236538"/>
                <a:gd name="connsiteX26" fmla="*/ 80962 w 338138"/>
                <a:gd name="connsiteY26" fmla="*/ 113183 h 236538"/>
                <a:gd name="connsiteX27" fmla="*/ 78316 w 338138"/>
                <a:gd name="connsiteY27" fmla="*/ 115888 h 236538"/>
                <a:gd name="connsiteX28" fmla="*/ 75670 w 338138"/>
                <a:gd name="connsiteY28" fmla="*/ 115888 h 236538"/>
                <a:gd name="connsiteX29" fmla="*/ 74347 w 338138"/>
                <a:gd name="connsiteY29" fmla="*/ 114536 h 236538"/>
                <a:gd name="connsiteX30" fmla="*/ 70378 w 338138"/>
                <a:gd name="connsiteY30" fmla="*/ 105069 h 236538"/>
                <a:gd name="connsiteX31" fmla="*/ 59795 w 338138"/>
                <a:gd name="connsiteY31" fmla="*/ 105069 h 236538"/>
                <a:gd name="connsiteX32" fmla="*/ 55826 w 338138"/>
                <a:gd name="connsiteY32" fmla="*/ 114536 h 236538"/>
                <a:gd name="connsiteX33" fmla="*/ 54503 w 338138"/>
                <a:gd name="connsiteY33" fmla="*/ 115888 h 236538"/>
                <a:gd name="connsiteX34" fmla="*/ 51858 w 338138"/>
                <a:gd name="connsiteY34" fmla="*/ 115888 h 236538"/>
                <a:gd name="connsiteX35" fmla="*/ 49212 w 338138"/>
                <a:gd name="connsiteY35" fmla="*/ 114536 h 236538"/>
                <a:gd name="connsiteX36" fmla="*/ 49212 w 338138"/>
                <a:gd name="connsiteY36" fmla="*/ 113183 h 236538"/>
                <a:gd name="connsiteX37" fmla="*/ 61118 w 338138"/>
                <a:gd name="connsiteY37" fmla="*/ 80727 h 236538"/>
                <a:gd name="connsiteX38" fmla="*/ 63764 w 338138"/>
                <a:gd name="connsiteY38" fmla="*/ 79375 h 236538"/>
                <a:gd name="connsiteX39" fmla="*/ 19050 w 338138"/>
                <a:gd name="connsiteY39" fmla="*/ 63500 h 236538"/>
                <a:gd name="connsiteX40" fmla="*/ 19050 w 338138"/>
                <a:gd name="connsiteY40" fmla="*/ 132790 h 236538"/>
                <a:gd name="connsiteX41" fmla="*/ 120915 w 338138"/>
                <a:gd name="connsiteY41" fmla="*/ 132790 h 236538"/>
                <a:gd name="connsiteX42" fmla="*/ 124884 w 338138"/>
                <a:gd name="connsiteY42" fmla="*/ 134097 h 236538"/>
                <a:gd name="connsiteX43" fmla="*/ 161925 w 338138"/>
                <a:gd name="connsiteY43" fmla="*/ 152400 h 236538"/>
                <a:gd name="connsiteX44" fmla="*/ 152665 w 338138"/>
                <a:gd name="connsiteY44" fmla="*/ 123638 h 236538"/>
                <a:gd name="connsiteX45" fmla="*/ 152665 w 338138"/>
                <a:gd name="connsiteY45" fmla="*/ 121024 h 236538"/>
                <a:gd name="connsiteX46" fmla="*/ 152665 w 338138"/>
                <a:gd name="connsiteY46" fmla="*/ 63500 h 236538"/>
                <a:gd name="connsiteX47" fmla="*/ 19050 w 338138"/>
                <a:gd name="connsiteY47" fmla="*/ 63500 h 236538"/>
                <a:gd name="connsiteX48" fmla="*/ 52387 w 338138"/>
                <a:gd name="connsiteY48" fmla="*/ 17463 h 236538"/>
                <a:gd name="connsiteX49" fmla="*/ 52387 w 338138"/>
                <a:gd name="connsiteY49" fmla="*/ 43782 h 236538"/>
                <a:gd name="connsiteX50" fmla="*/ 161817 w 338138"/>
                <a:gd name="connsiteY50" fmla="*/ 43782 h 236538"/>
                <a:gd name="connsiteX51" fmla="*/ 169728 w 338138"/>
                <a:gd name="connsiteY51" fmla="*/ 52994 h 236538"/>
                <a:gd name="connsiteX52" fmla="*/ 169728 w 338138"/>
                <a:gd name="connsiteY52" fmla="*/ 118791 h 236538"/>
                <a:gd name="connsiteX53" fmla="*/ 186868 w 338138"/>
                <a:gd name="connsiteY53" fmla="*/ 167482 h 236538"/>
                <a:gd name="connsiteX54" fmla="*/ 184231 w 338138"/>
                <a:gd name="connsiteY54" fmla="*/ 176693 h 236538"/>
                <a:gd name="connsiteX55" fmla="*/ 177639 w 338138"/>
                <a:gd name="connsiteY55" fmla="*/ 179325 h 236538"/>
                <a:gd name="connsiteX56" fmla="*/ 173683 w 338138"/>
                <a:gd name="connsiteY56" fmla="*/ 178009 h 236538"/>
                <a:gd name="connsiteX57" fmla="*/ 119627 w 338138"/>
                <a:gd name="connsiteY57" fmla="*/ 150374 h 236538"/>
                <a:gd name="connsiteX58" fmla="*/ 52387 w 338138"/>
                <a:gd name="connsiteY58" fmla="*/ 150374 h 236538"/>
                <a:gd name="connsiteX59" fmla="*/ 52387 w 338138"/>
                <a:gd name="connsiteY59" fmla="*/ 217488 h 236538"/>
                <a:gd name="connsiteX60" fmla="*/ 285750 w 338138"/>
                <a:gd name="connsiteY60" fmla="*/ 217488 h 236538"/>
                <a:gd name="connsiteX61" fmla="*/ 285750 w 338138"/>
                <a:gd name="connsiteY61" fmla="*/ 17463 h 236538"/>
                <a:gd name="connsiteX62" fmla="*/ 52387 w 338138"/>
                <a:gd name="connsiteY62" fmla="*/ 17463 h 236538"/>
                <a:gd name="connsiteX63" fmla="*/ 42267 w 338138"/>
                <a:gd name="connsiteY63" fmla="*/ 0 h 236538"/>
                <a:gd name="connsiteX64" fmla="*/ 328892 w 338138"/>
                <a:gd name="connsiteY64" fmla="*/ 0 h 236538"/>
                <a:gd name="connsiteX65" fmla="*/ 338138 w 338138"/>
                <a:gd name="connsiteY65" fmla="*/ 9199 h 236538"/>
                <a:gd name="connsiteX66" fmla="*/ 338138 w 338138"/>
                <a:gd name="connsiteY66" fmla="*/ 227339 h 236538"/>
                <a:gd name="connsiteX67" fmla="*/ 328892 w 338138"/>
                <a:gd name="connsiteY67" fmla="*/ 236538 h 236538"/>
                <a:gd name="connsiteX68" fmla="*/ 42267 w 338138"/>
                <a:gd name="connsiteY68" fmla="*/ 236538 h 236538"/>
                <a:gd name="connsiteX69" fmla="*/ 33021 w 338138"/>
                <a:gd name="connsiteY69" fmla="*/ 227339 h 236538"/>
                <a:gd name="connsiteX70" fmla="*/ 33021 w 338138"/>
                <a:gd name="connsiteY70" fmla="*/ 151122 h 236538"/>
                <a:gd name="connsiteX71" fmla="*/ 9246 w 338138"/>
                <a:gd name="connsiteY71" fmla="*/ 151122 h 236538"/>
                <a:gd name="connsiteX72" fmla="*/ 0 w 338138"/>
                <a:gd name="connsiteY72" fmla="*/ 141923 h 236538"/>
                <a:gd name="connsiteX73" fmla="*/ 0 w 338138"/>
                <a:gd name="connsiteY73" fmla="*/ 53878 h 236538"/>
                <a:gd name="connsiteX74" fmla="*/ 9246 w 338138"/>
                <a:gd name="connsiteY74" fmla="*/ 44679 h 236538"/>
                <a:gd name="connsiteX75" fmla="*/ 33021 w 338138"/>
                <a:gd name="connsiteY75" fmla="*/ 44679 h 236538"/>
                <a:gd name="connsiteX76" fmla="*/ 33021 w 338138"/>
                <a:gd name="connsiteY76" fmla="*/ 9199 h 236538"/>
                <a:gd name="connsiteX77" fmla="*/ 42267 w 338138"/>
                <a:gd name="connsiteY77" fmla="*/ 0 h 23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38138" h="236538">
                  <a:moveTo>
                    <a:pt x="303212" y="103188"/>
                  </a:moveTo>
                  <a:cubicBezTo>
                    <a:pt x="303212" y="103188"/>
                    <a:pt x="303212" y="103188"/>
                    <a:pt x="303212" y="122238"/>
                  </a:cubicBezTo>
                  <a:cubicBezTo>
                    <a:pt x="303212" y="122238"/>
                    <a:pt x="303212" y="122238"/>
                    <a:pt x="306034" y="122238"/>
                  </a:cubicBezTo>
                  <a:cubicBezTo>
                    <a:pt x="311679" y="122238"/>
                    <a:pt x="315912" y="116795"/>
                    <a:pt x="315912" y="112713"/>
                  </a:cubicBezTo>
                  <a:cubicBezTo>
                    <a:pt x="315912" y="107270"/>
                    <a:pt x="311679" y="103188"/>
                    <a:pt x="306034" y="103188"/>
                  </a:cubicBezTo>
                  <a:cubicBezTo>
                    <a:pt x="306034" y="103188"/>
                    <a:pt x="306034" y="103188"/>
                    <a:pt x="303212" y="103188"/>
                  </a:cubicBezTo>
                  <a:close/>
                  <a:moveTo>
                    <a:pt x="65087" y="90488"/>
                  </a:moveTo>
                  <a:lnTo>
                    <a:pt x="61912" y="96838"/>
                  </a:lnTo>
                  <a:lnTo>
                    <a:pt x="68262" y="96838"/>
                  </a:lnTo>
                  <a:close/>
                  <a:moveTo>
                    <a:pt x="90487" y="87313"/>
                  </a:moveTo>
                  <a:cubicBezTo>
                    <a:pt x="90487" y="87313"/>
                    <a:pt x="90487" y="87313"/>
                    <a:pt x="90487" y="107951"/>
                  </a:cubicBezTo>
                  <a:cubicBezTo>
                    <a:pt x="90487" y="107951"/>
                    <a:pt x="90487" y="107951"/>
                    <a:pt x="98107" y="107951"/>
                  </a:cubicBezTo>
                  <a:cubicBezTo>
                    <a:pt x="104457" y="107951"/>
                    <a:pt x="109537" y="104081"/>
                    <a:pt x="109537" y="97632"/>
                  </a:cubicBezTo>
                  <a:cubicBezTo>
                    <a:pt x="109537" y="92473"/>
                    <a:pt x="104457" y="87313"/>
                    <a:pt x="98107" y="87313"/>
                  </a:cubicBezTo>
                  <a:cubicBezTo>
                    <a:pt x="98107" y="87313"/>
                    <a:pt x="98107" y="87313"/>
                    <a:pt x="90487" y="87313"/>
                  </a:cubicBezTo>
                  <a:close/>
                  <a:moveTo>
                    <a:pt x="86677" y="79375"/>
                  </a:moveTo>
                  <a:cubicBezTo>
                    <a:pt x="86677" y="79375"/>
                    <a:pt x="86677" y="79375"/>
                    <a:pt x="98107" y="79375"/>
                  </a:cubicBezTo>
                  <a:cubicBezTo>
                    <a:pt x="108267" y="79375"/>
                    <a:pt x="115887" y="88503"/>
                    <a:pt x="115887" y="97632"/>
                  </a:cubicBezTo>
                  <a:cubicBezTo>
                    <a:pt x="115887" y="108064"/>
                    <a:pt x="108267" y="115888"/>
                    <a:pt x="98107" y="115888"/>
                  </a:cubicBezTo>
                  <a:cubicBezTo>
                    <a:pt x="98107" y="115888"/>
                    <a:pt x="98107" y="115888"/>
                    <a:pt x="86677" y="115888"/>
                  </a:cubicBezTo>
                  <a:cubicBezTo>
                    <a:pt x="85407" y="115888"/>
                    <a:pt x="84137" y="114584"/>
                    <a:pt x="84137" y="113280"/>
                  </a:cubicBezTo>
                  <a:cubicBezTo>
                    <a:pt x="84137" y="113280"/>
                    <a:pt x="84137" y="113280"/>
                    <a:pt x="84137" y="81983"/>
                  </a:cubicBezTo>
                  <a:cubicBezTo>
                    <a:pt x="84137" y="80679"/>
                    <a:pt x="85407" y="79375"/>
                    <a:pt x="86677" y="79375"/>
                  </a:cubicBezTo>
                  <a:close/>
                  <a:moveTo>
                    <a:pt x="63764" y="79375"/>
                  </a:moveTo>
                  <a:cubicBezTo>
                    <a:pt x="63764" y="79375"/>
                    <a:pt x="63764" y="79375"/>
                    <a:pt x="66410" y="79375"/>
                  </a:cubicBezTo>
                  <a:cubicBezTo>
                    <a:pt x="67733" y="79375"/>
                    <a:pt x="67733" y="79375"/>
                    <a:pt x="69056" y="80727"/>
                  </a:cubicBezTo>
                  <a:lnTo>
                    <a:pt x="80962" y="113183"/>
                  </a:lnTo>
                  <a:cubicBezTo>
                    <a:pt x="80962" y="114536"/>
                    <a:pt x="79639" y="115888"/>
                    <a:pt x="78316" y="115888"/>
                  </a:cubicBezTo>
                  <a:cubicBezTo>
                    <a:pt x="78316" y="115888"/>
                    <a:pt x="78316" y="115888"/>
                    <a:pt x="75670" y="115888"/>
                  </a:cubicBezTo>
                  <a:cubicBezTo>
                    <a:pt x="74347" y="115888"/>
                    <a:pt x="74347" y="114536"/>
                    <a:pt x="74347" y="114536"/>
                  </a:cubicBezTo>
                  <a:cubicBezTo>
                    <a:pt x="74347" y="114536"/>
                    <a:pt x="74347" y="114536"/>
                    <a:pt x="70378" y="105069"/>
                  </a:cubicBezTo>
                  <a:cubicBezTo>
                    <a:pt x="70378" y="105069"/>
                    <a:pt x="70378" y="105069"/>
                    <a:pt x="59795" y="105069"/>
                  </a:cubicBezTo>
                  <a:cubicBezTo>
                    <a:pt x="59795" y="105069"/>
                    <a:pt x="59795" y="105069"/>
                    <a:pt x="55826" y="114536"/>
                  </a:cubicBezTo>
                  <a:cubicBezTo>
                    <a:pt x="55826" y="114536"/>
                    <a:pt x="55826" y="115888"/>
                    <a:pt x="54503" y="115888"/>
                  </a:cubicBezTo>
                  <a:cubicBezTo>
                    <a:pt x="54503" y="115888"/>
                    <a:pt x="54503" y="115888"/>
                    <a:pt x="51858" y="115888"/>
                  </a:cubicBezTo>
                  <a:cubicBezTo>
                    <a:pt x="50535" y="115888"/>
                    <a:pt x="50535" y="115888"/>
                    <a:pt x="49212" y="114536"/>
                  </a:cubicBezTo>
                  <a:cubicBezTo>
                    <a:pt x="49212" y="114536"/>
                    <a:pt x="49212" y="113183"/>
                    <a:pt x="49212" y="113183"/>
                  </a:cubicBezTo>
                  <a:cubicBezTo>
                    <a:pt x="49212" y="113183"/>
                    <a:pt x="49212" y="113183"/>
                    <a:pt x="61118" y="80727"/>
                  </a:cubicBezTo>
                  <a:cubicBezTo>
                    <a:pt x="61118" y="79375"/>
                    <a:pt x="62441" y="79375"/>
                    <a:pt x="63764" y="79375"/>
                  </a:cubicBezTo>
                  <a:close/>
                  <a:moveTo>
                    <a:pt x="19050" y="63500"/>
                  </a:moveTo>
                  <a:lnTo>
                    <a:pt x="19050" y="132790"/>
                  </a:lnTo>
                  <a:cubicBezTo>
                    <a:pt x="19050" y="132790"/>
                    <a:pt x="19050" y="132790"/>
                    <a:pt x="120915" y="132790"/>
                  </a:cubicBezTo>
                  <a:cubicBezTo>
                    <a:pt x="122238" y="132790"/>
                    <a:pt x="124884" y="132790"/>
                    <a:pt x="124884" y="134097"/>
                  </a:cubicBezTo>
                  <a:cubicBezTo>
                    <a:pt x="124884" y="134097"/>
                    <a:pt x="124884" y="134097"/>
                    <a:pt x="161925" y="152400"/>
                  </a:cubicBezTo>
                  <a:cubicBezTo>
                    <a:pt x="161925" y="152400"/>
                    <a:pt x="161925" y="152400"/>
                    <a:pt x="152665" y="123638"/>
                  </a:cubicBezTo>
                  <a:cubicBezTo>
                    <a:pt x="152665" y="123638"/>
                    <a:pt x="152665" y="122331"/>
                    <a:pt x="152665" y="121024"/>
                  </a:cubicBezTo>
                  <a:cubicBezTo>
                    <a:pt x="152665" y="121024"/>
                    <a:pt x="152665" y="121024"/>
                    <a:pt x="152665" y="63500"/>
                  </a:cubicBezTo>
                  <a:cubicBezTo>
                    <a:pt x="152665" y="63500"/>
                    <a:pt x="152665" y="63500"/>
                    <a:pt x="19050" y="63500"/>
                  </a:cubicBezTo>
                  <a:close/>
                  <a:moveTo>
                    <a:pt x="52387" y="17463"/>
                  </a:moveTo>
                  <a:cubicBezTo>
                    <a:pt x="52387" y="17463"/>
                    <a:pt x="52387" y="17463"/>
                    <a:pt x="52387" y="43782"/>
                  </a:cubicBezTo>
                  <a:cubicBezTo>
                    <a:pt x="52387" y="43782"/>
                    <a:pt x="52387" y="43782"/>
                    <a:pt x="161817" y="43782"/>
                  </a:cubicBezTo>
                  <a:cubicBezTo>
                    <a:pt x="165773" y="43782"/>
                    <a:pt x="169728" y="49046"/>
                    <a:pt x="169728" y="52994"/>
                  </a:cubicBezTo>
                  <a:cubicBezTo>
                    <a:pt x="169728" y="52994"/>
                    <a:pt x="169728" y="52994"/>
                    <a:pt x="169728" y="118791"/>
                  </a:cubicBezTo>
                  <a:cubicBezTo>
                    <a:pt x="169728" y="118791"/>
                    <a:pt x="169728" y="118791"/>
                    <a:pt x="186868" y="167482"/>
                  </a:cubicBezTo>
                  <a:cubicBezTo>
                    <a:pt x="188186" y="171430"/>
                    <a:pt x="186868" y="174062"/>
                    <a:pt x="184231" y="176693"/>
                  </a:cubicBezTo>
                  <a:cubicBezTo>
                    <a:pt x="181594" y="178009"/>
                    <a:pt x="180275" y="179325"/>
                    <a:pt x="177639" y="179325"/>
                  </a:cubicBezTo>
                  <a:cubicBezTo>
                    <a:pt x="176320" y="179325"/>
                    <a:pt x="175002" y="179325"/>
                    <a:pt x="173683" y="178009"/>
                  </a:cubicBezTo>
                  <a:cubicBezTo>
                    <a:pt x="173683" y="178009"/>
                    <a:pt x="173683" y="178009"/>
                    <a:pt x="119627" y="150374"/>
                  </a:cubicBezTo>
                  <a:cubicBezTo>
                    <a:pt x="119627" y="150374"/>
                    <a:pt x="119627" y="150374"/>
                    <a:pt x="52387" y="150374"/>
                  </a:cubicBezTo>
                  <a:cubicBezTo>
                    <a:pt x="52387" y="150374"/>
                    <a:pt x="52387" y="150374"/>
                    <a:pt x="52387" y="217488"/>
                  </a:cubicBezTo>
                  <a:cubicBezTo>
                    <a:pt x="52387" y="217488"/>
                    <a:pt x="52387" y="217488"/>
                    <a:pt x="285750" y="217488"/>
                  </a:cubicBezTo>
                  <a:lnTo>
                    <a:pt x="285750" y="17463"/>
                  </a:lnTo>
                  <a:cubicBezTo>
                    <a:pt x="285750" y="17463"/>
                    <a:pt x="285750" y="17463"/>
                    <a:pt x="52387" y="17463"/>
                  </a:cubicBezTo>
                  <a:close/>
                  <a:moveTo>
                    <a:pt x="42267" y="0"/>
                  </a:moveTo>
                  <a:cubicBezTo>
                    <a:pt x="42267" y="0"/>
                    <a:pt x="42267" y="0"/>
                    <a:pt x="328892" y="0"/>
                  </a:cubicBezTo>
                  <a:cubicBezTo>
                    <a:pt x="334176" y="0"/>
                    <a:pt x="338138" y="3942"/>
                    <a:pt x="338138" y="9199"/>
                  </a:cubicBezTo>
                  <a:cubicBezTo>
                    <a:pt x="338138" y="9199"/>
                    <a:pt x="338138" y="9199"/>
                    <a:pt x="338138" y="227339"/>
                  </a:cubicBezTo>
                  <a:cubicBezTo>
                    <a:pt x="338138" y="232596"/>
                    <a:pt x="334176" y="236538"/>
                    <a:pt x="328892" y="236538"/>
                  </a:cubicBezTo>
                  <a:cubicBezTo>
                    <a:pt x="328892" y="236538"/>
                    <a:pt x="328892" y="236538"/>
                    <a:pt x="42267" y="236538"/>
                  </a:cubicBezTo>
                  <a:cubicBezTo>
                    <a:pt x="36984" y="236538"/>
                    <a:pt x="33021" y="232596"/>
                    <a:pt x="33021" y="227339"/>
                  </a:cubicBezTo>
                  <a:cubicBezTo>
                    <a:pt x="33021" y="227339"/>
                    <a:pt x="33021" y="227339"/>
                    <a:pt x="33021" y="151122"/>
                  </a:cubicBezTo>
                  <a:cubicBezTo>
                    <a:pt x="33021" y="151122"/>
                    <a:pt x="33021" y="151122"/>
                    <a:pt x="9246" y="151122"/>
                  </a:cubicBezTo>
                  <a:cubicBezTo>
                    <a:pt x="3962" y="151122"/>
                    <a:pt x="0" y="147179"/>
                    <a:pt x="0" y="141923"/>
                  </a:cubicBezTo>
                  <a:cubicBezTo>
                    <a:pt x="0" y="141923"/>
                    <a:pt x="0" y="141923"/>
                    <a:pt x="0" y="53878"/>
                  </a:cubicBezTo>
                  <a:cubicBezTo>
                    <a:pt x="0" y="49936"/>
                    <a:pt x="3962" y="44679"/>
                    <a:pt x="9246" y="44679"/>
                  </a:cubicBezTo>
                  <a:cubicBezTo>
                    <a:pt x="9246" y="44679"/>
                    <a:pt x="9246" y="44679"/>
                    <a:pt x="33021" y="44679"/>
                  </a:cubicBezTo>
                  <a:cubicBezTo>
                    <a:pt x="33021" y="44679"/>
                    <a:pt x="33021" y="44679"/>
                    <a:pt x="33021" y="9199"/>
                  </a:cubicBezTo>
                  <a:cubicBezTo>
                    <a:pt x="33021" y="3942"/>
                    <a:pt x="36984" y="0"/>
                    <a:pt x="42267" y="0"/>
                  </a:cubicBezTo>
                  <a:close/>
                </a:path>
              </a:pathLst>
            </a:custGeom>
            <a:solidFill>
              <a:srgbClr val="FFFFFF"/>
            </a:solidFill>
            <a:ln w="762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latin typeface="Arial" panose="020B0604020202020204"/>
                <a:ea typeface="楷体_GB2312"/>
              </a:endParaRPr>
            </a:p>
          </p:txBody>
        </p:sp>
      </p:grpSp>
      <p:sp>
        <p:nvSpPr>
          <p:cNvPr id="41" name="î$lîḓé"/>
          <p:cNvSpPr txBox="1"/>
          <p:nvPr/>
        </p:nvSpPr>
        <p:spPr bwMode="auto">
          <a:xfrm>
            <a:off x="5580192" y="2697598"/>
            <a:ext cx="2304176" cy="415940"/>
          </a:xfrm>
          <a:prstGeom prst="rect">
            <a:avLst/>
          </a:prstGeom>
          <a:noFill/>
        </p:spPr>
        <p:txBody>
          <a:bodyPr lIns="72000" tIns="0" rIns="72000" bIns="0" anchor="ctr">
            <a:noAutofit/>
          </a:bodyPr>
          <a:lstStyle/>
          <a:p>
            <a:pPr lvl="0" fontAlgn="base">
              <a:lnSpc>
                <a:spcPct val="120000"/>
              </a:lnSpc>
              <a:spcBef>
                <a:spcPct val="0"/>
              </a:spcBef>
              <a:spcAft>
                <a:spcPct val="0"/>
              </a:spcAft>
              <a:defRPr/>
            </a:pPr>
            <a:r>
              <a:rPr lang="zh-CN" altLang="en-US" sz="1200" dirty="0">
                <a:latin typeface="微软雅黑" panose="020B0503020204020204" pitchFamily="34" charset="-122"/>
                <a:ea typeface="微软雅黑" panose="020B0503020204020204" pitchFamily="34" charset="-122"/>
              </a:rPr>
              <a:t>基建补短板、</a:t>
            </a:r>
            <a:r>
              <a:rPr lang="en-US" altLang="zh-CN" sz="1200" dirty="0">
                <a:latin typeface="微软雅黑" panose="020B0503020204020204" pitchFamily="34" charset="-122"/>
                <a:ea typeface="微软雅黑" panose="020B0503020204020204" pitchFamily="34" charset="-122"/>
              </a:rPr>
              <a:t>PPP</a:t>
            </a:r>
            <a:r>
              <a:rPr lang="zh-CN" altLang="en-US" sz="1200" dirty="0">
                <a:latin typeface="微软雅黑" panose="020B0503020204020204" pitchFamily="34" charset="-122"/>
                <a:ea typeface="微软雅黑" panose="020B0503020204020204" pitchFamily="34" charset="-122"/>
              </a:rPr>
              <a:t>、地方政府专项债、新型基础设施建设</a:t>
            </a:r>
            <a:r>
              <a:rPr lang="zh-CN" altLang="en-US" sz="1200" dirty="0" smtClean="0">
                <a:latin typeface="微软雅黑" panose="020B0503020204020204" pitchFamily="34" charset="-122"/>
                <a:ea typeface="微软雅黑" panose="020B0503020204020204" pitchFamily="34" charset="-122"/>
              </a:rPr>
              <a:t>等</a:t>
            </a:r>
            <a:r>
              <a:rPr lang="zh-CN" altLang="zh-CN" sz="1200" dirty="0" smtClean="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42" name="ïṥ1ídé"/>
          <p:cNvSpPr/>
          <p:nvPr/>
        </p:nvSpPr>
        <p:spPr bwMode="auto">
          <a:xfrm>
            <a:off x="5850835" y="2446715"/>
            <a:ext cx="1628570" cy="172935"/>
          </a:xfrm>
          <a:prstGeom prst="rect">
            <a:avLst/>
          </a:prstGeom>
        </p:spPr>
        <p:txBody>
          <a:bodyPr wrap="none" lIns="72000" tIns="0" rIns="72000" bIns="0">
            <a:noAutofit/>
          </a:bodyPr>
          <a:lstStyle/>
          <a:p>
            <a:pPr defTabSz="914400">
              <a:defRPr/>
            </a:pPr>
            <a:r>
              <a:rPr lang="zh-CN" altLang="en-US" sz="1500" b="1" kern="0" dirty="0">
                <a:solidFill>
                  <a:srgbClr val="386398"/>
                </a:solidFill>
                <a:latin typeface="微软雅黑" panose="020B0503020204020204" pitchFamily="34" charset="-122"/>
                <a:ea typeface="微软雅黑" panose="020B0503020204020204" pitchFamily="34" charset="-122"/>
              </a:rPr>
              <a:t>政策落地能力强</a:t>
            </a:r>
          </a:p>
        </p:txBody>
      </p:sp>
      <p:sp>
        <p:nvSpPr>
          <p:cNvPr id="43" name="isľíḋê"/>
          <p:cNvSpPr txBox="1"/>
          <p:nvPr/>
        </p:nvSpPr>
        <p:spPr bwMode="auto">
          <a:xfrm>
            <a:off x="5613290" y="4281774"/>
            <a:ext cx="2487102" cy="415940"/>
          </a:xfrm>
          <a:prstGeom prst="rect">
            <a:avLst/>
          </a:prstGeom>
          <a:noFill/>
        </p:spPr>
        <p:txBody>
          <a:bodyPr lIns="72000" tIns="0" rIns="72000" bIns="0" anchor="ctr">
            <a:noAutofit/>
          </a:bodyPr>
          <a:lstStyle/>
          <a:p>
            <a:pPr fontAlgn="base">
              <a:lnSpc>
                <a:spcPct val="120000"/>
              </a:lnSpc>
              <a:spcBef>
                <a:spcPct val="0"/>
              </a:spcBef>
              <a:spcAft>
                <a:spcPct val="0"/>
              </a:spcAft>
              <a:defRPr/>
            </a:pPr>
            <a:r>
              <a:rPr lang="zh-CN" altLang="en-US" sz="1200" dirty="0">
                <a:latin typeface="微软雅黑" panose="020B0503020204020204" pitchFamily="34" charset="-122"/>
                <a:ea typeface="微软雅黑" panose="020B0503020204020204" pitchFamily="34" charset="-122"/>
              </a:rPr>
              <a:t>为雄安新区、大兴机场等标志性重点项目提供咨询</a:t>
            </a:r>
            <a:r>
              <a:rPr lang="zh-CN" altLang="en-US" sz="1200" dirty="0" smtClean="0">
                <a:latin typeface="微软雅黑" panose="020B0503020204020204" pitchFamily="34" charset="-122"/>
                <a:ea typeface="微软雅黑" panose="020B0503020204020204" pitchFamily="34" charset="-122"/>
              </a:rPr>
              <a:t>服务</a:t>
            </a:r>
            <a:r>
              <a:rPr lang="zh-CN" altLang="zh-CN" sz="1200" dirty="0" smtClean="0">
                <a:latin typeface="微软雅黑" panose="020B0503020204020204" pitchFamily="34" charset="-122"/>
                <a:ea typeface="微软雅黑" panose="020B0503020204020204" pitchFamily="34" charset="-122"/>
              </a:rPr>
              <a:t>。</a:t>
            </a:r>
            <a:endParaRPr kumimoji="0" lang="zh-CN" altLang="en-US" sz="1200" b="0" i="0" u="none" strike="noStrike" kern="0" cap="none" spc="0" normalizeH="0" baseline="0" noProof="0" dirty="0">
              <a:ln>
                <a:noFill/>
              </a:ln>
              <a:solidFill>
                <a:schemeClr val="accent1">
                  <a:lumMod val="50000"/>
                </a:schemeClr>
              </a:solidFill>
              <a:effectLst/>
              <a:uLnTx/>
              <a:uFillTx/>
              <a:latin typeface="微软雅黑" panose="020B0503020204020204" pitchFamily="34" charset="-122"/>
              <a:ea typeface="微软雅黑" panose="020B0503020204020204" pitchFamily="34" charset="-122"/>
            </a:endParaRPr>
          </a:p>
        </p:txBody>
      </p:sp>
      <p:sp>
        <p:nvSpPr>
          <p:cNvPr id="44" name="íṧ1ïďè"/>
          <p:cNvSpPr/>
          <p:nvPr/>
        </p:nvSpPr>
        <p:spPr bwMode="auto">
          <a:xfrm>
            <a:off x="5908114" y="4015049"/>
            <a:ext cx="1628570" cy="172935"/>
          </a:xfrm>
          <a:prstGeom prst="rect">
            <a:avLst/>
          </a:prstGeom>
        </p:spPr>
        <p:txBody>
          <a:bodyPr wrap="none" lIns="72000" tIns="0" rIns="72000" bIns="0">
            <a:noAutofit/>
          </a:bodyPr>
          <a:lstStyle/>
          <a:p>
            <a:pPr algn="ctr" defTabSz="914400">
              <a:defRPr/>
            </a:pPr>
            <a:r>
              <a:rPr lang="zh-CN" altLang="en-US" sz="1500" b="1" kern="0" dirty="0">
                <a:solidFill>
                  <a:srgbClr val="386398"/>
                </a:solidFill>
                <a:latin typeface="微软雅黑" panose="020B0503020204020204" pitchFamily="34" charset="-122"/>
                <a:ea typeface="微软雅黑" panose="020B0503020204020204" pitchFamily="34" charset="-122"/>
              </a:rPr>
              <a:t>造价咨询</a:t>
            </a:r>
            <a:r>
              <a:rPr lang="zh-CN" altLang="en-US" sz="1500" b="1" kern="0" dirty="0" smtClean="0">
                <a:solidFill>
                  <a:srgbClr val="386398"/>
                </a:solidFill>
                <a:latin typeface="微软雅黑" panose="020B0503020204020204" pitchFamily="34" charset="-122"/>
                <a:ea typeface="微软雅黑" panose="020B0503020204020204" pitchFamily="34" charset="-122"/>
              </a:rPr>
              <a:t>能力强</a:t>
            </a:r>
            <a:endParaRPr lang="zh-CN" altLang="en-US" sz="1500" b="1" kern="0" dirty="0">
              <a:solidFill>
                <a:srgbClr val="386398"/>
              </a:solidFill>
              <a:latin typeface="微软雅黑" panose="020B0503020204020204" pitchFamily="34" charset="-122"/>
              <a:ea typeface="微软雅黑" panose="020B0503020204020204" pitchFamily="34" charset="-122"/>
            </a:endParaRPr>
          </a:p>
        </p:txBody>
      </p:sp>
      <p:sp>
        <p:nvSpPr>
          <p:cNvPr id="45" name="ïs1ïḓe"/>
          <p:cNvSpPr txBox="1"/>
          <p:nvPr/>
        </p:nvSpPr>
        <p:spPr bwMode="auto">
          <a:xfrm>
            <a:off x="5703764" y="3436244"/>
            <a:ext cx="2900684" cy="415940"/>
          </a:xfrm>
          <a:prstGeom prst="rect">
            <a:avLst/>
          </a:prstGeom>
          <a:noFill/>
        </p:spPr>
        <p:txBody>
          <a:bodyPr lIns="72000" tIns="0" rIns="72000" bIns="0" anchor="ctr">
            <a:noAutofit/>
          </a:bodyPr>
          <a:lstStyle/>
          <a:p>
            <a:pPr lvl="0" algn="just" fontAlgn="base">
              <a:lnSpc>
                <a:spcPct val="120000"/>
              </a:lnSpc>
              <a:spcBef>
                <a:spcPct val="0"/>
              </a:spcBef>
              <a:spcAft>
                <a:spcPct val="0"/>
              </a:spcAft>
              <a:defRPr/>
            </a:pPr>
            <a:r>
              <a:rPr lang="zh-CN" altLang="en-US" sz="1200" dirty="0">
                <a:latin typeface="微软雅黑" panose="020B0503020204020204" pitchFamily="34" charset="-122"/>
                <a:ea typeface="微软雅黑" panose="020B0503020204020204" pitchFamily="34" charset="-122"/>
              </a:rPr>
              <a:t>围绕海绵城市、综合管廊、特色小镇建设，打造“善行城建”专业金融品牌</a:t>
            </a:r>
          </a:p>
        </p:txBody>
      </p:sp>
      <p:sp>
        <p:nvSpPr>
          <p:cNvPr id="46" name="îśľiḋê"/>
          <p:cNvSpPr/>
          <p:nvPr/>
        </p:nvSpPr>
        <p:spPr bwMode="auto">
          <a:xfrm>
            <a:off x="6137228" y="3220074"/>
            <a:ext cx="1628571" cy="172935"/>
          </a:xfrm>
          <a:prstGeom prst="rect">
            <a:avLst/>
          </a:prstGeom>
        </p:spPr>
        <p:txBody>
          <a:bodyPr wrap="none" lIns="72000" tIns="0" rIns="72000" bIns="0">
            <a:normAutofit fontScale="77500" lnSpcReduction="20000"/>
          </a:bodyPr>
          <a:lstStyle/>
          <a:p>
            <a:pPr lvl="0" defTabSz="914400">
              <a:defRPr/>
            </a:pPr>
            <a:r>
              <a:rPr lang="zh-CN" altLang="en-US" b="1" kern="0" dirty="0">
                <a:solidFill>
                  <a:srgbClr val="386398"/>
                </a:solidFill>
                <a:latin typeface="微软雅黑" panose="020B0503020204020204" pitchFamily="34" charset="-122"/>
                <a:ea typeface="微软雅黑" panose="020B0503020204020204" pitchFamily="34" charset="-122"/>
              </a:rPr>
              <a:t>业务创新</a:t>
            </a:r>
            <a:r>
              <a:rPr lang="zh-CN" altLang="en-US" b="1" kern="0" dirty="0" smtClean="0">
                <a:solidFill>
                  <a:srgbClr val="386398"/>
                </a:solidFill>
                <a:latin typeface="微软雅黑" panose="020B0503020204020204" pitchFamily="34" charset="-122"/>
                <a:ea typeface="微软雅黑" panose="020B0503020204020204" pitchFamily="34" charset="-122"/>
              </a:rPr>
              <a:t>能力强</a:t>
            </a:r>
            <a:endParaRPr kumimoji="0" lang="zh-CN" altLang="en-US" sz="1800" b="1" i="0" u="none" strike="noStrike" kern="0" cap="none" spc="0" normalizeH="0" baseline="0" noProof="0" dirty="0">
              <a:ln>
                <a:noFill/>
              </a:ln>
              <a:solidFill>
                <a:srgbClr val="386398"/>
              </a:solidFill>
              <a:effectLst/>
              <a:uLnTx/>
              <a:uFillTx/>
              <a:latin typeface="微软雅黑" panose="020B0503020204020204" pitchFamily="34" charset="-122"/>
              <a:ea typeface="微软雅黑" panose="020B0503020204020204" pitchFamily="34" charset="-122"/>
            </a:endParaRPr>
          </a:p>
        </p:txBody>
      </p:sp>
      <p:sp>
        <p:nvSpPr>
          <p:cNvPr id="47" name="îṡḻiḋe"/>
          <p:cNvSpPr txBox="1"/>
          <p:nvPr/>
        </p:nvSpPr>
        <p:spPr bwMode="auto">
          <a:xfrm>
            <a:off x="755576" y="3201654"/>
            <a:ext cx="2665578" cy="415940"/>
          </a:xfrm>
          <a:prstGeom prst="rect">
            <a:avLst/>
          </a:prstGeom>
          <a:noFill/>
        </p:spPr>
        <p:txBody>
          <a:bodyPr lIns="72000" tIns="0" rIns="72000" bIns="0" anchor="ctr">
            <a:noAutofit/>
          </a:bodyPr>
          <a:lstStyle/>
          <a:p>
            <a:pPr fontAlgn="base">
              <a:lnSpc>
                <a:spcPct val="120000"/>
              </a:lnSpc>
              <a:spcBef>
                <a:spcPct val="0"/>
              </a:spcBef>
              <a:spcAft>
                <a:spcPct val="0"/>
              </a:spcAft>
              <a:defRPr/>
            </a:pPr>
            <a:r>
              <a:rPr lang="zh-CN" altLang="en-US" sz="1200" dirty="0">
                <a:latin typeface="微软雅黑" panose="020B0503020204020204" pitchFamily="34" charset="-122"/>
                <a:ea typeface="微软雅黑" panose="020B0503020204020204" pitchFamily="34" charset="-122"/>
              </a:rPr>
              <a:t>提供工程咨询、财务顾问、项目贷款、投资理财、工程保函、资金监管等一揽子服务</a:t>
            </a:r>
            <a:r>
              <a:rPr lang="zh-CN" altLang="en-US" sz="1200" dirty="0" smtClean="0">
                <a:latin typeface="微软雅黑" panose="020B0503020204020204" pitchFamily="34" charset="-122"/>
                <a:ea typeface="微软雅黑" panose="020B0503020204020204" pitchFamily="34" charset="-122"/>
              </a:rPr>
              <a:t>方案</a:t>
            </a:r>
            <a:r>
              <a:rPr lang="zh-CN" altLang="zh-CN" sz="1200"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
            </a:r>
            <a:br>
              <a:rPr lang="zh-CN" altLang="en-US" sz="1200" dirty="0" smtClean="0">
                <a:latin typeface="微软雅黑" panose="020B0503020204020204" pitchFamily="34" charset="-122"/>
                <a:ea typeface="微软雅黑" panose="020B0503020204020204" pitchFamily="34" charset="-122"/>
              </a:rPr>
            </a:br>
            <a:endParaRPr lang="zh-CN" altLang="en-US" sz="1200" dirty="0">
              <a:latin typeface="微软雅黑" panose="020B0503020204020204" pitchFamily="34" charset="-122"/>
              <a:ea typeface="微软雅黑" panose="020B0503020204020204" pitchFamily="34" charset="-122"/>
            </a:endParaRPr>
          </a:p>
        </p:txBody>
      </p:sp>
      <p:sp>
        <p:nvSpPr>
          <p:cNvPr id="48" name="ïṣľïḋê"/>
          <p:cNvSpPr/>
          <p:nvPr/>
        </p:nvSpPr>
        <p:spPr bwMode="auto">
          <a:xfrm>
            <a:off x="1440372" y="2747562"/>
            <a:ext cx="1628571" cy="172935"/>
          </a:xfrm>
          <a:prstGeom prst="rect">
            <a:avLst/>
          </a:prstGeom>
        </p:spPr>
        <p:txBody>
          <a:bodyPr wrap="none" lIns="72000" tIns="0" rIns="72000" bIns="0">
            <a:normAutofit fontScale="77500" lnSpcReduction="20000"/>
          </a:bodyPr>
          <a:lstStyle/>
          <a:p>
            <a:pPr lvl="0" algn="ctr" defTabSz="914400">
              <a:defRPr/>
            </a:pPr>
            <a:r>
              <a:rPr lang="zh-CN" altLang="en-US" b="1" kern="0" dirty="0">
                <a:solidFill>
                  <a:srgbClr val="386398"/>
                </a:solidFill>
                <a:latin typeface="微软雅黑" panose="020B0503020204020204" pitchFamily="34" charset="-122"/>
                <a:ea typeface="微软雅黑" panose="020B0503020204020204" pitchFamily="34" charset="-122"/>
              </a:rPr>
              <a:t>综合服务</a:t>
            </a:r>
            <a:r>
              <a:rPr lang="zh-CN" altLang="en-US" b="1" kern="0" dirty="0" smtClean="0">
                <a:solidFill>
                  <a:srgbClr val="386398"/>
                </a:solidFill>
                <a:latin typeface="微软雅黑" panose="020B0503020204020204" pitchFamily="34" charset="-122"/>
                <a:ea typeface="微软雅黑" panose="020B0503020204020204" pitchFamily="34" charset="-122"/>
              </a:rPr>
              <a:t>能力强</a:t>
            </a:r>
            <a:endParaRPr lang="zh-CN" altLang="en-US" b="1" kern="0" dirty="0">
              <a:solidFill>
                <a:srgbClr val="386398"/>
              </a:solidFill>
              <a:latin typeface="微软雅黑" panose="020B0503020204020204" pitchFamily="34" charset="-122"/>
              <a:ea typeface="微软雅黑" panose="020B0503020204020204" pitchFamily="34" charset="-122"/>
            </a:endParaRPr>
          </a:p>
        </p:txBody>
      </p:sp>
      <p:sp>
        <p:nvSpPr>
          <p:cNvPr id="49" name="íŝ1îḍé"/>
          <p:cNvSpPr txBox="1"/>
          <p:nvPr/>
        </p:nvSpPr>
        <p:spPr bwMode="auto">
          <a:xfrm>
            <a:off x="1375411" y="4211258"/>
            <a:ext cx="2684815" cy="414448"/>
          </a:xfrm>
          <a:prstGeom prst="rect">
            <a:avLst/>
          </a:prstGeom>
          <a:noFill/>
        </p:spPr>
        <p:txBody>
          <a:bodyPr lIns="72000" tIns="0" rIns="72000" bIns="0" anchor="ctr">
            <a:noAutofit/>
          </a:bodyPr>
          <a:lstStyle/>
          <a:p>
            <a:pPr lvl="0" algn="just" fontAlgn="base">
              <a:lnSpc>
                <a:spcPct val="120000"/>
              </a:lnSpc>
              <a:spcBef>
                <a:spcPct val="0"/>
              </a:spcBef>
              <a:spcAft>
                <a:spcPct val="0"/>
              </a:spcAft>
              <a:defRPr/>
            </a:pPr>
            <a:r>
              <a:rPr lang="zh-CN" altLang="en-US" sz="1200" dirty="0">
                <a:latin typeface="微软雅黑" panose="020B0503020204020204" pitchFamily="34" charset="-122"/>
                <a:ea typeface="微软雅黑" panose="020B0503020204020204" pitchFamily="34" charset="-122"/>
              </a:rPr>
              <a:t>深化基础设施领域项目评估，打造专业评估队伍，完善项目后评价</a:t>
            </a:r>
            <a:r>
              <a:rPr lang="zh-CN" altLang="en-US" sz="1200" dirty="0" smtClean="0">
                <a:latin typeface="微软雅黑" panose="020B0503020204020204" pitchFamily="34" charset="-122"/>
                <a:ea typeface="微软雅黑" panose="020B0503020204020204" pitchFamily="34" charset="-122"/>
              </a:rPr>
              <a:t>制度</a:t>
            </a:r>
            <a:r>
              <a:rPr lang="zh-CN" altLang="zh-CN" sz="1200" dirty="0" smtClean="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50" name="iŝlïďè"/>
          <p:cNvSpPr/>
          <p:nvPr/>
        </p:nvSpPr>
        <p:spPr bwMode="auto">
          <a:xfrm>
            <a:off x="2037926" y="3978304"/>
            <a:ext cx="1628570" cy="172935"/>
          </a:xfrm>
          <a:prstGeom prst="rect">
            <a:avLst/>
          </a:prstGeom>
        </p:spPr>
        <p:txBody>
          <a:bodyPr wrap="none" lIns="72000" tIns="0" rIns="72000" bIns="0">
            <a:noAutofit/>
          </a:bodyPr>
          <a:lstStyle/>
          <a:p>
            <a:pPr algn="ctr" defTabSz="914400">
              <a:defRPr/>
            </a:pPr>
            <a:r>
              <a:rPr lang="zh-CN" altLang="en-US" sz="1500" b="1" kern="0" dirty="0">
                <a:solidFill>
                  <a:srgbClr val="386398"/>
                </a:solidFill>
                <a:latin typeface="微软雅黑" panose="020B0503020204020204" pitchFamily="34" charset="-122"/>
                <a:ea typeface="微软雅黑" panose="020B0503020204020204" pitchFamily="34" charset="-122"/>
              </a:rPr>
              <a:t>项目评估</a:t>
            </a:r>
            <a:r>
              <a:rPr lang="zh-CN" altLang="en-US" sz="1500" b="1" kern="0" dirty="0" smtClean="0">
                <a:solidFill>
                  <a:srgbClr val="386398"/>
                </a:solidFill>
                <a:latin typeface="微软雅黑" panose="020B0503020204020204" pitchFamily="34" charset="-122"/>
                <a:ea typeface="微软雅黑" panose="020B0503020204020204" pitchFamily="34" charset="-122"/>
              </a:rPr>
              <a:t>能力强</a:t>
            </a:r>
            <a:endParaRPr lang="zh-CN" altLang="en-US" sz="1500" b="1" kern="0" dirty="0">
              <a:solidFill>
                <a:srgbClr val="386398"/>
              </a:solidFill>
              <a:latin typeface="微软雅黑" panose="020B0503020204020204" pitchFamily="34" charset="-122"/>
              <a:ea typeface="微软雅黑" panose="020B0503020204020204" pitchFamily="34" charset="-122"/>
            </a:endParaRPr>
          </a:p>
        </p:txBody>
      </p:sp>
      <p:sp>
        <p:nvSpPr>
          <p:cNvPr id="2" name="矩形 1"/>
          <p:cNvSpPr/>
          <p:nvPr/>
        </p:nvSpPr>
        <p:spPr>
          <a:xfrm>
            <a:off x="3701309" y="2931944"/>
            <a:ext cx="501960" cy="529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spAutoFit/>
          </a:bodyPr>
          <a:lstStyle/>
          <a:p>
            <a:pPr algn="ctr"/>
            <a:r>
              <a:rPr lang="zh-CN" altLang="en-US" b="1" dirty="0" smtClean="0">
                <a:solidFill>
                  <a:schemeClr val="tx1"/>
                </a:solidFill>
                <a:latin typeface="微软雅黑" panose="020B0503020204020204" pitchFamily="34" charset="-122"/>
                <a:ea typeface="微软雅黑" panose="020B0503020204020204" pitchFamily="34" charset="-122"/>
              </a:rPr>
              <a:t>基建</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noAutofit/>
          </a:bodyPr>
          <a:lstStyle/>
          <a:p>
            <a:pPr algn="l"/>
            <a:r>
              <a:rPr lang="zh-CN" altLang="en-US" sz="1800" b="1" dirty="0" smtClean="0">
                <a:solidFill>
                  <a:schemeClr val="tx1"/>
                </a:solidFill>
                <a:latin typeface="Arial" panose="020B0604020202020204" pitchFamily="34" charset="0"/>
                <a:cs typeface="Arial" panose="020B0604020202020204" pitchFamily="34" charset="0"/>
              </a:rPr>
              <a:t>建行集团可提供全面</a:t>
            </a:r>
            <a:r>
              <a:rPr lang="zh-CN" altLang="en-US" sz="1800" b="1" dirty="0">
                <a:solidFill>
                  <a:schemeClr val="tx1"/>
                </a:solidFill>
                <a:latin typeface="Arial" panose="020B0604020202020204" pitchFamily="34" charset="0"/>
                <a:cs typeface="Arial" panose="020B0604020202020204" pitchFamily="34" charset="0"/>
              </a:rPr>
              <a:t>的综合性配套金融</a:t>
            </a:r>
            <a:r>
              <a:rPr lang="zh-CN" altLang="en-US" sz="1800" b="1" dirty="0" smtClean="0">
                <a:solidFill>
                  <a:schemeClr val="tx1"/>
                </a:solidFill>
                <a:latin typeface="Arial" panose="020B0604020202020204" pitchFamily="34" charset="0"/>
                <a:cs typeface="Arial" panose="020B0604020202020204" pitchFamily="34" charset="0"/>
              </a:rPr>
              <a:t>服务</a:t>
            </a:r>
            <a:endParaRPr lang="zh-CN" altLang="en-US" sz="1800" b="1" dirty="0">
              <a:solidFill>
                <a:schemeClr val="tx1"/>
              </a:solidFill>
              <a:latin typeface="Arial" panose="020B0604020202020204" pitchFamily="34" charset="0"/>
              <a:cs typeface="Arial" panose="020B0604020202020204" pitchFamily="34" charset="0"/>
            </a:endParaRPr>
          </a:p>
        </p:txBody>
      </p:sp>
      <p:sp>
        <p:nvSpPr>
          <p:cNvPr id="5" name="灯片编号占位符 2"/>
          <p:cNvSpPr>
            <a:spLocks noGrp="1"/>
          </p:cNvSpPr>
          <p:nvPr>
            <p:ph type="sldNum" sz="quarter" idx="4"/>
          </p:nvPr>
        </p:nvSpPr>
        <p:spPr>
          <a:xfrm>
            <a:off x="6860898" y="4782762"/>
            <a:ext cx="2057400" cy="273844"/>
          </a:xfrm>
        </p:spPr>
        <p:txBody>
          <a:bodyPr/>
          <a:lstStyle/>
          <a:p>
            <a:fld id="{DCD00DFC-BB7E-6C4E-9718-8AF533CF9D8D}" type="slidenum">
              <a:rPr kumimoji="1" lang="zh-CN" altLang="en-US" sz="1100" smtClean="0">
                <a:latin typeface="Arial" panose="020B0604020202020204" pitchFamily="34" charset="0"/>
                <a:cs typeface="Arial" panose="020B0604020202020204" pitchFamily="34" charset="0"/>
              </a:rPr>
              <a:pPr/>
              <a:t>24</a:t>
            </a:fld>
            <a:endParaRPr kumimoji="1" lang="zh-CN" altLang="en-US" sz="1100" dirty="0">
              <a:latin typeface="Arial" panose="020B0604020202020204" pitchFamily="34" charset="0"/>
              <a:cs typeface="Arial" panose="020B0604020202020204" pitchFamily="34" charset="0"/>
            </a:endParaRPr>
          </a:p>
        </p:txBody>
      </p:sp>
      <p:grpSp>
        <p:nvGrpSpPr>
          <p:cNvPr id="8" name="iśḻîḍe"/>
          <p:cNvGrpSpPr/>
          <p:nvPr/>
        </p:nvGrpSpPr>
        <p:grpSpPr bwMode="auto">
          <a:xfrm>
            <a:off x="2561518" y="860085"/>
            <a:ext cx="3067989" cy="3134164"/>
            <a:chOff x="3967624" y="1176338"/>
            <a:chExt cx="4084176" cy="4171950"/>
          </a:xfrm>
        </p:grpSpPr>
        <p:grpSp>
          <p:nvGrpSpPr>
            <p:cNvPr id="9" name="ïṣ1iḍé"/>
            <p:cNvGrpSpPr/>
            <p:nvPr/>
          </p:nvGrpSpPr>
          <p:grpSpPr bwMode="auto">
            <a:xfrm>
              <a:off x="4213224" y="1176338"/>
              <a:ext cx="3838576" cy="4171950"/>
              <a:chOff x="4213224" y="1176338"/>
              <a:chExt cx="3838576" cy="4171950"/>
            </a:xfrm>
          </p:grpSpPr>
          <p:sp>
            <p:nvSpPr>
              <p:cNvPr id="23" name="îṩļïďè"/>
              <p:cNvSpPr/>
              <p:nvPr/>
            </p:nvSpPr>
            <p:spPr>
              <a:xfrm>
                <a:off x="4213175" y="1510294"/>
                <a:ext cx="3838224" cy="3837927"/>
              </a:xfrm>
              <a:custGeom>
                <a:avLst/>
                <a:gdLst>
                  <a:gd name="connsiteX0" fmla="*/ 1919288 w 3838576"/>
                  <a:gd name="connsiteY0" fmla="*/ 0 h 3838576"/>
                  <a:gd name="connsiteX1" fmla="*/ 3838576 w 3838576"/>
                  <a:gd name="connsiteY1" fmla="*/ 1919288 h 3838576"/>
                  <a:gd name="connsiteX2" fmla="*/ 1919288 w 3838576"/>
                  <a:gd name="connsiteY2" fmla="*/ 3838576 h 3838576"/>
                  <a:gd name="connsiteX3" fmla="*/ 0 w 3838576"/>
                  <a:gd name="connsiteY3" fmla="*/ 1919288 h 3838576"/>
                  <a:gd name="connsiteX4" fmla="*/ 959644 w 3838576"/>
                  <a:gd name="connsiteY4" fmla="*/ 1919288 h 3838576"/>
                  <a:gd name="connsiteX5" fmla="*/ 1919288 w 3838576"/>
                  <a:gd name="connsiteY5" fmla="*/ 2878932 h 3838576"/>
                  <a:gd name="connsiteX6" fmla="*/ 2878932 w 3838576"/>
                  <a:gd name="connsiteY6" fmla="*/ 1919288 h 3838576"/>
                  <a:gd name="connsiteX7" fmla="*/ 1919288 w 3838576"/>
                  <a:gd name="connsiteY7" fmla="*/ 959644 h 3838576"/>
                  <a:gd name="connsiteX8" fmla="*/ 1919288 w 3838576"/>
                  <a:gd name="connsiteY8" fmla="*/ 0 h 383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8576" h="3838576">
                    <a:moveTo>
                      <a:pt x="1919288" y="0"/>
                    </a:moveTo>
                    <a:cubicBezTo>
                      <a:pt x="2979281" y="0"/>
                      <a:pt x="3838576" y="859295"/>
                      <a:pt x="3838576" y="1919288"/>
                    </a:cubicBezTo>
                    <a:cubicBezTo>
                      <a:pt x="3838576" y="2979281"/>
                      <a:pt x="2979281" y="3838576"/>
                      <a:pt x="1919288" y="3838576"/>
                    </a:cubicBezTo>
                    <a:cubicBezTo>
                      <a:pt x="859295" y="3838576"/>
                      <a:pt x="0" y="2979281"/>
                      <a:pt x="0" y="1919288"/>
                    </a:cubicBezTo>
                    <a:lnTo>
                      <a:pt x="959644" y="1919288"/>
                    </a:lnTo>
                    <a:cubicBezTo>
                      <a:pt x="959644" y="2449285"/>
                      <a:pt x="1389291" y="2878932"/>
                      <a:pt x="1919288" y="2878932"/>
                    </a:cubicBezTo>
                    <a:cubicBezTo>
                      <a:pt x="2449285" y="2878932"/>
                      <a:pt x="2878932" y="2449285"/>
                      <a:pt x="2878932" y="1919288"/>
                    </a:cubicBezTo>
                    <a:cubicBezTo>
                      <a:pt x="2878932" y="1389291"/>
                      <a:pt x="2449285" y="959644"/>
                      <a:pt x="1919288" y="959644"/>
                    </a:cubicBezTo>
                    <a:lnTo>
                      <a:pt x="1919288" y="0"/>
                    </a:lnTo>
                    <a:close/>
                  </a:path>
                </a:pathLst>
              </a:custGeom>
              <a:solidFill>
                <a:srgbClr val="778495">
                  <a:lumMod val="20000"/>
                  <a:lumOff val="80000"/>
                </a:srgbClr>
              </a:solidFill>
              <a:ln w="762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latin typeface="Arial" panose="020B0604020202020204"/>
                  <a:ea typeface="楷体_GB2312"/>
                </a:endParaRPr>
              </a:p>
            </p:txBody>
          </p:sp>
          <p:sp>
            <p:nvSpPr>
              <p:cNvPr id="24" name="îš1ïdê"/>
              <p:cNvSpPr/>
              <p:nvPr/>
            </p:nvSpPr>
            <p:spPr>
              <a:xfrm rot="16200000">
                <a:off x="5027832" y="1691018"/>
                <a:ext cx="1619676" cy="591579"/>
              </a:xfrm>
              <a:prstGeom prst="triangle">
                <a:avLst/>
              </a:prstGeom>
              <a:solidFill>
                <a:srgbClr val="778495">
                  <a:lumMod val="20000"/>
                  <a:lumOff val="80000"/>
                </a:srgbClr>
              </a:solidFill>
              <a:ln w="762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latin typeface="Arial" panose="020B0604020202020204"/>
                  <a:ea typeface="楷体_GB2312"/>
                </a:endParaRPr>
              </a:p>
            </p:txBody>
          </p:sp>
        </p:grpSp>
        <p:grpSp>
          <p:nvGrpSpPr>
            <p:cNvPr id="10" name="ïṥliḓé"/>
            <p:cNvGrpSpPr/>
            <p:nvPr/>
          </p:nvGrpSpPr>
          <p:grpSpPr bwMode="auto">
            <a:xfrm>
              <a:off x="3967624" y="2001662"/>
              <a:ext cx="1427338" cy="1427338"/>
              <a:chOff x="3967624" y="2001662"/>
              <a:chExt cx="1427338" cy="1427338"/>
            </a:xfrm>
          </p:grpSpPr>
          <p:sp>
            <p:nvSpPr>
              <p:cNvPr id="21" name="íSlídè"/>
              <p:cNvSpPr/>
              <p:nvPr/>
            </p:nvSpPr>
            <p:spPr>
              <a:xfrm>
                <a:off x="3966685" y="2010280"/>
                <a:ext cx="1427303" cy="1417804"/>
              </a:xfrm>
              <a:prstGeom prst="roundRect">
                <a:avLst/>
              </a:prstGeom>
              <a:solidFill>
                <a:srgbClr val="FFFFFF">
                  <a:lumMod val="75000"/>
                </a:srgbClr>
              </a:solidFill>
              <a:ln w="76200" cap="flat" cmpd="sng" algn="ctr">
                <a:solidFill>
                  <a:srgbClr val="778495">
                    <a:lumMod val="20000"/>
                    <a:lumOff val="8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latin typeface="Arial" panose="020B0604020202020204"/>
                  <a:ea typeface="楷体_GB2312"/>
                </a:endParaRPr>
              </a:p>
            </p:txBody>
          </p:sp>
          <p:sp>
            <p:nvSpPr>
              <p:cNvPr id="22" name="ísļïḍè"/>
              <p:cNvSpPr/>
              <p:nvPr/>
            </p:nvSpPr>
            <p:spPr>
              <a:xfrm>
                <a:off x="4055891" y="2099479"/>
                <a:ext cx="1248890" cy="1239405"/>
              </a:xfrm>
              <a:prstGeom prst="roundRect">
                <a:avLst/>
              </a:prstGeom>
              <a:solidFill>
                <a:srgbClr val="FFFFFF"/>
              </a:solidFill>
              <a:ln w="762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latin typeface="Arial" panose="020B0604020202020204"/>
                  <a:ea typeface="楷体_GB2312"/>
                </a:endParaRPr>
              </a:p>
            </p:txBody>
          </p:sp>
        </p:grpSp>
        <p:sp>
          <p:nvSpPr>
            <p:cNvPr id="11" name="íṩḻïḓe"/>
            <p:cNvSpPr/>
            <p:nvPr/>
          </p:nvSpPr>
          <p:spPr>
            <a:xfrm>
              <a:off x="6591231" y="1843619"/>
              <a:ext cx="704261" cy="704207"/>
            </a:xfrm>
            <a:prstGeom prst="ellipse">
              <a:avLst/>
            </a:prstGeom>
            <a:solidFill>
              <a:srgbClr val="BFBFBF"/>
            </a:solidFill>
            <a:ln w="762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latin typeface="Arial" panose="020B0604020202020204"/>
                <a:ea typeface="楷体_GB2312"/>
              </a:endParaRPr>
            </a:p>
          </p:txBody>
        </p:sp>
        <p:sp>
          <p:nvSpPr>
            <p:cNvPr id="12" name="îslîḍê"/>
            <p:cNvSpPr/>
            <p:nvPr/>
          </p:nvSpPr>
          <p:spPr>
            <a:xfrm>
              <a:off x="7220371" y="3075980"/>
              <a:ext cx="704261" cy="706555"/>
            </a:xfrm>
            <a:prstGeom prst="ellipse">
              <a:avLst/>
            </a:prstGeom>
            <a:solidFill>
              <a:srgbClr val="386398"/>
            </a:solidFill>
            <a:ln w="762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latin typeface="Arial" panose="020B0604020202020204"/>
                <a:ea typeface="楷体_GB2312"/>
              </a:endParaRPr>
            </a:p>
          </p:txBody>
        </p:sp>
        <p:sp>
          <p:nvSpPr>
            <p:cNvPr id="13" name="ïṥḷîḍè"/>
            <p:cNvSpPr/>
            <p:nvPr/>
          </p:nvSpPr>
          <p:spPr>
            <a:xfrm>
              <a:off x="4422107" y="3540757"/>
              <a:ext cx="704261" cy="704207"/>
            </a:xfrm>
            <a:prstGeom prst="ellipse">
              <a:avLst/>
            </a:prstGeom>
            <a:solidFill>
              <a:srgbClr val="386398"/>
            </a:solidFill>
            <a:ln w="762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latin typeface="Arial" panose="020B0604020202020204"/>
                <a:ea typeface="楷体_GB2312"/>
              </a:endParaRPr>
            </a:p>
          </p:txBody>
        </p:sp>
        <p:sp>
          <p:nvSpPr>
            <p:cNvPr id="14" name="iṣľiďe"/>
            <p:cNvSpPr/>
            <p:nvPr/>
          </p:nvSpPr>
          <p:spPr>
            <a:xfrm>
              <a:off x="5304781" y="4421016"/>
              <a:ext cx="706608" cy="706554"/>
            </a:xfrm>
            <a:prstGeom prst="ellipse">
              <a:avLst/>
            </a:prstGeom>
            <a:solidFill>
              <a:srgbClr val="8EAFD6"/>
            </a:solidFill>
            <a:ln w="762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latin typeface="Arial" panose="020B0604020202020204"/>
                <a:ea typeface="楷体_GB2312"/>
              </a:endParaRPr>
            </a:p>
          </p:txBody>
        </p:sp>
        <p:sp>
          <p:nvSpPr>
            <p:cNvPr id="15" name="íṣļíďè"/>
            <p:cNvSpPr/>
            <p:nvPr/>
          </p:nvSpPr>
          <p:spPr>
            <a:xfrm>
              <a:off x="6678089" y="4212101"/>
              <a:ext cx="704261" cy="704207"/>
            </a:xfrm>
            <a:prstGeom prst="ellipse">
              <a:avLst/>
            </a:prstGeom>
            <a:solidFill>
              <a:srgbClr val="B3C9E3"/>
            </a:solidFill>
            <a:ln w="762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latin typeface="Arial" panose="020B0604020202020204"/>
                <a:ea typeface="楷体_GB2312"/>
              </a:endParaRPr>
            </a:p>
          </p:txBody>
        </p:sp>
        <p:sp>
          <p:nvSpPr>
            <p:cNvPr id="16" name="ïṧ1iḍè"/>
            <p:cNvSpPr/>
            <p:nvPr/>
          </p:nvSpPr>
          <p:spPr>
            <a:xfrm>
              <a:off x="6713303" y="2073660"/>
              <a:ext cx="380301" cy="265251"/>
            </a:xfrm>
            <a:custGeom>
              <a:avLst/>
              <a:gdLst>
                <a:gd name="connsiteX0" fmla="*/ 303212 w 338138"/>
                <a:gd name="connsiteY0" fmla="*/ 103188 h 236538"/>
                <a:gd name="connsiteX1" fmla="*/ 303212 w 338138"/>
                <a:gd name="connsiteY1" fmla="*/ 122238 h 236538"/>
                <a:gd name="connsiteX2" fmla="*/ 306034 w 338138"/>
                <a:gd name="connsiteY2" fmla="*/ 122238 h 236538"/>
                <a:gd name="connsiteX3" fmla="*/ 315912 w 338138"/>
                <a:gd name="connsiteY3" fmla="*/ 112713 h 236538"/>
                <a:gd name="connsiteX4" fmla="*/ 306034 w 338138"/>
                <a:gd name="connsiteY4" fmla="*/ 103188 h 236538"/>
                <a:gd name="connsiteX5" fmla="*/ 303212 w 338138"/>
                <a:gd name="connsiteY5" fmla="*/ 103188 h 236538"/>
                <a:gd name="connsiteX6" fmla="*/ 65087 w 338138"/>
                <a:gd name="connsiteY6" fmla="*/ 90488 h 236538"/>
                <a:gd name="connsiteX7" fmla="*/ 61912 w 338138"/>
                <a:gd name="connsiteY7" fmla="*/ 96838 h 236538"/>
                <a:gd name="connsiteX8" fmla="*/ 68262 w 338138"/>
                <a:gd name="connsiteY8" fmla="*/ 96838 h 236538"/>
                <a:gd name="connsiteX9" fmla="*/ 90487 w 338138"/>
                <a:gd name="connsiteY9" fmla="*/ 87313 h 236538"/>
                <a:gd name="connsiteX10" fmla="*/ 90487 w 338138"/>
                <a:gd name="connsiteY10" fmla="*/ 107951 h 236538"/>
                <a:gd name="connsiteX11" fmla="*/ 98107 w 338138"/>
                <a:gd name="connsiteY11" fmla="*/ 107951 h 236538"/>
                <a:gd name="connsiteX12" fmla="*/ 109537 w 338138"/>
                <a:gd name="connsiteY12" fmla="*/ 97632 h 236538"/>
                <a:gd name="connsiteX13" fmla="*/ 98107 w 338138"/>
                <a:gd name="connsiteY13" fmla="*/ 87313 h 236538"/>
                <a:gd name="connsiteX14" fmla="*/ 90487 w 338138"/>
                <a:gd name="connsiteY14" fmla="*/ 87313 h 236538"/>
                <a:gd name="connsiteX15" fmla="*/ 86677 w 338138"/>
                <a:gd name="connsiteY15" fmla="*/ 79375 h 236538"/>
                <a:gd name="connsiteX16" fmla="*/ 98107 w 338138"/>
                <a:gd name="connsiteY16" fmla="*/ 79375 h 236538"/>
                <a:gd name="connsiteX17" fmla="*/ 115887 w 338138"/>
                <a:gd name="connsiteY17" fmla="*/ 97632 h 236538"/>
                <a:gd name="connsiteX18" fmla="*/ 98107 w 338138"/>
                <a:gd name="connsiteY18" fmla="*/ 115888 h 236538"/>
                <a:gd name="connsiteX19" fmla="*/ 86677 w 338138"/>
                <a:gd name="connsiteY19" fmla="*/ 115888 h 236538"/>
                <a:gd name="connsiteX20" fmla="*/ 84137 w 338138"/>
                <a:gd name="connsiteY20" fmla="*/ 113280 h 236538"/>
                <a:gd name="connsiteX21" fmla="*/ 84137 w 338138"/>
                <a:gd name="connsiteY21" fmla="*/ 81983 h 236538"/>
                <a:gd name="connsiteX22" fmla="*/ 86677 w 338138"/>
                <a:gd name="connsiteY22" fmla="*/ 79375 h 236538"/>
                <a:gd name="connsiteX23" fmla="*/ 63764 w 338138"/>
                <a:gd name="connsiteY23" fmla="*/ 79375 h 236538"/>
                <a:gd name="connsiteX24" fmla="*/ 66410 w 338138"/>
                <a:gd name="connsiteY24" fmla="*/ 79375 h 236538"/>
                <a:gd name="connsiteX25" fmla="*/ 69056 w 338138"/>
                <a:gd name="connsiteY25" fmla="*/ 80727 h 236538"/>
                <a:gd name="connsiteX26" fmla="*/ 80962 w 338138"/>
                <a:gd name="connsiteY26" fmla="*/ 113183 h 236538"/>
                <a:gd name="connsiteX27" fmla="*/ 78316 w 338138"/>
                <a:gd name="connsiteY27" fmla="*/ 115888 h 236538"/>
                <a:gd name="connsiteX28" fmla="*/ 75670 w 338138"/>
                <a:gd name="connsiteY28" fmla="*/ 115888 h 236538"/>
                <a:gd name="connsiteX29" fmla="*/ 74347 w 338138"/>
                <a:gd name="connsiteY29" fmla="*/ 114536 h 236538"/>
                <a:gd name="connsiteX30" fmla="*/ 70378 w 338138"/>
                <a:gd name="connsiteY30" fmla="*/ 105069 h 236538"/>
                <a:gd name="connsiteX31" fmla="*/ 59795 w 338138"/>
                <a:gd name="connsiteY31" fmla="*/ 105069 h 236538"/>
                <a:gd name="connsiteX32" fmla="*/ 55826 w 338138"/>
                <a:gd name="connsiteY32" fmla="*/ 114536 h 236538"/>
                <a:gd name="connsiteX33" fmla="*/ 54503 w 338138"/>
                <a:gd name="connsiteY33" fmla="*/ 115888 h 236538"/>
                <a:gd name="connsiteX34" fmla="*/ 51858 w 338138"/>
                <a:gd name="connsiteY34" fmla="*/ 115888 h 236538"/>
                <a:gd name="connsiteX35" fmla="*/ 49212 w 338138"/>
                <a:gd name="connsiteY35" fmla="*/ 114536 h 236538"/>
                <a:gd name="connsiteX36" fmla="*/ 49212 w 338138"/>
                <a:gd name="connsiteY36" fmla="*/ 113183 h 236538"/>
                <a:gd name="connsiteX37" fmla="*/ 61118 w 338138"/>
                <a:gd name="connsiteY37" fmla="*/ 80727 h 236538"/>
                <a:gd name="connsiteX38" fmla="*/ 63764 w 338138"/>
                <a:gd name="connsiteY38" fmla="*/ 79375 h 236538"/>
                <a:gd name="connsiteX39" fmla="*/ 19050 w 338138"/>
                <a:gd name="connsiteY39" fmla="*/ 63500 h 236538"/>
                <a:gd name="connsiteX40" fmla="*/ 19050 w 338138"/>
                <a:gd name="connsiteY40" fmla="*/ 132790 h 236538"/>
                <a:gd name="connsiteX41" fmla="*/ 120915 w 338138"/>
                <a:gd name="connsiteY41" fmla="*/ 132790 h 236538"/>
                <a:gd name="connsiteX42" fmla="*/ 124884 w 338138"/>
                <a:gd name="connsiteY42" fmla="*/ 134097 h 236538"/>
                <a:gd name="connsiteX43" fmla="*/ 161925 w 338138"/>
                <a:gd name="connsiteY43" fmla="*/ 152400 h 236538"/>
                <a:gd name="connsiteX44" fmla="*/ 152665 w 338138"/>
                <a:gd name="connsiteY44" fmla="*/ 123638 h 236538"/>
                <a:gd name="connsiteX45" fmla="*/ 152665 w 338138"/>
                <a:gd name="connsiteY45" fmla="*/ 121024 h 236538"/>
                <a:gd name="connsiteX46" fmla="*/ 152665 w 338138"/>
                <a:gd name="connsiteY46" fmla="*/ 63500 h 236538"/>
                <a:gd name="connsiteX47" fmla="*/ 19050 w 338138"/>
                <a:gd name="connsiteY47" fmla="*/ 63500 h 236538"/>
                <a:gd name="connsiteX48" fmla="*/ 52387 w 338138"/>
                <a:gd name="connsiteY48" fmla="*/ 17463 h 236538"/>
                <a:gd name="connsiteX49" fmla="*/ 52387 w 338138"/>
                <a:gd name="connsiteY49" fmla="*/ 43782 h 236538"/>
                <a:gd name="connsiteX50" fmla="*/ 161817 w 338138"/>
                <a:gd name="connsiteY50" fmla="*/ 43782 h 236538"/>
                <a:gd name="connsiteX51" fmla="*/ 169728 w 338138"/>
                <a:gd name="connsiteY51" fmla="*/ 52994 h 236538"/>
                <a:gd name="connsiteX52" fmla="*/ 169728 w 338138"/>
                <a:gd name="connsiteY52" fmla="*/ 118791 h 236538"/>
                <a:gd name="connsiteX53" fmla="*/ 186868 w 338138"/>
                <a:gd name="connsiteY53" fmla="*/ 167482 h 236538"/>
                <a:gd name="connsiteX54" fmla="*/ 184231 w 338138"/>
                <a:gd name="connsiteY54" fmla="*/ 176693 h 236538"/>
                <a:gd name="connsiteX55" fmla="*/ 177639 w 338138"/>
                <a:gd name="connsiteY55" fmla="*/ 179325 h 236538"/>
                <a:gd name="connsiteX56" fmla="*/ 173683 w 338138"/>
                <a:gd name="connsiteY56" fmla="*/ 178009 h 236538"/>
                <a:gd name="connsiteX57" fmla="*/ 119627 w 338138"/>
                <a:gd name="connsiteY57" fmla="*/ 150374 h 236538"/>
                <a:gd name="connsiteX58" fmla="*/ 52387 w 338138"/>
                <a:gd name="connsiteY58" fmla="*/ 150374 h 236538"/>
                <a:gd name="connsiteX59" fmla="*/ 52387 w 338138"/>
                <a:gd name="connsiteY59" fmla="*/ 217488 h 236538"/>
                <a:gd name="connsiteX60" fmla="*/ 285750 w 338138"/>
                <a:gd name="connsiteY60" fmla="*/ 217488 h 236538"/>
                <a:gd name="connsiteX61" fmla="*/ 285750 w 338138"/>
                <a:gd name="connsiteY61" fmla="*/ 17463 h 236538"/>
                <a:gd name="connsiteX62" fmla="*/ 52387 w 338138"/>
                <a:gd name="connsiteY62" fmla="*/ 17463 h 236538"/>
                <a:gd name="connsiteX63" fmla="*/ 42267 w 338138"/>
                <a:gd name="connsiteY63" fmla="*/ 0 h 236538"/>
                <a:gd name="connsiteX64" fmla="*/ 328892 w 338138"/>
                <a:gd name="connsiteY64" fmla="*/ 0 h 236538"/>
                <a:gd name="connsiteX65" fmla="*/ 338138 w 338138"/>
                <a:gd name="connsiteY65" fmla="*/ 9199 h 236538"/>
                <a:gd name="connsiteX66" fmla="*/ 338138 w 338138"/>
                <a:gd name="connsiteY66" fmla="*/ 227339 h 236538"/>
                <a:gd name="connsiteX67" fmla="*/ 328892 w 338138"/>
                <a:gd name="connsiteY67" fmla="*/ 236538 h 236538"/>
                <a:gd name="connsiteX68" fmla="*/ 42267 w 338138"/>
                <a:gd name="connsiteY68" fmla="*/ 236538 h 236538"/>
                <a:gd name="connsiteX69" fmla="*/ 33021 w 338138"/>
                <a:gd name="connsiteY69" fmla="*/ 227339 h 236538"/>
                <a:gd name="connsiteX70" fmla="*/ 33021 w 338138"/>
                <a:gd name="connsiteY70" fmla="*/ 151122 h 236538"/>
                <a:gd name="connsiteX71" fmla="*/ 9246 w 338138"/>
                <a:gd name="connsiteY71" fmla="*/ 151122 h 236538"/>
                <a:gd name="connsiteX72" fmla="*/ 0 w 338138"/>
                <a:gd name="connsiteY72" fmla="*/ 141923 h 236538"/>
                <a:gd name="connsiteX73" fmla="*/ 0 w 338138"/>
                <a:gd name="connsiteY73" fmla="*/ 53878 h 236538"/>
                <a:gd name="connsiteX74" fmla="*/ 9246 w 338138"/>
                <a:gd name="connsiteY74" fmla="*/ 44679 h 236538"/>
                <a:gd name="connsiteX75" fmla="*/ 33021 w 338138"/>
                <a:gd name="connsiteY75" fmla="*/ 44679 h 236538"/>
                <a:gd name="connsiteX76" fmla="*/ 33021 w 338138"/>
                <a:gd name="connsiteY76" fmla="*/ 9199 h 236538"/>
                <a:gd name="connsiteX77" fmla="*/ 42267 w 338138"/>
                <a:gd name="connsiteY77" fmla="*/ 0 h 23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38138" h="236538">
                  <a:moveTo>
                    <a:pt x="303212" y="103188"/>
                  </a:moveTo>
                  <a:cubicBezTo>
                    <a:pt x="303212" y="103188"/>
                    <a:pt x="303212" y="103188"/>
                    <a:pt x="303212" y="122238"/>
                  </a:cubicBezTo>
                  <a:cubicBezTo>
                    <a:pt x="303212" y="122238"/>
                    <a:pt x="303212" y="122238"/>
                    <a:pt x="306034" y="122238"/>
                  </a:cubicBezTo>
                  <a:cubicBezTo>
                    <a:pt x="311679" y="122238"/>
                    <a:pt x="315912" y="116795"/>
                    <a:pt x="315912" y="112713"/>
                  </a:cubicBezTo>
                  <a:cubicBezTo>
                    <a:pt x="315912" y="107270"/>
                    <a:pt x="311679" y="103188"/>
                    <a:pt x="306034" y="103188"/>
                  </a:cubicBezTo>
                  <a:cubicBezTo>
                    <a:pt x="306034" y="103188"/>
                    <a:pt x="306034" y="103188"/>
                    <a:pt x="303212" y="103188"/>
                  </a:cubicBezTo>
                  <a:close/>
                  <a:moveTo>
                    <a:pt x="65087" y="90488"/>
                  </a:moveTo>
                  <a:lnTo>
                    <a:pt x="61912" y="96838"/>
                  </a:lnTo>
                  <a:lnTo>
                    <a:pt x="68262" y="96838"/>
                  </a:lnTo>
                  <a:close/>
                  <a:moveTo>
                    <a:pt x="90487" y="87313"/>
                  </a:moveTo>
                  <a:cubicBezTo>
                    <a:pt x="90487" y="87313"/>
                    <a:pt x="90487" y="87313"/>
                    <a:pt x="90487" y="107951"/>
                  </a:cubicBezTo>
                  <a:cubicBezTo>
                    <a:pt x="90487" y="107951"/>
                    <a:pt x="90487" y="107951"/>
                    <a:pt x="98107" y="107951"/>
                  </a:cubicBezTo>
                  <a:cubicBezTo>
                    <a:pt x="104457" y="107951"/>
                    <a:pt x="109537" y="104081"/>
                    <a:pt x="109537" y="97632"/>
                  </a:cubicBezTo>
                  <a:cubicBezTo>
                    <a:pt x="109537" y="92473"/>
                    <a:pt x="104457" y="87313"/>
                    <a:pt x="98107" y="87313"/>
                  </a:cubicBezTo>
                  <a:cubicBezTo>
                    <a:pt x="98107" y="87313"/>
                    <a:pt x="98107" y="87313"/>
                    <a:pt x="90487" y="87313"/>
                  </a:cubicBezTo>
                  <a:close/>
                  <a:moveTo>
                    <a:pt x="86677" y="79375"/>
                  </a:moveTo>
                  <a:cubicBezTo>
                    <a:pt x="86677" y="79375"/>
                    <a:pt x="86677" y="79375"/>
                    <a:pt x="98107" y="79375"/>
                  </a:cubicBezTo>
                  <a:cubicBezTo>
                    <a:pt x="108267" y="79375"/>
                    <a:pt x="115887" y="88503"/>
                    <a:pt x="115887" y="97632"/>
                  </a:cubicBezTo>
                  <a:cubicBezTo>
                    <a:pt x="115887" y="108064"/>
                    <a:pt x="108267" y="115888"/>
                    <a:pt x="98107" y="115888"/>
                  </a:cubicBezTo>
                  <a:cubicBezTo>
                    <a:pt x="98107" y="115888"/>
                    <a:pt x="98107" y="115888"/>
                    <a:pt x="86677" y="115888"/>
                  </a:cubicBezTo>
                  <a:cubicBezTo>
                    <a:pt x="85407" y="115888"/>
                    <a:pt x="84137" y="114584"/>
                    <a:pt x="84137" y="113280"/>
                  </a:cubicBezTo>
                  <a:cubicBezTo>
                    <a:pt x="84137" y="113280"/>
                    <a:pt x="84137" y="113280"/>
                    <a:pt x="84137" y="81983"/>
                  </a:cubicBezTo>
                  <a:cubicBezTo>
                    <a:pt x="84137" y="80679"/>
                    <a:pt x="85407" y="79375"/>
                    <a:pt x="86677" y="79375"/>
                  </a:cubicBezTo>
                  <a:close/>
                  <a:moveTo>
                    <a:pt x="63764" y="79375"/>
                  </a:moveTo>
                  <a:cubicBezTo>
                    <a:pt x="63764" y="79375"/>
                    <a:pt x="63764" y="79375"/>
                    <a:pt x="66410" y="79375"/>
                  </a:cubicBezTo>
                  <a:cubicBezTo>
                    <a:pt x="67733" y="79375"/>
                    <a:pt x="67733" y="79375"/>
                    <a:pt x="69056" y="80727"/>
                  </a:cubicBezTo>
                  <a:lnTo>
                    <a:pt x="80962" y="113183"/>
                  </a:lnTo>
                  <a:cubicBezTo>
                    <a:pt x="80962" y="114536"/>
                    <a:pt x="79639" y="115888"/>
                    <a:pt x="78316" y="115888"/>
                  </a:cubicBezTo>
                  <a:cubicBezTo>
                    <a:pt x="78316" y="115888"/>
                    <a:pt x="78316" y="115888"/>
                    <a:pt x="75670" y="115888"/>
                  </a:cubicBezTo>
                  <a:cubicBezTo>
                    <a:pt x="74347" y="115888"/>
                    <a:pt x="74347" y="114536"/>
                    <a:pt x="74347" y="114536"/>
                  </a:cubicBezTo>
                  <a:cubicBezTo>
                    <a:pt x="74347" y="114536"/>
                    <a:pt x="74347" y="114536"/>
                    <a:pt x="70378" y="105069"/>
                  </a:cubicBezTo>
                  <a:cubicBezTo>
                    <a:pt x="70378" y="105069"/>
                    <a:pt x="70378" y="105069"/>
                    <a:pt x="59795" y="105069"/>
                  </a:cubicBezTo>
                  <a:cubicBezTo>
                    <a:pt x="59795" y="105069"/>
                    <a:pt x="59795" y="105069"/>
                    <a:pt x="55826" y="114536"/>
                  </a:cubicBezTo>
                  <a:cubicBezTo>
                    <a:pt x="55826" y="114536"/>
                    <a:pt x="55826" y="115888"/>
                    <a:pt x="54503" y="115888"/>
                  </a:cubicBezTo>
                  <a:cubicBezTo>
                    <a:pt x="54503" y="115888"/>
                    <a:pt x="54503" y="115888"/>
                    <a:pt x="51858" y="115888"/>
                  </a:cubicBezTo>
                  <a:cubicBezTo>
                    <a:pt x="50535" y="115888"/>
                    <a:pt x="50535" y="115888"/>
                    <a:pt x="49212" y="114536"/>
                  </a:cubicBezTo>
                  <a:cubicBezTo>
                    <a:pt x="49212" y="114536"/>
                    <a:pt x="49212" y="113183"/>
                    <a:pt x="49212" y="113183"/>
                  </a:cubicBezTo>
                  <a:cubicBezTo>
                    <a:pt x="49212" y="113183"/>
                    <a:pt x="49212" y="113183"/>
                    <a:pt x="61118" y="80727"/>
                  </a:cubicBezTo>
                  <a:cubicBezTo>
                    <a:pt x="61118" y="79375"/>
                    <a:pt x="62441" y="79375"/>
                    <a:pt x="63764" y="79375"/>
                  </a:cubicBezTo>
                  <a:close/>
                  <a:moveTo>
                    <a:pt x="19050" y="63500"/>
                  </a:moveTo>
                  <a:lnTo>
                    <a:pt x="19050" y="132790"/>
                  </a:lnTo>
                  <a:cubicBezTo>
                    <a:pt x="19050" y="132790"/>
                    <a:pt x="19050" y="132790"/>
                    <a:pt x="120915" y="132790"/>
                  </a:cubicBezTo>
                  <a:cubicBezTo>
                    <a:pt x="122238" y="132790"/>
                    <a:pt x="124884" y="132790"/>
                    <a:pt x="124884" y="134097"/>
                  </a:cubicBezTo>
                  <a:cubicBezTo>
                    <a:pt x="124884" y="134097"/>
                    <a:pt x="124884" y="134097"/>
                    <a:pt x="161925" y="152400"/>
                  </a:cubicBezTo>
                  <a:cubicBezTo>
                    <a:pt x="161925" y="152400"/>
                    <a:pt x="161925" y="152400"/>
                    <a:pt x="152665" y="123638"/>
                  </a:cubicBezTo>
                  <a:cubicBezTo>
                    <a:pt x="152665" y="123638"/>
                    <a:pt x="152665" y="122331"/>
                    <a:pt x="152665" y="121024"/>
                  </a:cubicBezTo>
                  <a:cubicBezTo>
                    <a:pt x="152665" y="121024"/>
                    <a:pt x="152665" y="121024"/>
                    <a:pt x="152665" y="63500"/>
                  </a:cubicBezTo>
                  <a:cubicBezTo>
                    <a:pt x="152665" y="63500"/>
                    <a:pt x="152665" y="63500"/>
                    <a:pt x="19050" y="63500"/>
                  </a:cubicBezTo>
                  <a:close/>
                  <a:moveTo>
                    <a:pt x="52387" y="17463"/>
                  </a:moveTo>
                  <a:cubicBezTo>
                    <a:pt x="52387" y="17463"/>
                    <a:pt x="52387" y="17463"/>
                    <a:pt x="52387" y="43782"/>
                  </a:cubicBezTo>
                  <a:cubicBezTo>
                    <a:pt x="52387" y="43782"/>
                    <a:pt x="52387" y="43782"/>
                    <a:pt x="161817" y="43782"/>
                  </a:cubicBezTo>
                  <a:cubicBezTo>
                    <a:pt x="165773" y="43782"/>
                    <a:pt x="169728" y="49046"/>
                    <a:pt x="169728" y="52994"/>
                  </a:cubicBezTo>
                  <a:cubicBezTo>
                    <a:pt x="169728" y="52994"/>
                    <a:pt x="169728" y="52994"/>
                    <a:pt x="169728" y="118791"/>
                  </a:cubicBezTo>
                  <a:cubicBezTo>
                    <a:pt x="169728" y="118791"/>
                    <a:pt x="169728" y="118791"/>
                    <a:pt x="186868" y="167482"/>
                  </a:cubicBezTo>
                  <a:cubicBezTo>
                    <a:pt x="188186" y="171430"/>
                    <a:pt x="186868" y="174062"/>
                    <a:pt x="184231" y="176693"/>
                  </a:cubicBezTo>
                  <a:cubicBezTo>
                    <a:pt x="181594" y="178009"/>
                    <a:pt x="180275" y="179325"/>
                    <a:pt x="177639" y="179325"/>
                  </a:cubicBezTo>
                  <a:cubicBezTo>
                    <a:pt x="176320" y="179325"/>
                    <a:pt x="175002" y="179325"/>
                    <a:pt x="173683" y="178009"/>
                  </a:cubicBezTo>
                  <a:cubicBezTo>
                    <a:pt x="173683" y="178009"/>
                    <a:pt x="173683" y="178009"/>
                    <a:pt x="119627" y="150374"/>
                  </a:cubicBezTo>
                  <a:cubicBezTo>
                    <a:pt x="119627" y="150374"/>
                    <a:pt x="119627" y="150374"/>
                    <a:pt x="52387" y="150374"/>
                  </a:cubicBezTo>
                  <a:cubicBezTo>
                    <a:pt x="52387" y="150374"/>
                    <a:pt x="52387" y="150374"/>
                    <a:pt x="52387" y="217488"/>
                  </a:cubicBezTo>
                  <a:cubicBezTo>
                    <a:pt x="52387" y="217488"/>
                    <a:pt x="52387" y="217488"/>
                    <a:pt x="285750" y="217488"/>
                  </a:cubicBezTo>
                  <a:lnTo>
                    <a:pt x="285750" y="17463"/>
                  </a:lnTo>
                  <a:cubicBezTo>
                    <a:pt x="285750" y="17463"/>
                    <a:pt x="285750" y="17463"/>
                    <a:pt x="52387" y="17463"/>
                  </a:cubicBezTo>
                  <a:close/>
                  <a:moveTo>
                    <a:pt x="42267" y="0"/>
                  </a:moveTo>
                  <a:cubicBezTo>
                    <a:pt x="42267" y="0"/>
                    <a:pt x="42267" y="0"/>
                    <a:pt x="328892" y="0"/>
                  </a:cubicBezTo>
                  <a:cubicBezTo>
                    <a:pt x="334176" y="0"/>
                    <a:pt x="338138" y="3942"/>
                    <a:pt x="338138" y="9199"/>
                  </a:cubicBezTo>
                  <a:cubicBezTo>
                    <a:pt x="338138" y="9199"/>
                    <a:pt x="338138" y="9199"/>
                    <a:pt x="338138" y="227339"/>
                  </a:cubicBezTo>
                  <a:cubicBezTo>
                    <a:pt x="338138" y="232596"/>
                    <a:pt x="334176" y="236538"/>
                    <a:pt x="328892" y="236538"/>
                  </a:cubicBezTo>
                  <a:cubicBezTo>
                    <a:pt x="328892" y="236538"/>
                    <a:pt x="328892" y="236538"/>
                    <a:pt x="42267" y="236538"/>
                  </a:cubicBezTo>
                  <a:cubicBezTo>
                    <a:pt x="36984" y="236538"/>
                    <a:pt x="33021" y="232596"/>
                    <a:pt x="33021" y="227339"/>
                  </a:cubicBezTo>
                  <a:cubicBezTo>
                    <a:pt x="33021" y="227339"/>
                    <a:pt x="33021" y="227339"/>
                    <a:pt x="33021" y="151122"/>
                  </a:cubicBezTo>
                  <a:cubicBezTo>
                    <a:pt x="33021" y="151122"/>
                    <a:pt x="33021" y="151122"/>
                    <a:pt x="9246" y="151122"/>
                  </a:cubicBezTo>
                  <a:cubicBezTo>
                    <a:pt x="3962" y="151122"/>
                    <a:pt x="0" y="147179"/>
                    <a:pt x="0" y="141923"/>
                  </a:cubicBezTo>
                  <a:cubicBezTo>
                    <a:pt x="0" y="141923"/>
                    <a:pt x="0" y="141923"/>
                    <a:pt x="0" y="53878"/>
                  </a:cubicBezTo>
                  <a:cubicBezTo>
                    <a:pt x="0" y="49936"/>
                    <a:pt x="3962" y="44679"/>
                    <a:pt x="9246" y="44679"/>
                  </a:cubicBezTo>
                  <a:cubicBezTo>
                    <a:pt x="9246" y="44679"/>
                    <a:pt x="9246" y="44679"/>
                    <a:pt x="33021" y="44679"/>
                  </a:cubicBezTo>
                  <a:cubicBezTo>
                    <a:pt x="33021" y="44679"/>
                    <a:pt x="33021" y="44679"/>
                    <a:pt x="33021" y="9199"/>
                  </a:cubicBezTo>
                  <a:cubicBezTo>
                    <a:pt x="33021" y="3942"/>
                    <a:pt x="36984" y="0"/>
                    <a:pt x="42267" y="0"/>
                  </a:cubicBezTo>
                  <a:close/>
                </a:path>
              </a:pathLst>
            </a:custGeom>
            <a:solidFill>
              <a:srgbClr val="FFFFFF"/>
            </a:solidFill>
            <a:ln w="762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latin typeface="Arial" panose="020B0604020202020204"/>
                <a:ea typeface="楷体_GB2312"/>
              </a:endParaRPr>
            </a:p>
          </p:txBody>
        </p:sp>
        <p:sp>
          <p:nvSpPr>
            <p:cNvPr id="17" name="íš1ïde"/>
            <p:cNvSpPr/>
            <p:nvPr/>
          </p:nvSpPr>
          <p:spPr>
            <a:xfrm>
              <a:off x="7342443" y="3306021"/>
              <a:ext cx="380301" cy="265252"/>
            </a:xfrm>
            <a:custGeom>
              <a:avLst/>
              <a:gdLst>
                <a:gd name="connsiteX0" fmla="*/ 303212 w 338138"/>
                <a:gd name="connsiteY0" fmla="*/ 103188 h 236538"/>
                <a:gd name="connsiteX1" fmla="*/ 303212 w 338138"/>
                <a:gd name="connsiteY1" fmla="*/ 122238 h 236538"/>
                <a:gd name="connsiteX2" fmla="*/ 306034 w 338138"/>
                <a:gd name="connsiteY2" fmla="*/ 122238 h 236538"/>
                <a:gd name="connsiteX3" fmla="*/ 315912 w 338138"/>
                <a:gd name="connsiteY3" fmla="*/ 112713 h 236538"/>
                <a:gd name="connsiteX4" fmla="*/ 306034 w 338138"/>
                <a:gd name="connsiteY4" fmla="*/ 103188 h 236538"/>
                <a:gd name="connsiteX5" fmla="*/ 303212 w 338138"/>
                <a:gd name="connsiteY5" fmla="*/ 103188 h 236538"/>
                <a:gd name="connsiteX6" fmla="*/ 65087 w 338138"/>
                <a:gd name="connsiteY6" fmla="*/ 90488 h 236538"/>
                <a:gd name="connsiteX7" fmla="*/ 61912 w 338138"/>
                <a:gd name="connsiteY7" fmla="*/ 96838 h 236538"/>
                <a:gd name="connsiteX8" fmla="*/ 68262 w 338138"/>
                <a:gd name="connsiteY8" fmla="*/ 96838 h 236538"/>
                <a:gd name="connsiteX9" fmla="*/ 90487 w 338138"/>
                <a:gd name="connsiteY9" fmla="*/ 87313 h 236538"/>
                <a:gd name="connsiteX10" fmla="*/ 90487 w 338138"/>
                <a:gd name="connsiteY10" fmla="*/ 107951 h 236538"/>
                <a:gd name="connsiteX11" fmla="*/ 98107 w 338138"/>
                <a:gd name="connsiteY11" fmla="*/ 107951 h 236538"/>
                <a:gd name="connsiteX12" fmla="*/ 109537 w 338138"/>
                <a:gd name="connsiteY12" fmla="*/ 97632 h 236538"/>
                <a:gd name="connsiteX13" fmla="*/ 98107 w 338138"/>
                <a:gd name="connsiteY13" fmla="*/ 87313 h 236538"/>
                <a:gd name="connsiteX14" fmla="*/ 90487 w 338138"/>
                <a:gd name="connsiteY14" fmla="*/ 87313 h 236538"/>
                <a:gd name="connsiteX15" fmla="*/ 86677 w 338138"/>
                <a:gd name="connsiteY15" fmla="*/ 79375 h 236538"/>
                <a:gd name="connsiteX16" fmla="*/ 98107 w 338138"/>
                <a:gd name="connsiteY16" fmla="*/ 79375 h 236538"/>
                <a:gd name="connsiteX17" fmla="*/ 115887 w 338138"/>
                <a:gd name="connsiteY17" fmla="*/ 97632 h 236538"/>
                <a:gd name="connsiteX18" fmla="*/ 98107 w 338138"/>
                <a:gd name="connsiteY18" fmla="*/ 115888 h 236538"/>
                <a:gd name="connsiteX19" fmla="*/ 86677 w 338138"/>
                <a:gd name="connsiteY19" fmla="*/ 115888 h 236538"/>
                <a:gd name="connsiteX20" fmla="*/ 84137 w 338138"/>
                <a:gd name="connsiteY20" fmla="*/ 113280 h 236538"/>
                <a:gd name="connsiteX21" fmla="*/ 84137 w 338138"/>
                <a:gd name="connsiteY21" fmla="*/ 81983 h 236538"/>
                <a:gd name="connsiteX22" fmla="*/ 86677 w 338138"/>
                <a:gd name="connsiteY22" fmla="*/ 79375 h 236538"/>
                <a:gd name="connsiteX23" fmla="*/ 63764 w 338138"/>
                <a:gd name="connsiteY23" fmla="*/ 79375 h 236538"/>
                <a:gd name="connsiteX24" fmla="*/ 66410 w 338138"/>
                <a:gd name="connsiteY24" fmla="*/ 79375 h 236538"/>
                <a:gd name="connsiteX25" fmla="*/ 69056 w 338138"/>
                <a:gd name="connsiteY25" fmla="*/ 80727 h 236538"/>
                <a:gd name="connsiteX26" fmla="*/ 80962 w 338138"/>
                <a:gd name="connsiteY26" fmla="*/ 113183 h 236538"/>
                <a:gd name="connsiteX27" fmla="*/ 78316 w 338138"/>
                <a:gd name="connsiteY27" fmla="*/ 115888 h 236538"/>
                <a:gd name="connsiteX28" fmla="*/ 75670 w 338138"/>
                <a:gd name="connsiteY28" fmla="*/ 115888 h 236538"/>
                <a:gd name="connsiteX29" fmla="*/ 74347 w 338138"/>
                <a:gd name="connsiteY29" fmla="*/ 114536 h 236538"/>
                <a:gd name="connsiteX30" fmla="*/ 70378 w 338138"/>
                <a:gd name="connsiteY30" fmla="*/ 105069 h 236538"/>
                <a:gd name="connsiteX31" fmla="*/ 59795 w 338138"/>
                <a:gd name="connsiteY31" fmla="*/ 105069 h 236538"/>
                <a:gd name="connsiteX32" fmla="*/ 55826 w 338138"/>
                <a:gd name="connsiteY32" fmla="*/ 114536 h 236538"/>
                <a:gd name="connsiteX33" fmla="*/ 54503 w 338138"/>
                <a:gd name="connsiteY33" fmla="*/ 115888 h 236538"/>
                <a:gd name="connsiteX34" fmla="*/ 51858 w 338138"/>
                <a:gd name="connsiteY34" fmla="*/ 115888 h 236538"/>
                <a:gd name="connsiteX35" fmla="*/ 49212 w 338138"/>
                <a:gd name="connsiteY35" fmla="*/ 114536 h 236538"/>
                <a:gd name="connsiteX36" fmla="*/ 49212 w 338138"/>
                <a:gd name="connsiteY36" fmla="*/ 113183 h 236538"/>
                <a:gd name="connsiteX37" fmla="*/ 61118 w 338138"/>
                <a:gd name="connsiteY37" fmla="*/ 80727 h 236538"/>
                <a:gd name="connsiteX38" fmla="*/ 63764 w 338138"/>
                <a:gd name="connsiteY38" fmla="*/ 79375 h 236538"/>
                <a:gd name="connsiteX39" fmla="*/ 19050 w 338138"/>
                <a:gd name="connsiteY39" fmla="*/ 63500 h 236538"/>
                <a:gd name="connsiteX40" fmla="*/ 19050 w 338138"/>
                <a:gd name="connsiteY40" fmla="*/ 132790 h 236538"/>
                <a:gd name="connsiteX41" fmla="*/ 120915 w 338138"/>
                <a:gd name="connsiteY41" fmla="*/ 132790 h 236538"/>
                <a:gd name="connsiteX42" fmla="*/ 124884 w 338138"/>
                <a:gd name="connsiteY42" fmla="*/ 134097 h 236538"/>
                <a:gd name="connsiteX43" fmla="*/ 161925 w 338138"/>
                <a:gd name="connsiteY43" fmla="*/ 152400 h 236538"/>
                <a:gd name="connsiteX44" fmla="*/ 152665 w 338138"/>
                <a:gd name="connsiteY44" fmla="*/ 123638 h 236538"/>
                <a:gd name="connsiteX45" fmla="*/ 152665 w 338138"/>
                <a:gd name="connsiteY45" fmla="*/ 121024 h 236538"/>
                <a:gd name="connsiteX46" fmla="*/ 152665 w 338138"/>
                <a:gd name="connsiteY46" fmla="*/ 63500 h 236538"/>
                <a:gd name="connsiteX47" fmla="*/ 19050 w 338138"/>
                <a:gd name="connsiteY47" fmla="*/ 63500 h 236538"/>
                <a:gd name="connsiteX48" fmla="*/ 52387 w 338138"/>
                <a:gd name="connsiteY48" fmla="*/ 17463 h 236538"/>
                <a:gd name="connsiteX49" fmla="*/ 52387 w 338138"/>
                <a:gd name="connsiteY49" fmla="*/ 43782 h 236538"/>
                <a:gd name="connsiteX50" fmla="*/ 161817 w 338138"/>
                <a:gd name="connsiteY50" fmla="*/ 43782 h 236538"/>
                <a:gd name="connsiteX51" fmla="*/ 169728 w 338138"/>
                <a:gd name="connsiteY51" fmla="*/ 52994 h 236538"/>
                <a:gd name="connsiteX52" fmla="*/ 169728 w 338138"/>
                <a:gd name="connsiteY52" fmla="*/ 118791 h 236538"/>
                <a:gd name="connsiteX53" fmla="*/ 186868 w 338138"/>
                <a:gd name="connsiteY53" fmla="*/ 167482 h 236538"/>
                <a:gd name="connsiteX54" fmla="*/ 184231 w 338138"/>
                <a:gd name="connsiteY54" fmla="*/ 176693 h 236538"/>
                <a:gd name="connsiteX55" fmla="*/ 177639 w 338138"/>
                <a:gd name="connsiteY55" fmla="*/ 179325 h 236538"/>
                <a:gd name="connsiteX56" fmla="*/ 173683 w 338138"/>
                <a:gd name="connsiteY56" fmla="*/ 178009 h 236538"/>
                <a:gd name="connsiteX57" fmla="*/ 119627 w 338138"/>
                <a:gd name="connsiteY57" fmla="*/ 150374 h 236538"/>
                <a:gd name="connsiteX58" fmla="*/ 52387 w 338138"/>
                <a:gd name="connsiteY58" fmla="*/ 150374 h 236538"/>
                <a:gd name="connsiteX59" fmla="*/ 52387 w 338138"/>
                <a:gd name="connsiteY59" fmla="*/ 217488 h 236538"/>
                <a:gd name="connsiteX60" fmla="*/ 285750 w 338138"/>
                <a:gd name="connsiteY60" fmla="*/ 217488 h 236538"/>
                <a:gd name="connsiteX61" fmla="*/ 285750 w 338138"/>
                <a:gd name="connsiteY61" fmla="*/ 17463 h 236538"/>
                <a:gd name="connsiteX62" fmla="*/ 52387 w 338138"/>
                <a:gd name="connsiteY62" fmla="*/ 17463 h 236538"/>
                <a:gd name="connsiteX63" fmla="*/ 42267 w 338138"/>
                <a:gd name="connsiteY63" fmla="*/ 0 h 236538"/>
                <a:gd name="connsiteX64" fmla="*/ 328892 w 338138"/>
                <a:gd name="connsiteY64" fmla="*/ 0 h 236538"/>
                <a:gd name="connsiteX65" fmla="*/ 338138 w 338138"/>
                <a:gd name="connsiteY65" fmla="*/ 9199 h 236538"/>
                <a:gd name="connsiteX66" fmla="*/ 338138 w 338138"/>
                <a:gd name="connsiteY66" fmla="*/ 227339 h 236538"/>
                <a:gd name="connsiteX67" fmla="*/ 328892 w 338138"/>
                <a:gd name="connsiteY67" fmla="*/ 236538 h 236538"/>
                <a:gd name="connsiteX68" fmla="*/ 42267 w 338138"/>
                <a:gd name="connsiteY68" fmla="*/ 236538 h 236538"/>
                <a:gd name="connsiteX69" fmla="*/ 33021 w 338138"/>
                <a:gd name="connsiteY69" fmla="*/ 227339 h 236538"/>
                <a:gd name="connsiteX70" fmla="*/ 33021 w 338138"/>
                <a:gd name="connsiteY70" fmla="*/ 151122 h 236538"/>
                <a:gd name="connsiteX71" fmla="*/ 9246 w 338138"/>
                <a:gd name="connsiteY71" fmla="*/ 151122 h 236538"/>
                <a:gd name="connsiteX72" fmla="*/ 0 w 338138"/>
                <a:gd name="connsiteY72" fmla="*/ 141923 h 236538"/>
                <a:gd name="connsiteX73" fmla="*/ 0 w 338138"/>
                <a:gd name="connsiteY73" fmla="*/ 53878 h 236538"/>
                <a:gd name="connsiteX74" fmla="*/ 9246 w 338138"/>
                <a:gd name="connsiteY74" fmla="*/ 44679 h 236538"/>
                <a:gd name="connsiteX75" fmla="*/ 33021 w 338138"/>
                <a:gd name="connsiteY75" fmla="*/ 44679 h 236538"/>
                <a:gd name="connsiteX76" fmla="*/ 33021 w 338138"/>
                <a:gd name="connsiteY76" fmla="*/ 9199 h 236538"/>
                <a:gd name="connsiteX77" fmla="*/ 42267 w 338138"/>
                <a:gd name="connsiteY77" fmla="*/ 0 h 23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38138" h="236538">
                  <a:moveTo>
                    <a:pt x="303212" y="103188"/>
                  </a:moveTo>
                  <a:cubicBezTo>
                    <a:pt x="303212" y="103188"/>
                    <a:pt x="303212" y="103188"/>
                    <a:pt x="303212" y="122238"/>
                  </a:cubicBezTo>
                  <a:cubicBezTo>
                    <a:pt x="303212" y="122238"/>
                    <a:pt x="303212" y="122238"/>
                    <a:pt x="306034" y="122238"/>
                  </a:cubicBezTo>
                  <a:cubicBezTo>
                    <a:pt x="311679" y="122238"/>
                    <a:pt x="315912" y="116795"/>
                    <a:pt x="315912" y="112713"/>
                  </a:cubicBezTo>
                  <a:cubicBezTo>
                    <a:pt x="315912" y="107270"/>
                    <a:pt x="311679" y="103188"/>
                    <a:pt x="306034" y="103188"/>
                  </a:cubicBezTo>
                  <a:cubicBezTo>
                    <a:pt x="306034" y="103188"/>
                    <a:pt x="306034" y="103188"/>
                    <a:pt x="303212" y="103188"/>
                  </a:cubicBezTo>
                  <a:close/>
                  <a:moveTo>
                    <a:pt x="65087" y="90488"/>
                  </a:moveTo>
                  <a:lnTo>
                    <a:pt x="61912" y="96838"/>
                  </a:lnTo>
                  <a:lnTo>
                    <a:pt x="68262" y="96838"/>
                  </a:lnTo>
                  <a:close/>
                  <a:moveTo>
                    <a:pt x="90487" y="87313"/>
                  </a:moveTo>
                  <a:cubicBezTo>
                    <a:pt x="90487" y="87313"/>
                    <a:pt x="90487" y="87313"/>
                    <a:pt x="90487" y="107951"/>
                  </a:cubicBezTo>
                  <a:cubicBezTo>
                    <a:pt x="90487" y="107951"/>
                    <a:pt x="90487" y="107951"/>
                    <a:pt x="98107" y="107951"/>
                  </a:cubicBezTo>
                  <a:cubicBezTo>
                    <a:pt x="104457" y="107951"/>
                    <a:pt x="109537" y="104081"/>
                    <a:pt x="109537" y="97632"/>
                  </a:cubicBezTo>
                  <a:cubicBezTo>
                    <a:pt x="109537" y="92473"/>
                    <a:pt x="104457" y="87313"/>
                    <a:pt x="98107" y="87313"/>
                  </a:cubicBezTo>
                  <a:cubicBezTo>
                    <a:pt x="98107" y="87313"/>
                    <a:pt x="98107" y="87313"/>
                    <a:pt x="90487" y="87313"/>
                  </a:cubicBezTo>
                  <a:close/>
                  <a:moveTo>
                    <a:pt x="86677" y="79375"/>
                  </a:moveTo>
                  <a:cubicBezTo>
                    <a:pt x="86677" y="79375"/>
                    <a:pt x="86677" y="79375"/>
                    <a:pt x="98107" y="79375"/>
                  </a:cubicBezTo>
                  <a:cubicBezTo>
                    <a:pt x="108267" y="79375"/>
                    <a:pt x="115887" y="88503"/>
                    <a:pt x="115887" y="97632"/>
                  </a:cubicBezTo>
                  <a:cubicBezTo>
                    <a:pt x="115887" y="108064"/>
                    <a:pt x="108267" y="115888"/>
                    <a:pt x="98107" y="115888"/>
                  </a:cubicBezTo>
                  <a:cubicBezTo>
                    <a:pt x="98107" y="115888"/>
                    <a:pt x="98107" y="115888"/>
                    <a:pt x="86677" y="115888"/>
                  </a:cubicBezTo>
                  <a:cubicBezTo>
                    <a:pt x="85407" y="115888"/>
                    <a:pt x="84137" y="114584"/>
                    <a:pt x="84137" y="113280"/>
                  </a:cubicBezTo>
                  <a:cubicBezTo>
                    <a:pt x="84137" y="113280"/>
                    <a:pt x="84137" y="113280"/>
                    <a:pt x="84137" y="81983"/>
                  </a:cubicBezTo>
                  <a:cubicBezTo>
                    <a:pt x="84137" y="80679"/>
                    <a:pt x="85407" y="79375"/>
                    <a:pt x="86677" y="79375"/>
                  </a:cubicBezTo>
                  <a:close/>
                  <a:moveTo>
                    <a:pt x="63764" y="79375"/>
                  </a:moveTo>
                  <a:cubicBezTo>
                    <a:pt x="63764" y="79375"/>
                    <a:pt x="63764" y="79375"/>
                    <a:pt x="66410" y="79375"/>
                  </a:cubicBezTo>
                  <a:cubicBezTo>
                    <a:pt x="67733" y="79375"/>
                    <a:pt x="67733" y="79375"/>
                    <a:pt x="69056" y="80727"/>
                  </a:cubicBezTo>
                  <a:lnTo>
                    <a:pt x="80962" y="113183"/>
                  </a:lnTo>
                  <a:cubicBezTo>
                    <a:pt x="80962" y="114536"/>
                    <a:pt x="79639" y="115888"/>
                    <a:pt x="78316" y="115888"/>
                  </a:cubicBezTo>
                  <a:cubicBezTo>
                    <a:pt x="78316" y="115888"/>
                    <a:pt x="78316" y="115888"/>
                    <a:pt x="75670" y="115888"/>
                  </a:cubicBezTo>
                  <a:cubicBezTo>
                    <a:pt x="74347" y="115888"/>
                    <a:pt x="74347" y="114536"/>
                    <a:pt x="74347" y="114536"/>
                  </a:cubicBezTo>
                  <a:cubicBezTo>
                    <a:pt x="74347" y="114536"/>
                    <a:pt x="74347" y="114536"/>
                    <a:pt x="70378" y="105069"/>
                  </a:cubicBezTo>
                  <a:cubicBezTo>
                    <a:pt x="70378" y="105069"/>
                    <a:pt x="70378" y="105069"/>
                    <a:pt x="59795" y="105069"/>
                  </a:cubicBezTo>
                  <a:cubicBezTo>
                    <a:pt x="59795" y="105069"/>
                    <a:pt x="59795" y="105069"/>
                    <a:pt x="55826" y="114536"/>
                  </a:cubicBezTo>
                  <a:cubicBezTo>
                    <a:pt x="55826" y="114536"/>
                    <a:pt x="55826" y="115888"/>
                    <a:pt x="54503" y="115888"/>
                  </a:cubicBezTo>
                  <a:cubicBezTo>
                    <a:pt x="54503" y="115888"/>
                    <a:pt x="54503" y="115888"/>
                    <a:pt x="51858" y="115888"/>
                  </a:cubicBezTo>
                  <a:cubicBezTo>
                    <a:pt x="50535" y="115888"/>
                    <a:pt x="50535" y="115888"/>
                    <a:pt x="49212" y="114536"/>
                  </a:cubicBezTo>
                  <a:cubicBezTo>
                    <a:pt x="49212" y="114536"/>
                    <a:pt x="49212" y="113183"/>
                    <a:pt x="49212" y="113183"/>
                  </a:cubicBezTo>
                  <a:cubicBezTo>
                    <a:pt x="49212" y="113183"/>
                    <a:pt x="49212" y="113183"/>
                    <a:pt x="61118" y="80727"/>
                  </a:cubicBezTo>
                  <a:cubicBezTo>
                    <a:pt x="61118" y="79375"/>
                    <a:pt x="62441" y="79375"/>
                    <a:pt x="63764" y="79375"/>
                  </a:cubicBezTo>
                  <a:close/>
                  <a:moveTo>
                    <a:pt x="19050" y="63500"/>
                  </a:moveTo>
                  <a:lnTo>
                    <a:pt x="19050" y="132790"/>
                  </a:lnTo>
                  <a:cubicBezTo>
                    <a:pt x="19050" y="132790"/>
                    <a:pt x="19050" y="132790"/>
                    <a:pt x="120915" y="132790"/>
                  </a:cubicBezTo>
                  <a:cubicBezTo>
                    <a:pt x="122238" y="132790"/>
                    <a:pt x="124884" y="132790"/>
                    <a:pt x="124884" y="134097"/>
                  </a:cubicBezTo>
                  <a:cubicBezTo>
                    <a:pt x="124884" y="134097"/>
                    <a:pt x="124884" y="134097"/>
                    <a:pt x="161925" y="152400"/>
                  </a:cubicBezTo>
                  <a:cubicBezTo>
                    <a:pt x="161925" y="152400"/>
                    <a:pt x="161925" y="152400"/>
                    <a:pt x="152665" y="123638"/>
                  </a:cubicBezTo>
                  <a:cubicBezTo>
                    <a:pt x="152665" y="123638"/>
                    <a:pt x="152665" y="122331"/>
                    <a:pt x="152665" y="121024"/>
                  </a:cubicBezTo>
                  <a:cubicBezTo>
                    <a:pt x="152665" y="121024"/>
                    <a:pt x="152665" y="121024"/>
                    <a:pt x="152665" y="63500"/>
                  </a:cubicBezTo>
                  <a:cubicBezTo>
                    <a:pt x="152665" y="63500"/>
                    <a:pt x="152665" y="63500"/>
                    <a:pt x="19050" y="63500"/>
                  </a:cubicBezTo>
                  <a:close/>
                  <a:moveTo>
                    <a:pt x="52387" y="17463"/>
                  </a:moveTo>
                  <a:cubicBezTo>
                    <a:pt x="52387" y="17463"/>
                    <a:pt x="52387" y="17463"/>
                    <a:pt x="52387" y="43782"/>
                  </a:cubicBezTo>
                  <a:cubicBezTo>
                    <a:pt x="52387" y="43782"/>
                    <a:pt x="52387" y="43782"/>
                    <a:pt x="161817" y="43782"/>
                  </a:cubicBezTo>
                  <a:cubicBezTo>
                    <a:pt x="165773" y="43782"/>
                    <a:pt x="169728" y="49046"/>
                    <a:pt x="169728" y="52994"/>
                  </a:cubicBezTo>
                  <a:cubicBezTo>
                    <a:pt x="169728" y="52994"/>
                    <a:pt x="169728" y="52994"/>
                    <a:pt x="169728" y="118791"/>
                  </a:cubicBezTo>
                  <a:cubicBezTo>
                    <a:pt x="169728" y="118791"/>
                    <a:pt x="169728" y="118791"/>
                    <a:pt x="186868" y="167482"/>
                  </a:cubicBezTo>
                  <a:cubicBezTo>
                    <a:pt x="188186" y="171430"/>
                    <a:pt x="186868" y="174062"/>
                    <a:pt x="184231" y="176693"/>
                  </a:cubicBezTo>
                  <a:cubicBezTo>
                    <a:pt x="181594" y="178009"/>
                    <a:pt x="180275" y="179325"/>
                    <a:pt x="177639" y="179325"/>
                  </a:cubicBezTo>
                  <a:cubicBezTo>
                    <a:pt x="176320" y="179325"/>
                    <a:pt x="175002" y="179325"/>
                    <a:pt x="173683" y="178009"/>
                  </a:cubicBezTo>
                  <a:cubicBezTo>
                    <a:pt x="173683" y="178009"/>
                    <a:pt x="173683" y="178009"/>
                    <a:pt x="119627" y="150374"/>
                  </a:cubicBezTo>
                  <a:cubicBezTo>
                    <a:pt x="119627" y="150374"/>
                    <a:pt x="119627" y="150374"/>
                    <a:pt x="52387" y="150374"/>
                  </a:cubicBezTo>
                  <a:cubicBezTo>
                    <a:pt x="52387" y="150374"/>
                    <a:pt x="52387" y="150374"/>
                    <a:pt x="52387" y="217488"/>
                  </a:cubicBezTo>
                  <a:cubicBezTo>
                    <a:pt x="52387" y="217488"/>
                    <a:pt x="52387" y="217488"/>
                    <a:pt x="285750" y="217488"/>
                  </a:cubicBezTo>
                  <a:lnTo>
                    <a:pt x="285750" y="17463"/>
                  </a:lnTo>
                  <a:cubicBezTo>
                    <a:pt x="285750" y="17463"/>
                    <a:pt x="285750" y="17463"/>
                    <a:pt x="52387" y="17463"/>
                  </a:cubicBezTo>
                  <a:close/>
                  <a:moveTo>
                    <a:pt x="42267" y="0"/>
                  </a:moveTo>
                  <a:cubicBezTo>
                    <a:pt x="42267" y="0"/>
                    <a:pt x="42267" y="0"/>
                    <a:pt x="328892" y="0"/>
                  </a:cubicBezTo>
                  <a:cubicBezTo>
                    <a:pt x="334176" y="0"/>
                    <a:pt x="338138" y="3942"/>
                    <a:pt x="338138" y="9199"/>
                  </a:cubicBezTo>
                  <a:cubicBezTo>
                    <a:pt x="338138" y="9199"/>
                    <a:pt x="338138" y="9199"/>
                    <a:pt x="338138" y="227339"/>
                  </a:cubicBezTo>
                  <a:cubicBezTo>
                    <a:pt x="338138" y="232596"/>
                    <a:pt x="334176" y="236538"/>
                    <a:pt x="328892" y="236538"/>
                  </a:cubicBezTo>
                  <a:cubicBezTo>
                    <a:pt x="328892" y="236538"/>
                    <a:pt x="328892" y="236538"/>
                    <a:pt x="42267" y="236538"/>
                  </a:cubicBezTo>
                  <a:cubicBezTo>
                    <a:pt x="36984" y="236538"/>
                    <a:pt x="33021" y="232596"/>
                    <a:pt x="33021" y="227339"/>
                  </a:cubicBezTo>
                  <a:cubicBezTo>
                    <a:pt x="33021" y="227339"/>
                    <a:pt x="33021" y="227339"/>
                    <a:pt x="33021" y="151122"/>
                  </a:cubicBezTo>
                  <a:cubicBezTo>
                    <a:pt x="33021" y="151122"/>
                    <a:pt x="33021" y="151122"/>
                    <a:pt x="9246" y="151122"/>
                  </a:cubicBezTo>
                  <a:cubicBezTo>
                    <a:pt x="3962" y="151122"/>
                    <a:pt x="0" y="147179"/>
                    <a:pt x="0" y="141923"/>
                  </a:cubicBezTo>
                  <a:cubicBezTo>
                    <a:pt x="0" y="141923"/>
                    <a:pt x="0" y="141923"/>
                    <a:pt x="0" y="53878"/>
                  </a:cubicBezTo>
                  <a:cubicBezTo>
                    <a:pt x="0" y="49936"/>
                    <a:pt x="3962" y="44679"/>
                    <a:pt x="9246" y="44679"/>
                  </a:cubicBezTo>
                  <a:cubicBezTo>
                    <a:pt x="9246" y="44679"/>
                    <a:pt x="9246" y="44679"/>
                    <a:pt x="33021" y="44679"/>
                  </a:cubicBezTo>
                  <a:cubicBezTo>
                    <a:pt x="33021" y="44679"/>
                    <a:pt x="33021" y="44679"/>
                    <a:pt x="33021" y="9199"/>
                  </a:cubicBezTo>
                  <a:cubicBezTo>
                    <a:pt x="33021" y="3942"/>
                    <a:pt x="36984" y="0"/>
                    <a:pt x="42267" y="0"/>
                  </a:cubicBezTo>
                  <a:close/>
                </a:path>
              </a:pathLst>
            </a:custGeom>
            <a:solidFill>
              <a:srgbClr val="FFFFFF"/>
            </a:solidFill>
            <a:ln w="762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latin typeface="Arial" panose="020B0604020202020204"/>
                <a:ea typeface="楷体_GB2312"/>
              </a:endParaRPr>
            </a:p>
          </p:txBody>
        </p:sp>
        <p:sp>
          <p:nvSpPr>
            <p:cNvPr id="18" name="ïşļíḑé"/>
            <p:cNvSpPr/>
            <p:nvPr/>
          </p:nvSpPr>
          <p:spPr>
            <a:xfrm>
              <a:off x="4544179" y="3768451"/>
              <a:ext cx="380301" cy="267599"/>
            </a:xfrm>
            <a:custGeom>
              <a:avLst/>
              <a:gdLst>
                <a:gd name="connsiteX0" fmla="*/ 303212 w 338138"/>
                <a:gd name="connsiteY0" fmla="*/ 103188 h 236538"/>
                <a:gd name="connsiteX1" fmla="*/ 303212 w 338138"/>
                <a:gd name="connsiteY1" fmla="*/ 122238 h 236538"/>
                <a:gd name="connsiteX2" fmla="*/ 306034 w 338138"/>
                <a:gd name="connsiteY2" fmla="*/ 122238 h 236538"/>
                <a:gd name="connsiteX3" fmla="*/ 315912 w 338138"/>
                <a:gd name="connsiteY3" fmla="*/ 112713 h 236538"/>
                <a:gd name="connsiteX4" fmla="*/ 306034 w 338138"/>
                <a:gd name="connsiteY4" fmla="*/ 103188 h 236538"/>
                <a:gd name="connsiteX5" fmla="*/ 303212 w 338138"/>
                <a:gd name="connsiteY5" fmla="*/ 103188 h 236538"/>
                <a:gd name="connsiteX6" fmla="*/ 65087 w 338138"/>
                <a:gd name="connsiteY6" fmla="*/ 90488 h 236538"/>
                <a:gd name="connsiteX7" fmla="*/ 61912 w 338138"/>
                <a:gd name="connsiteY7" fmla="*/ 96838 h 236538"/>
                <a:gd name="connsiteX8" fmla="*/ 68262 w 338138"/>
                <a:gd name="connsiteY8" fmla="*/ 96838 h 236538"/>
                <a:gd name="connsiteX9" fmla="*/ 90487 w 338138"/>
                <a:gd name="connsiteY9" fmla="*/ 87313 h 236538"/>
                <a:gd name="connsiteX10" fmla="*/ 90487 w 338138"/>
                <a:gd name="connsiteY10" fmla="*/ 107951 h 236538"/>
                <a:gd name="connsiteX11" fmla="*/ 98107 w 338138"/>
                <a:gd name="connsiteY11" fmla="*/ 107951 h 236538"/>
                <a:gd name="connsiteX12" fmla="*/ 109537 w 338138"/>
                <a:gd name="connsiteY12" fmla="*/ 97632 h 236538"/>
                <a:gd name="connsiteX13" fmla="*/ 98107 w 338138"/>
                <a:gd name="connsiteY13" fmla="*/ 87313 h 236538"/>
                <a:gd name="connsiteX14" fmla="*/ 90487 w 338138"/>
                <a:gd name="connsiteY14" fmla="*/ 87313 h 236538"/>
                <a:gd name="connsiteX15" fmla="*/ 86677 w 338138"/>
                <a:gd name="connsiteY15" fmla="*/ 79375 h 236538"/>
                <a:gd name="connsiteX16" fmla="*/ 98107 w 338138"/>
                <a:gd name="connsiteY16" fmla="*/ 79375 h 236538"/>
                <a:gd name="connsiteX17" fmla="*/ 115887 w 338138"/>
                <a:gd name="connsiteY17" fmla="*/ 97632 h 236538"/>
                <a:gd name="connsiteX18" fmla="*/ 98107 w 338138"/>
                <a:gd name="connsiteY18" fmla="*/ 115888 h 236538"/>
                <a:gd name="connsiteX19" fmla="*/ 86677 w 338138"/>
                <a:gd name="connsiteY19" fmla="*/ 115888 h 236538"/>
                <a:gd name="connsiteX20" fmla="*/ 84137 w 338138"/>
                <a:gd name="connsiteY20" fmla="*/ 113280 h 236538"/>
                <a:gd name="connsiteX21" fmla="*/ 84137 w 338138"/>
                <a:gd name="connsiteY21" fmla="*/ 81983 h 236538"/>
                <a:gd name="connsiteX22" fmla="*/ 86677 w 338138"/>
                <a:gd name="connsiteY22" fmla="*/ 79375 h 236538"/>
                <a:gd name="connsiteX23" fmla="*/ 63764 w 338138"/>
                <a:gd name="connsiteY23" fmla="*/ 79375 h 236538"/>
                <a:gd name="connsiteX24" fmla="*/ 66410 w 338138"/>
                <a:gd name="connsiteY24" fmla="*/ 79375 h 236538"/>
                <a:gd name="connsiteX25" fmla="*/ 69056 w 338138"/>
                <a:gd name="connsiteY25" fmla="*/ 80727 h 236538"/>
                <a:gd name="connsiteX26" fmla="*/ 80962 w 338138"/>
                <a:gd name="connsiteY26" fmla="*/ 113183 h 236538"/>
                <a:gd name="connsiteX27" fmla="*/ 78316 w 338138"/>
                <a:gd name="connsiteY27" fmla="*/ 115888 h 236538"/>
                <a:gd name="connsiteX28" fmla="*/ 75670 w 338138"/>
                <a:gd name="connsiteY28" fmla="*/ 115888 h 236538"/>
                <a:gd name="connsiteX29" fmla="*/ 74347 w 338138"/>
                <a:gd name="connsiteY29" fmla="*/ 114536 h 236538"/>
                <a:gd name="connsiteX30" fmla="*/ 70378 w 338138"/>
                <a:gd name="connsiteY30" fmla="*/ 105069 h 236538"/>
                <a:gd name="connsiteX31" fmla="*/ 59795 w 338138"/>
                <a:gd name="connsiteY31" fmla="*/ 105069 h 236538"/>
                <a:gd name="connsiteX32" fmla="*/ 55826 w 338138"/>
                <a:gd name="connsiteY32" fmla="*/ 114536 h 236538"/>
                <a:gd name="connsiteX33" fmla="*/ 54503 w 338138"/>
                <a:gd name="connsiteY33" fmla="*/ 115888 h 236538"/>
                <a:gd name="connsiteX34" fmla="*/ 51858 w 338138"/>
                <a:gd name="connsiteY34" fmla="*/ 115888 h 236538"/>
                <a:gd name="connsiteX35" fmla="*/ 49212 w 338138"/>
                <a:gd name="connsiteY35" fmla="*/ 114536 h 236538"/>
                <a:gd name="connsiteX36" fmla="*/ 49212 w 338138"/>
                <a:gd name="connsiteY36" fmla="*/ 113183 h 236538"/>
                <a:gd name="connsiteX37" fmla="*/ 61118 w 338138"/>
                <a:gd name="connsiteY37" fmla="*/ 80727 h 236538"/>
                <a:gd name="connsiteX38" fmla="*/ 63764 w 338138"/>
                <a:gd name="connsiteY38" fmla="*/ 79375 h 236538"/>
                <a:gd name="connsiteX39" fmla="*/ 19050 w 338138"/>
                <a:gd name="connsiteY39" fmla="*/ 63500 h 236538"/>
                <a:gd name="connsiteX40" fmla="*/ 19050 w 338138"/>
                <a:gd name="connsiteY40" fmla="*/ 132790 h 236538"/>
                <a:gd name="connsiteX41" fmla="*/ 120915 w 338138"/>
                <a:gd name="connsiteY41" fmla="*/ 132790 h 236538"/>
                <a:gd name="connsiteX42" fmla="*/ 124884 w 338138"/>
                <a:gd name="connsiteY42" fmla="*/ 134097 h 236538"/>
                <a:gd name="connsiteX43" fmla="*/ 161925 w 338138"/>
                <a:gd name="connsiteY43" fmla="*/ 152400 h 236538"/>
                <a:gd name="connsiteX44" fmla="*/ 152665 w 338138"/>
                <a:gd name="connsiteY44" fmla="*/ 123638 h 236538"/>
                <a:gd name="connsiteX45" fmla="*/ 152665 w 338138"/>
                <a:gd name="connsiteY45" fmla="*/ 121024 h 236538"/>
                <a:gd name="connsiteX46" fmla="*/ 152665 w 338138"/>
                <a:gd name="connsiteY46" fmla="*/ 63500 h 236538"/>
                <a:gd name="connsiteX47" fmla="*/ 19050 w 338138"/>
                <a:gd name="connsiteY47" fmla="*/ 63500 h 236538"/>
                <a:gd name="connsiteX48" fmla="*/ 52387 w 338138"/>
                <a:gd name="connsiteY48" fmla="*/ 17463 h 236538"/>
                <a:gd name="connsiteX49" fmla="*/ 52387 w 338138"/>
                <a:gd name="connsiteY49" fmla="*/ 43782 h 236538"/>
                <a:gd name="connsiteX50" fmla="*/ 161817 w 338138"/>
                <a:gd name="connsiteY50" fmla="*/ 43782 h 236538"/>
                <a:gd name="connsiteX51" fmla="*/ 169728 w 338138"/>
                <a:gd name="connsiteY51" fmla="*/ 52994 h 236538"/>
                <a:gd name="connsiteX52" fmla="*/ 169728 w 338138"/>
                <a:gd name="connsiteY52" fmla="*/ 118791 h 236538"/>
                <a:gd name="connsiteX53" fmla="*/ 186868 w 338138"/>
                <a:gd name="connsiteY53" fmla="*/ 167482 h 236538"/>
                <a:gd name="connsiteX54" fmla="*/ 184231 w 338138"/>
                <a:gd name="connsiteY54" fmla="*/ 176693 h 236538"/>
                <a:gd name="connsiteX55" fmla="*/ 177639 w 338138"/>
                <a:gd name="connsiteY55" fmla="*/ 179325 h 236538"/>
                <a:gd name="connsiteX56" fmla="*/ 173683 w 338138"/>
                <a:gd name="connsiteY56" fmla="*/ 178009 h 236538"/>
                <a:gd name="connsiteX57" fmla="*/ 119627 w 338138"/>
                <a:gd name="connsiteY57" fmla="*/ 150374 h 236538"/>
                <a:gd name="connsiteX58" fmla="*/ 52387 w 338138"/>
                <a:gd name="connsiteY58" fmla="*/ 150374 h 236538"/>
                <a:gd name="connsiteX59" fmla="*/ 52387 w 338138"/>
                <a:gd name="connsiteY59" fmla="*/ 217488 h 236538"/>
                <a:gd name="connsiteX60" fmla="*/ 285750 w 338138"/>
                <a:gd name="connsiteY60" fmla="*/ 217488 h 236538"/>
                <a:gd name="connsiteX61" fmla="*/ 285750 w 338138"/>
                <a:gd name="connsiteY61" fmla="*/ 17463 h 236538"/>
                <a:gd name="connsiteX62" fmla="*/ 52387 w 338138"/>
                <a:gd name="connsiteY62" fmla="*/ 17463 h 236538"/>
                <a:gd name="connsiteX63" fmla="*/ 42267 w 338138"/>
                <a:gd name="connsiteY63" fmla="*/ 0 h 236538"/>
                <a:gd name="connsiteX64" fmla="*/ 328892 w 338138"/>
                <a:gd name="connsiteY64" fmla="*/ 0 h 236538"/>
                <a:gd name="connsiteX65" fmla="*/ 338138 w 338138"/>
                <a:gd name="connsiteY65" fmla="*/ 9199 h 236538"/>
                <a:gd name="connsiteX66" fmla="*/ 338138 w 338138"/>
                <a:gd name="connsiteY66" fmla="*/ 227339 h 236538"/>
                <a:gd name="connsiteX67" fmla="*/ 328892 w 338138"/>
                <a:gd name="connsiteY67" fmla="*/ 236538 h 236538"/>
                <a:gd name="connsiteX68" fmla="*/ 42267 w 338138"/>
                <a:gd name="connsiteY68" fmla="*/ 236538 h 236538"/>
                <a:gd name="connsiteX69" fmla="*/ 33021 w 338138"/>
                <a:gd name="connsiteY69" fmla="*/ 227339 h 236538"/>
                <a:gd name="connsiteX70" fmla="*/ 33021 w 338138"/>
                <a:gd name="connsiteY70" fmla="*/ 151122 h 236538"/>
                <a:gd name="connsiteX71" fmla="*/ 9246 w 338138"/>
                <a:gd name="connsiteY71" fmla="*/ 151122 h 236538"/>
                <a:gd name="connsiteX72" fmla="*/ 0 w 338138"/>
                <a:gd name="connsiteY72" fmla="*/ 141923 h 236538"/>
                <a:gd name="connsiteX73" fmla="*/ 0 w 338138"/>
                <a:gd name="connsiteY73" fmla="*/ 53878 h 236538"/>
                <a:gd name="connsiteX74" fmla="*/ 9246 w 338138"/>
                <a:gd name="connsiteY74" fmla="*/ 44679 h 236538"/>
                <a:gd name="connsiteX75" fmla="*/ 33021 w 338138"/>
                <a:gd name="connsiteY75" fmla="*/ 44679 h 236538"/>
                <a:gd name="connsiteX76" fmla="*/ 33021 w 338138"/>
                <a:gd name="connsiteY76" fmla="*/ 9199 h 236538"/>
                <a:gd name="connsiteX77" fmla="*/ 42267 w 338138"/>
                <a:gd name="connsiteY77" fmla="*/ 0 h 23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38138" h="236538">
                  <a:moveTo>
                    <a:pt x="303212" y="103188"/>
                  </a:moveTo>
                  <a:cubicBezTo>
                    <a:pt x="303212" y="103188"/>
                    <a:pt x="303212" y="103188"/>
                    <a:pt x="303212" y="122238"/>
                  </a:cubicBezTo>
                  <a:cubicBezTo>
                    <a:pt x="303212" y="122238"/>
                    <a:pt x="303212" y="122238"/>
                    <a:pt x="306034" y="122238"/>
                  </a:cubicBezTo>
                  <a:cubicBezTo>
                    <a:pt x="311679" y="122238"/>
                    <a:pt x="315912" y="116795"/>
                    <a:pt x="315912" y="112713"/>
                  </a:cubicBezTo>
                  <a:cubicBezTo>
                    <a:pt x="315912" y="107270"/>
                    <a:pt x="311679" y="103188"/>
                    <a:pt x="306034" y="103188"/>
                  </a:cubicBezTo>
                  <a:cubicBezTo>
                    <a:pt x="306034" y="103188"/>
                    <a:pt x="306034" y="103188"/>
                    <a:pt x="303212" y="103188"/>
                  </a:cubicBezTo>
                  <a:close/>
                  <a:moveTo>
                    <a:pt x="65087" y="90488"/>
                  </a:moveTo>
                  <a:lnTo>
                    <a:pt x="61912" y="96838"/>
                  </a:lnTo>
                  <a:lnTo>
                    <a:pt x="68262" y="96838"/>
                  </a:lnTo>
                  <a:close/>
                  <a:moveTo>
                    <a:pt x="90487" y="87313"/>
                  </a:moveTo>
                  <a:cubicBezTo>
                    <a:pt x="90487" y="87313"/>
                    <a:pt x="90487" y="87313"/>
                    <a:pt x="90487" y="107951"/>
                  </a:cubicBezTo>
                  <a:cubicBezTo>
                    <a:pt x="90487" y="107951"/>
                    <a:pt x="90487" y="107951"/>
                    <a:pt x="98107" y="107951"/>
                  </a:cubicBezTo>
                  <a:cubicBezTo>
                    <a:pt x="104457" y="107951"/>
                    <a:pt x="109537" y="104081"/>
                    <a:pt x="109537" y="97632"/>
                  </a:cubicBezTo>
                  <a:cubicBezTo>
                    <a:pt x="109537" y="92473"/>
                    <a:pt x="104457" y="87313"/>
                    <a:pt x="98107" y="87313"/>
                  </a:cubicBezTo>
                  <a:cubicBezTo>
                    <a:pt x="98107" y="87313"/>
                    <a:pt x="98107" y="87313"/>
                    <a:pt x="90487" y="87313"/>
                  </a:cubicBezTo>
                  <a:close/>
                  <a:moveTo>
                    <a:pt x="86677" y="79375"/>
                  </a:moveTo>
                  <a:cubicBezTo>
                    <a:pt x="86677" y="79375"/>
                    <a:pt x="86677" y="79375"/>
                    <a:pt x="98107" y="79375"/>
                  </a:cubicBezTo>
                  <a:cubicBezTo>
                    <a:pt x="108267" y="79375"/>
                    <a:pt x="115887" y="88503"/>
                    <a:pt x="115887" y="97632"/>
                  </a:cubicBezTo>
                  <a:cubicBezTo>
                    <a:pt x="115887" y="108064"/>
                    <a:pt x="108267" y="115888"/>
                    <a:pt x="98107" y="115888"/>
                  </a:cubicBezTo>
                  <a:cubicBezTo>
                    <a:pt x="98107" y="115888"/>
                    <a:pt x="98107" y="115888"/>
                    <a:pt x="86677" y="115888"/>
                  </a:cubicBezTo>
                  <a:cubicBezTo>
                    <a:pt x="85407" y="115888"/>
                    <a:pt x="84137" y="114584"/>
                    <a:pt x="84137" y="113280"/>
                  </a:cubicBezTo>
                  <a:cubicBezTo>
                    <a:pt x="84137" y="113280"/>
                    <a:pt x="84137" y="113280"/>
                    <a:pt x="84137" y="81983"/>
                  </a:cubicBezTo>
                  <a:cubicBezTo>
                    <a:pt x="84137" y="80679"/>
                    <a:pt x="85407" y="79375"/>
                    <a:pt x="86677" y="79375"/>
                  </a:cubicBezTo>
                  <a:close/>
                  <a:moveTo>
                    <a:pt x="63764" y="79375"/>
                  </a:moveTo>
                  <a:cubicBezTo>
                    <a:pt x="63764" y="79375"/>
                    <a:pt x="63764" y="79375"/>
                    <a:pt x="66410" y="79375"/>
                  </a:cubicBezTo>
                  <a:cubicBezTo>
                    <a:pt x="67733" y="79375"/>
                    <a:pt x="67733" y="79375"/>
                    <a:pt x="69056" y="80727"/>
                  </a:cubicBezTo>
                  <a:lnTo>
                    <a:pt x="80962" y="113183"/>
                  </a:lnTo>
                  <a:cubicBezTo>
                    <a:pt x="80962" y="114536"/>
                    <a:pt x="79639" y="115888"/>
                    <a:pt x="78316" y="115888"/>
                  </a:cubicBezTo>
                  <a:cubicBezTo>
                    <a:pt x="78316" y="115888"/>
                    <a:pt x="78316" y="115888"/>
                    <a:pt x="75670" y="115888"/>
                  </a:cubicBezTo>
                  <a:cubicBezTo>
                    <a:pt x="74347" y="115888"/>
                    <a:pt x="74347" y="114536"/>
                    <a:pt x="74347" y="114536"/>
                  </a:cubicBezTo>
                  <a:cubicBezTo>
                    <a:pt x="74347" y="114536"/>
                    <a:pt x="74347" y="114536"/>
                    <a:pt x="70378" y="105069"/>
                  </a:cubicBezTo>
                  <a:cubicBezTo>
                    <a:pt x="70378" y="105069"/>
                    <a:pt x="70378" y="105069"/>
                    <a:pt x="59795" y="105069"/>
                  </a:cubicBezTo>
                  <a:cubicBezTo>
                    <a:pt x="59795" y="105069"/>
                    <a:pt x="59795" y="105069"/>
                    <a:pt x="55826" y="114536"/>
                  </a:cubicBezTo>
                  <a:cubicBezTo>
                    <a:pt x="55826" y="114536"/>
                    <a:pt x="55826" y="115888"/>
                    <a:pt x="54503" y="115888"/>
                  </a:cubicBezTo>
                  <a:cubicBezTo>
                    <a:pt x="54503" y="115888"/>
                    <a:pt x="54503" y="115888"/>
                    <a:pt x="51858" y="115888"/>
                  </a:cubicBezTo>
                  <a:cubicBezTo>
                    <a:pt x="50535" y="115888"/>
                    <a:pt x="50535" y="115888"/>
                    <a:pt x="49212" y="114536"/>
                  </a:cubicBezTo>
                  <a:cubicBezTo>
                    <a:pt x="49212" y="114536"/>
                    <a:pt x="49212" y="113183"/>
                    <a:pt x="49212" y="113183"/>
                  </a:cubicBezTo>
                  <a:cubicBezTo>
                    <a:pt x="49212" y="113183"/>
                    <a:pt x="49212" y="113183"/>
                    <a:pt x="61118" y="80727"/>
                  </a:cubicBezTo>
                  <a:cubicBezTo>
                    <a:pt x="61118" y="79375"/>
                    <a:pt x="62441" y="79375"/>
                    <a:pt x="63764" y="79375"/>
                  </a:cubicBezTo>
                  <a:close/>
                  <a:moveTo>
                    <a:pt x="19050" y="63500"/>
                  </a:moveTo>
                  <a:lnTo>
                    <a:pt x="19050" y="132790"/>
                  </a:lnTo>
                  <a:cubicBezTo>
                    <a:pt x="19050" y="132790"/>
                    <a:pt x="19050" y="132790"/>
                    <a:pt x="120915" y="132790"/>
                  </a:cubicBezTo>
                  <a:cubicBezTo>
                    <a:pt x="122238" y="132790"/>
                    <a:pt x="124884" y="132790"/>
                    <a:pt x="124884" y="134097"/>
                  </a:cubicBezTo>
                  <a:cubicBezTo>
                    <a:pt x="124884" y="134097"/>
                    <a:pt x="124884" y="134097"/>
                    <a:pt x="161925" y="152400"/>
                  </a:cubicBezTo>
                  <a:cubicBezTo>
                    <a:pt x="161925" y="152400"/>
                    <a:pt x="161925" y="152400"/>
                    <a:pt x="152665" y="123638"/>
                  </a:cubicBezTo>
                  <a:cubicBezTo>
                    <a:pt x="152665" y="123638"/>
                    <a:pt x="152665" y="122331"/>
                    <a:pt x="152665" y="121024"/>
                  </a:cubicBezTo>
                  <a:cubicBezTo>
                    <a:pt x="152665" y="121024"/>
                    <a:pt x="152665" y="121024"/>
                    <a:pt x="152665" y="63500"/>
                  </a:cubicBezTo>
                  <a:cubicBezTo>
                    <a:pt x="152665" y="63500"/>
                    <a:pt x="152665" y="63500"/>
                    <a:pt x="19050" y="63500"/>
                  </a:cubicBezTo>
                  <a:close/>
                  <a:moveTo>
                    <a:pt x="52387" y="17463"/>
                  </a:moveTo>
                  <a:cubicBezTo>
                    <a:pt x="52387" y="17463"/>
                    <a:pt x="52387" y="17463"/>
                    <a:pt x="52387" y="43782"/>
                  </a:cubicBezTo>
                  <a:cubicBezTo>
                    <a:pt x="52387" y="43782"/>
                    <a:pt x="52387" y="43782"/>
                    <a:pt x="161817" y="43782"/>
                  </a:cubicBezTo>
                  <a:cubicBezTo>
                    <a:pt x="165773" y="43782"/>
                    <a:pt x="169728" y="49046"/>
                    <a:pt x="169728" y="52994"/>
                  </a:cubicBezTo>
                  <a:cubicBezTo>
                    <a:pt x="169728" y="52994"/>
                    <a:pt x="169728" y="52994"/>
                    <a:pt x="169728" y="118791"/>
                  </a:cubicBezTo>
                  <a:cubicBezTo>
                    <a:pt x="169728" y="118791"/>
                    <a:pt x="169728" y="118791"/>
                    <a:pt x="186868" y="167482"/>
                  </a:cubicBezTo>
                  <a:cubicBezTo>
                    <a:pt x="188186" y="171430"/>
                    <a:pt x="186868" y="174062"/>
                    <a:pt x="184231" y="176693"/>
                  </a:cubicBezTo>
                  <a:cubicBezTo>
                    <a:pt x="181594" y="178009"/>
                    <a:pt x="180275" y="179325"/>
                    <a:pt x="177639" y="179325"/>
                  </a:cubicBezTo>
                  <a:cubicBezTo>
                    <a:pt x="176320" y="179325"/>
                    <a:pt x="175002" y="179325"/>
                    <a:pt x="173683" y="178009"/>
                  </a:cubicBezTo>
                  <a:cubicBezTo>
                    <a:pt x="173683" y="178009"/>
                    <a:pt x="173683" y="178009"/>
                    <a:pt x="119627" y="150374"/>
                  </a:cubicBezTo>
                  <a:cubicBezTo>
                    <a:pt x="119627" y="150374"/>
                    <a:pt x="119627" y="150374"/>
                    <a:pt x="52387" y="150374"/>
                  </a:cubicBezTo>
                  <a:cubicBezTo>
                    <a:pt x="52387" y="150374"/>
                    <a:pt x="52387" y="150374"/>
                    <a:pt x="52387" y="217488"/>
                  </a:cubicBezTo>
                  <a:cubicBezTo>
                    <a:pt x="52387" y="217488"/>
                    <a:pt x="52387" y="217488"/>
                    <a:pt x="285750" y="217488"/>
                  </a:cubicBezTo>
                  <a:lnTo>
                    <a:pt x="285750" y="17463"/>
                  </a:lnTo>
                  <a:cubicBezTo>
                    <a:pt x="285750" y="17463"/>
                    <a:pt x="285750" y="17463"/>
                    <a:pt x="52387" y="17463"/>
                  </a:cubicBezTo>
                  <a:close/>
                  <a:moveTo>
                    <a:pt x="42267" y="0"/>
                  </a:moveTo>
                  <a:cubicBezTo>
                    <a:pt x="42267" y="0"/>
                    <a:pt x="42267" y="0"/>
                    <a:pt x="328892" y="0"/>
                  </a:cubicBezTo>
                  <a:cubicBezTo>
                    <a:pt x="334176" y="0"/>
                    <a:pt x="338138" y="3942"/>
                    <a:pt x="338138" y="9199"/>
                  </a:cubicBezTo>
                  <a:cubicBezTo>
                    <a:pt x="338138" y="9199"/>
                    <a:pt x="338138" y="9199"/>
                    <a:pt x="338138" y="227339"/>
                  </a:cubicBezTo>
                  <a:cubicBezTo>
                    <a:pt x="338138" y="232596"/>
                    <a:pt x="334176" y="236538"/>
                    <a:pt x="328892" y="236538"/>
                  </a:cubicBezTo>
                  <a:cubicBezTo>
                    <a:pt x="328892" y="236538"/>
                    <a:pt x="328892" y="236538"/>
                    <a:pt x="42267" y="236538"/>
                  </a:cubicBezTo>
                  <a:cubicBezTo>
                    <a:pt x="36984" y="236538"/>
                    <a:pt x="33021" y="232596"/>
                    <a:pt x="33021" y="227339"/>
                  </a:cubicBezTo>
                  <a:cubicBezTo>
                    <a:pt x="33021" y="227339"/>
                    <a:pt x="33021" y="227339"/>
                    <a:pt x="33021" y="151122"/>
                  </a:cubicBezTo>
                  <a:cubicBezTo>
                    <a:pt x="33021" y="151122"/>
                    <a:pt x="33021" y="151122"/>
                    <a:pt x="9246" y="151122"/>
                  </a:cubicBezTo>
                  <a:cubicBezTo>
                    <a:pt x="3962" y="151122"/>
                    <a:pt x="0" y="147179"/>
                    <a:pt x="0" y="141923"/>
                  </a:cubicBezTo>
                  <a:cubicBezTo>
                    <a:pt x="0" y="141923"/>
                    <a:pt x="0" y="141923"/>
                    <a:pt x="0" y="53878"/>
                  </a:cubicBezTo>
                  <a:cubicBezTo>
                    <a:pt x="0" y="49936"/>
                    <a:pt x="3962" y="44679"/>
                    <a:pt x="9246" y="44679"/>
                  </a:cubicBezTo>
                  <a:cubicBezTo>
                    <a:pt x="9246" y="44679"/>
                    <a:pt x="9246" y="44679"/>
                    <a:pt x="33021" y="44679"/>
                  </a:cubicBezTo>
                  <a:cubicBezTo>
                    <a:pt x="33021" y="44679"/>
                    <a:pt x="33021" y="44679"/>
                    <a:pt x="33021" y="9199"/>
                  </a:cubicBezTo>
                  <a:cubicBezTo>
                    <a:pt x="33021" y="3942"/>
                    <a:pt x="36984" y="0"/>
                    <a:pt x="42267" y="0"/>
                  </a:cubicBezTo>
                  <a:close/>
                </a:path>
              </a:pathLst>
            </a:custGeom>
            <a:solidFill>
              <a:srgbClr val="FFFFFF"/>
            </a:solidFill>
            <a:ln w="762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latin typeface="Arial" panose="020B0604020202020204"/>
                <a:ea typeface="楷体_GB2312"/>
              </a:endParaRPr>
            </a:p>
          </p:txBody>
        </p:sp>
        <p:sp>
          <p:nvSpPr>
            <p:cNvPr id="19" name="îṣḷíďê"/>
            <p:cNvSpPr/>
            <p:nvPr/>
          </p:nvSpPr>
          <p:spPr>
            <a:xfrm>
              <a:off x="5426853" y="4651057"/>
              <a:ext cx="380301" cy="265251"/>
            </a:xfrm>
            <a:custGeom>
              <a:avLst/>
              <a:gdLst>
                <a:gd name="connsiteX0" fmla="*/ 303212 w 338138"/>
                <a:gd name="connsiteY0" fmla="*/ 103188 h 236538"/>
                <a:gd name="connsiteX1" fmla="*/ 303212 w 338138"/>
                <a:gd name="connsiteY1" fmla="*/ 122238 h 236538"/>
                <a:gd name="connsiteX2" fmla="*/ 306034 w 338138"/>
                <a:gd name="connsiteY2" fmla="*/ 122238 h 236538"/>
                <a:gd name="connsiteX3" fmla="*/ 315912 w 338138"/>
                <a:gd name="connsiteY3" fmla="*/ 112713 h 236538"/>
                <a:gd name="connsiteX4" fmla="*/ 306034 w 338138"/>
                <a:gd name="connsiteY4" fmla="*/ 103188 h 236538"/>
                <a:gd name="connsiteX5" fmla="*/ 303212 w 338138"/>
                <a:gd name="connsiteY5" fmla="*/ 103188 h 236538"/>
                <a:gd name="connsiteX6" fmla="*/ 65087 w 338138"/>
                <a:gd name="connsiteY6" fmla="*/ 90488 h 236538"/>
                <a:gd name="connsiteX7" fmla="*/ 61912 w 338138"/>
                <a:gd name="connsiteY7" fmla="*/ 96838 h 236538"/>
                <a:gd name="connsiteX8" fmla="*/ 68262 w 338138"/>
                <a:gd name="connsiteY8" fmla="*/ 96838 h 236538"/>
                <a:gd name="connsiteX9" fmla="*/ 90487 w 338138"/>
                <a:gd name="connsiteY9" fmla="*/ 87313 h 236538"/>
                <a:gd name="connsiteX10" fmla="*/ 90487 w 338138"/>
                <a:gd name="connsiteY10" fmla="*/ 107951 h 236538"/>
                <a:gd name="connsiteX11" fmla="*/ 98107 w 338138"/>
                <a:gd name="connsiteY11" fmla="*/ 107951 h 236538"/>
                <a:gd name="connsiteX12" fmla="*/ 109537 w 338138"/>
                <a:gd name="connsiteY12" fmla="*/ 97632 h 236538"/>
                <a:gd name="connsiteX13" fmla="*/ 98107 w 338138"/>
                <a:gd name="connsiteY13" fmla="*/ 87313 h 236538"/>
                <a:gd name="connsiteX14" fmla="*/ 90487 w 338138"/>
                <a:gd name="connsiteY14" fmla="*/ 87313 h 236538"/>
                <a:gd name="connsiteX15" fmla="*/ 86677 w 338138"/>
                <a:gd name="connsiteY15" fmla="*/ 79375 h 236538"/>
                <a:gd name="connsiteX16" fmla="*/ 98107 w 338138"/>
                <a:gd name="connsiteY16" fmla="*/ 79375 h 236538"/>
                <a:gd name="connsiteX17" fmla="*/ 115887 w 338138"/>
                <a:gd name="connsiteY17" fmla="*/ 97632 h 236538"/>
                <a:gd name="connsiteX18" fmla="*/ 98107 w 338138"/>
                <a:gd name="connsiteY18" fmla="*/ 115888 h 236538"/>
                <a:gd name="connsiteX19" fmla="*/ 86677 w 338138"/>
                <a:gd name="connsiteY19" fmla="*/ 115888 h 236538"/>
                <a:gd name="connsiteX20" fmla="*/ 84137 w 338138"/>
                <a:gd name="connsiteY20" fmla="*/ 113280 h 236538"/>
                <a:gd name="connsiteX21" fmla="*/ 84137 w 338138"/>
                <a:gd name="connsiteY21" fmla="*/ 81983 h 236538"/>
                <a:gd name="connsiteX22" fmla="*/ 86677 w 338138"/>
                <a:gd name="connsiteY22" fmla="*/ 79375 h 236538"/>
                <a:gd name="connsiteX23" fmla="*/ 63764 w 338138"/>
                <a:gd name="connsiteY23" fmla="*/ 79375 h 236538"/>
                <a:gd name="connsiteX24" fmla="*/ 66410 w 338138"/>
                <a:gd name="connsiteY24" fmla="*/ 79375 h 236538"/>
                <a:gd name="connsiteX25" fmla="*/ 69056 w 338138"/>
                <a:gd name="connsiteY25" fmla="*/ 80727 h 236538"/>
                <a:gd name="connsiteX26" fmla="*/ 80962 w 338138"/>
                <a:gd name="connsiteY26" fmla="*/ 113183 h 236538"/>
                <a:gd name="connsiteX27" fmla="*/ 78316 w 338138"/>
                <a:gd name="connsiteY27" fmla="*/ 115888 h 236538"/>
                <a:gd name="connsiteX28" fmla="*/ 75670 w 338138"/>
                <a:gd name="connsiteY28" fmla="*/ 115888 h 236538"/>
                <a:gd name="connsiteX29" fmla="*/ 74347 w 338138"/>
                <a:gd name="connsiteY29" fmla="*/ 114536 h 236538"/>
                <a:gd name="connsiteX30" fmla="*/ 70378 w 338138"/>
                <a:gd name="connsiteY30" fmla="*/ 105069 h 236538"/>
                <a:gd name="connsiteX31" fmla="*/ 59795 w 338138"/>
                <a:gd name="connsiteY31" fmla="*/ 105069 h 236538"/>
                <a:gd name="connsiteX32" fmla="*/ 55826 w 338138"/>
                <a:gd name="connsiteY32" fmla="*/ 114536 h 236538"/>
                <a:gd name="connsiteX33" fmla="*/ 54503 w 338138"/>
                <a:gd name="connsiteY33" fmla="*/ 115888 h 236538"/>
                <a:gd name="connsiteX34" fmla="*/ 51858 w 338138"/>
                <a:gd name="connsiteY34" fmla="*/ 115888 h 236538"/>
                <a:gd name="connsiteX35" fmla="*/ 49212 w 338138"/>
                <a:gd name="connsiteY35" fmla="*/ 114536 h 236538"/>
                <a:gd name="connsiteX36" fmla="*/ 49212 w 338138"/>
                <a:gd name="connsiteY36" fmla="*/ 113183 h 236538"/>
                <a:gd name="connsiteX37" fmla="*/ 61118 w 338138"/>
                <a:gd name="connsiteY37" fmla="*/ 80727 h 236538"/>
                <a:gd name="connsiteX38" fmla="*/ 63764 w 338138"/>
                <a:gd name="connsiteY38" fmla="*/ 79375 h 236538"/>
                <a:gd name="connsiteX39" fmla="*/ 19050 w 338138"/>
                <a:gd name="connsiteY39" fmla="*/ 63500 h 236538"/>
                <a:gd name="connsiteX40" fmla="*/ 19050 w 338138"/>
                <a:gd name="connsiteY40" fmla="*/ 132790 h 236538"/>
                <a:gd name="connsiteX41" fmla="*/ 120915 w 338138"/>
                <a:gd name="connsiteY41" fmla="*/ 132790 h 236538"/>
                <a:gd name="connsiteX42" fmla="*/ 124884 w 338138"/>
                <a:gd name="connsiteY42" fmla="*/ 134097 h 236538"/>
                <a:gd name="connsiteX43" fmla="*/ 161925 w 338138"/>
                <a:gd name="connsiteY43" fmla="*/ 152400 h 236538"/>
                <a:gd name="connsiteX44" fmla="*/ 152665 w 338138"/>
                <a:gd name="connsiteY44" fmla="*/ 123638 h 236538"/>
                <a:gd name="connsiteX45" fmla="*/ 152665 w 338138"/>
                <a:gd name="connsiteY45" fmla="*/ 121024 h 236538"/>
                <a:gd name="connsiteX46" fmla="*/ 152665 w 338138"/>
                <a:gd name="connsiteY46" fmla="*/ 63500 h 236538"/>
                <a:gd name="connsiteX47" fmla="*/ 19050 w 338138"/>
                <a:gd name="connsiteY47" fmla="*/ 63500 h 236538"/>
                <a:gd name="connsiteX48" fmla="*/ 52387 w 338138"/>
                <a:gd name="connsiteY48" fmla="*/ 17463 h 236538"/>
                <a:gd name="connsiteX49" fmla="*/ 52387 w 338138"/>
                <a:gd name="connsiteY49" fmla="*/ 43782 h 236538"/>
                <a:gd name="connsiteX50" fmla="*/ 161817 w 338138"/>
                <a:gd name="connsiteY50" fmla="*/ 43782 h 236538"/>
                <a:gd name="connsiteX51" fmla="*/ 169728 w 338138"/>
                <a:gd name="connsiteY51" fmla="*/ 52994 h 236538"/>
                <a:gd name="connsiteX52" fmla="*/ 169728 w 338138"/>
                <a:gd name="connsiteY52" fmla="*/ 118791 h 236538"/>
                <a:gd name="connsiteX53" fmla="*/ 186868 w 338138"/>
                <a:gd name="connsiteY53" fmla="*/ 167482 h 236538"/>
                <a:gd name="connsiteX54" fmla="*/ 184231 w 338138"/>
                <a:gd name="connsiteY54" fmla="*/ 176693 h 236538"/>
                <a:gd name="connsiteX55" fmla="*/ 177639 w 338138"/>
                <a:gd name="connsiteY55" fmla="*/ 179325 h 236538"/>
                <a:gd name="connsiteX56" fmla="*/ 173683 w 338138"/>
                <a:gd name="connsiteY56" fmla="*/ 178009 h 236538"/>
                <a:gd name="connsiteX57" fmla="*/ 119627 w 338138"/>
                <a:gd name="connsiteY57" fmla="*/ 150374 h 236538"/>
                <a:gd name="connsiteX58" fmla="*/ 52387 w 338138"/>
                <a:gd name="connsiteY58" fmla="*/ 150374 h 236538"/>
                <a:gd name="connsiteX59" fmla="*/ 52387 w 338138"/>
                <a:gd name="connsiteY59" fmla="*/ 217488 h 236538"/>
                <a:gd name="connsiteX60" fmla="*/ 285750 w 338138"/>
                <a:gd name="connsiteY60" fmla="*/ 217488 h 236538"/>
                <a:gd name="connsiteX61" fmla="*/ 285750 w 338138"/>
                <a:gd name="connsiteY61" fmla="*/ 17463 h 236538"/>
                <a:gd name="connsiteX62" fmla="*/ 52387 w 338138"/>
                <a:gd name="connsiteY62" fmla="*/ 17463 h 236538"/>
                <a:gd name="connsiteX63" fmla="*/ 42267 w 338138"/>
                <a:gd name="connsiteY63" fmla="*/ 0 h 236538"/>
                <a:gd name="connsiteX64" fmla="*/ 328892 w 338138"/>
                <a:gd name="connsiteY64" fmla="*/ 0 h 236538"/>
                <a:gd name="connsiteX65" fmla="*/ 338138 w 338138"/>
                <a:gd name="connsiteY65" fmla="*/ 9199 h 236538"/>
                <a:gd name="connsiteX66" fmla="*/ 338138 w 338138"/>
                <a:gd name="connsiteY66" fmla="*/ 227339 h 236538"/>
                <a:gd name="connsiteX67" fmla="*/ 328892 w 338138"/>
                <a:gd name="connsiteY67" fmla="*/ 236538 h 236538"/>
                <a:gd name="connsiteX68" fmla="*/ 42267 w 338138"/>
                <a:gd name="connsiteY68" fmla="*/ 236538 h 236538"/>
                <a:gd name="connsiteX69" fmla="*/ 33021 w 338138"/>
                <a:gd name="connsiteY69" fmla="*/ 227339 h 236538"/>
                <a:gd name="connsiteX70" fmla="*/ 33021 w 338138"/>
                <a:gd name="connsiteY70" fmla="*/ 151122 h 236538"/>
                <a:gd name="connsiteX71" fmla="*/ 9246 w 338138"/>
                <a:gd name="connsiteY71" fmla="*/ 151122 h 236538"/>
                <a:gd name="connsiteX72" fmla="*/ 0 w 338138"/>
                <a:gd name="connsiteY72" fmla="*/ 141923 h 236538"/>
                <a:gd name="connsiteX73" fmla="*/ 0 w 338138"/>
                <a:gd name="connsiteY73" fmla="*/ 53878 h 236538"/>
                <a:gd name="connsiteX74" fmla="*/ 9246 w 338138"/>
                <a:gd name="connsiteY74" fmla="*/ 44679 h 236538"/>
                <a:gd name="connsiteX75" fmla="*/ 33021 w 338138"/>
                <a:gd name="connsiteY75" fmla="*/ 44679 h 236538"/>
                <a:gd name="connsiteX76" fmla="*/ 33021 w 338138"/>
                <a:gd name="connsiteY76" fmla="*/ 9199 h 236538"/>
                <a:gd name="connsiteX77" fmla="*/ 42267 w 338138"/>
                <a:gd name="connsiteY77" fmla="*/ 0 h 23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38138" h="236538">
                  <a:moveTo>
                    <a:pt x="303212" y="103188"/>
                  </a:moveTo>
                  <a:cubicBezTo>
                    <a:pt x="303212" y="103188"/>
                    <a:pt x="303212" y="103188"/>
                    <a:pt x="303212" y="122238"/>
                  </a:cubicBezTo>
                  <a:cubicBezTo>
                    <a:pt x="303212" y="122238"/>
                    <a:pt x="303212" y="122238"/>
                    <a:pt x="306034" y="122238"/>
                  </a:cubicBezTo>
                  <a:cubicBezTo>
                    <a:pt x="311679" y="122238"/>
                    <a:pt x="315912" y="116795"/>
                    <a:pt x="315912" y="112713"/>
                  </a:cubicBezTo>
                  <a:cubicBezTo>
                    <a:pt x="315912" y="107270"/>
                    <a:pt x="311679" y="103188"/>
                    <a:pt x="306034" y="103188"/>
                  </a:cubicBezTo>
                  <a:cubicBezTo>
                    <a:pt x="306034" y="103188"/>
                    <a:pt x="306034" y="103188"/>
                    <a:pt x="303212" y="103188"/>
                  </a:cubicBezTo>
                  <a:close/>
                  <a:moveTo>
                    <a:pt x="65087" y="90488"/>
                  </a:moveTo>
                  <a:lnTo>
                    <a:pt x="61912" y="96838"/>
                  </a:lnTo>
                  <a:lnTo>
                    <a:pt x="68262" y="96838"/>
                  </a:lnTo>
                  <a:close/>
                  <a:moveTo>
                    <a:pt x="90487" y="87313"/>
                  </a:moveTo>
                  <a:cubicBezTo>
                    <a:pt x="90487" y="87313"/>
                    <a:pt x="90487" y="87313"/>
                    <a:pt x="90487" y="107951"/>
                  </a:cubicBezTo>
                  <a:cubicBezTo>
                    <a:pt x="90487" y="107951"/>
                    <a:pt x="90487" y="107951"/>
                    <a:pt x="98107" y="107951"/>
                  </a:cubicBezTo>
                  <a:cubicBezTo>
                    <a:pt x="104457" y="107951"/>
                    <a:pt x="109537" y="104081"/>
                    <a:pt x="109537" y="97632"/>
                  </a:cubicBezTo>
                  <a:cubicBezTo>
                    <a:pt x="109537" y="92473"/>
                    <a:pt x="104457" y="87313"/>
                    <a:pt x="98107" y="87313"/>
                  </a:cubicBezTo>
                  <a:cubicBezTo>
                    <a:pt x="98107" y="87313"/>
                    <a:pt x="98107" y="87313"/>
                    <a:pt x="90487" y="87313"/>
                  </a:cubicBezTo>
                  <a:close/>
                  <a:moveTo>
                    <a:pt x="86677" y="79375"/>
                  </a:moveTo>
                  <a:cubicBezTo>
                    <a:pt x="86677" y="79375"/>
                    <a:pt x="86677" y="79375"/>
                    <a:pt x="98107" y="79375"/>
                  </a:cubicBezTo>
                  <a:cubicBezTo>
                    <a:pt x="108267" y="79375"/>
                    <a:pt x="115887" y="88503"/>
                    <a:pt x="115887" y="97632"/>
                  </a:cubicBezTo>
                  <a:cubicBezTo>
                    <a:pt x="115887" y="108064"/>
                    <a:pt x="108267" y="115888"/>
                    <a:pt x="98107" y="115888"/>
                  </a:cubicBezTo>
                  <a:cubicBezTo>
                    <a:pt x="98107" y="115888"/>
                    <a:pt x="98107" y="115888"/>
                    <a:pt x="86677" y="115888"/>
                  </a:cubicBezTo>
                  <a:cubicBezTo>
                    <a:pt x="85407" y="115888"/>
                    <a:pt x="84137" y="114584"/>
                    <a:pt x="84137" y="113280"/>
                  </a:cubicBezTo>
                  <a:cubicBezTo>
                    <a:pt x="84137" y="113280"/>
                    <a:pt x="84137" y="113280"/>
                    <a:pt x="84137" y="81983"/>
                  </a:cubicBezTo>
                  <a:cubicBezTo>
                    <a:pt x="84137" y="80679"/>
                    <a:pt x="85407" y="79375"/>
                    <a:pt x="86677" y="79375"/>
                  </a:cubicBezTo>
                  <a:close/>
                  <a:moveTo>
                    <a:pt x="63764" y="79375"/>
                  </a:moveTo>
                  <a:cubicBezTo>
                    <a:pt x="63764" y="79375"/>
                    <a:pt x="63764" y="79375"/>
                    <a:pt x="66410" y="79375"/>
                  </a:cubicBezTo>
                  <a:cubicBezTo>
                    <a:pt x="67733" y="79375"/>
                    <a:pt x="67733" y="79375"/>
                    <a:pt x="69056" y="80727"/>
                  </a:cubicBezTo>
                  <a:lnTo>
                    <a:pt x="80962" y="113183"/>
                  </a:lnTo>
                  <a:cubicBezTo>
                    <a:pt x="80962" y="114536"/>
                    <a:pt x="79639" y="115888"/>
                    <a:pt x="78316" y="115888"/>
                  </a:cubicBezTo>
                  <a:cubicBezTo>
                    <a:pt x="78316" y="115888"/>
                    <a:pt x="78316" y="115888"/>
                    <a:pt x="75670" y="115888"/>
                  </a:cubicBezTo>
                  <a:cubicBezTo>
                    <a:pt x="74347" y="115888"/>
                    <a:pt x="74347" y="114536"/>
                    <a:pt x="74347" y="114536"/>
                  </a:cubicBezTo>
                  <a:cubicBezTo>
                    <a:pt x="74347" y="114536"/>
                    <a:pt x="74347" y="114536"/>
                    <a:pt x="70378" y="105069"/>
                  </a:cubicBezTo>
                  <a:cubicBezTo>
                    <a:pt x="70378" y="105069"/>
                    <a:pt x="70378" y="105069"/>
                    <a:pt x="59795" y="105069"/>
                  </a:cubicBezTo>
                  <a:cubicBezTo>
                    <a:pt x="59795" y="105069"/>
                    <a:pt x="59795" y="105069"/>
                    <a:pt x="55826" y="114536"/>
                  </a:cubicBezTo>
                  <a:cubicBezTo>
                    <a:pt x="55826" y="114536"/>
                    <a:pt x="55826" y="115888"/>
                    <a:pt x="54503" y="115888"/>
                  </a:cubicBezTo>
                  <a:cubicBezTo>
                    <a:pt x="54503" y="115888"/>
                    <a:pt x="54503" y="115888"/>
                    <a:pt x="51858" y="115888"/>
                  </a:cubicBezTo>
                  <a:cubicBezTo>
                    <a:pt x="50535" y="115888"/>
                    <a:pt x="50535" y="115888"/>
                    <a:pt x="49212" y="114536"/>
                  </a:cubicBezTo>
                  <a:cubicBezTo>
                    <a:pt x="49212" y="114536"/>
                    <a:pt x="49212" y="113183"/>
                    <a:pt x="49212" y="113183"/>
                  </a:cubicBezTo>
                  <a:cubicBezTo>
                    <a:pt x="49212" y="113183"/>
                    <a:pt x="49212" y="113183"/>
                    <a:pt x="61118" y="80727"/>
                  </a:cubicBezTo>
                  <a:cubicBezTo>
                    <a:pt x="61118" y="79375"/>
                    <a:pt x="62441" y="79375"/>
                    <a:pt x="63764" y="79375"/>
                  </a:cubicBezTo>
                  <a:close/>
                  <a:moveTo>
                    <a:pt x="19050" y="63500"/>
                  </a:moveTo>
                  <a:lnTo>
                    <a:pt x="19050" y="132790"/>
                  </a:lnTo>
                  <a:cubicBezTo>
                    <a:pt x="19050" y="132790"/>
                    <a:pt x="19050" y="132790"/>
                    <a:pt x="120915" y="132790"/>
                  </a:cubicBezTo>
                  <a:cubicBezTo>
                    <a:pt x="122238" y="132790"/>
                    <a:pt x="124884" y="132790"/>
                    <a:pt x="124884" y="134097"/>
                  </a:cubicBezTo>
                  <a:cubicBezTo>
                    <a:pt x="124884" y="134097"/>
                    <a:pt x="124884" y="134097"/>
                    <a:pt x="161925" y="152400"/>
                  </a:cubicBezTo>
                  <a:cubicBezTo>
                    <a:pt x="161925" y="152400"/>
                    <a:pt x="161925" y="152400"/>
                    <a:pt x="152665" y="123638"/>
                  </a:cubicBezTo>
                  <a:cubicBezTo>
                    <a:pt x="152665" y="123638"/>
                    <a:pt x="152665" y="122331"/>
                    <a:pt x="152665" y="121024"/>
                  </a:cubicBezTo>
                  <a:cubicBezTo>
                    <a:pt x="152665" y="121024"/>
                    <a:pt x="152665" y="121024"/>
                    <a:pt x="152665" y="63500"/>
                  </a:cubicBezTo>
                  <a:cubicBezTo>
                    <a:pt x="152665" y="63500"/>
                    <a:pt x="152665" y="63500"/>
                    <a:pt x="19050" y="63500"/>
                  </a:cubicBezTo>
                  <a:close/>
                  <a:moveTo>
                    <a:pt x="52387" y="17463"/>
                  </a:moveTo>
                  <a:cubicBezTo>
                    <a:pt x="52387" y="17463"/>
                    <a:pt x="52387" y="17463"/>
                    <a:pt x="52387" y="43782"/>
                  </a:cubicBezTo>
                  <a:cubicBezTo>
                    <a:pt x="52387" y="43782"/>
                    <a:pt x="52387" y="43782"/>
                    <a:pt x="161817" y="43782"/>
                  </a:cubicBezTo>
                  <a:cubicBezTo>
                    <a:pt x="165773" y="43782"/>
                    <a:pt x="169728" y="49046"/>
                    <a:pt x="169728" y="52994"/>
                  </a:cubicBezTo>
                  <a:cubicBezTo>
                    <a:pt x="169728" y="52994"/>
                    <a:pt x="169728" y="52994"/>
                    <a:pt x="169728" y="118791"/>
                  </a:cubicBezTo>
                  <a:cubicBezTo>
                    <a:pt x="169728" y="118791"/>
                    <a:pt x="169728" y="118791"/>
                    <a:pt x="186868" y="167482"/>
                  </a:cubicBezTo>
                  <a:cubicBezTo>
                    <a:pt x="188186" y="171430"/>
                    <a:pt x="186868" y="174062"/>
                    <a:pt x="184231" y="176693"/>
                  </a:cubicBezTo>
                  <a:cubicBezTo>
                    <a:pt x="181594" y="178009"/>
                    <a:pt x="180275" y="179325"/>
                    <a:pt x="177639" y="179325"/>
                  </a:cubicBezTo>
                  <a:cubicBezTo>
                    <a:pt x="176320" y="179325"/>
                    <a:pt x="175002" y="179325"/>
                    <a:pt x="173683" y="178009"/>
                  </a:cubicBezTo>
                  <a:cubicBezTo>
                    <a:pt x="173683" y="178009"/>
                    <a:pt x="173683" y="178009"/>
                    <a:pt x="119627" y="150374"/>
                  </a:cubicBezTo>
                  <a:cubicBezTo>
                    <a:pt x="119627" y="150374"/>
                    <a:pt x="119627" y="150374"/>
                    <a:pt x="52387" y="150374"/>
                  </a:cubicBezTo>
                  <a:cubicBezTo>
                    <a:pt x="52387" y="150374"/>
                    <a:pt x="52387" y="150374"/>
                    <a:pt x="52387" y="217488"/>
                  </a:cubicBezTo>
                  <a:cubicBezTo>
                    <a:pt x="52387" y="217488"/>
                    <a:pt x="52387" y="217488"/>
                    <a:pt x="285750" y="217488"/>
                  </a:cubicBezTo>
                  <a:lnTo>
                    <a:pt x="285750" y="17463"/>
                  </a:lnTo>
                  <a:cubicBezTo>
                    <a:pt x="285750" y="17463"/>
                    <a:pt x="285750" y="17463"/>
                    <a:pt x="52387" y="17463"/>
                  </a:cubicBezTo>
                  <a:close/>
                  <a:moveTo>
                    <a:pt x="42267" y="0"/>
                  </a:moveTo>
                  <a:cubicBezTo>
                    <a:pt x="42267" y="0"/>
                    <a:pt x="42267" y="0"/>
                    <a:pt x="328892" y="0"/>
                  </a:cubicBezTo>
                  <a:cubicBezTo>
                    <a:pt x="334176" y="0"/>
                    <a:pt x="338138" y="3942"/>
                    <a:pt x="338138" y="9199"/>
                  </a:cubicBezTo>
                  <a:cubicBezTo>
                    <a:pt x="338138" y="9199"/>
                    <a:pt x="338138" y="9199"/>
                    <a:pt x="338138" y="227339"/>
                  </a:cubicBezTo>
                  <a:cubicBezTo>
                    <a:pt x="338138" y="232596"/>
                    <a:pt x="334176" y="236538"/>
                    <a:pt x="328892" y="236538"/>
                  </a:cubicBezTo>
                  <a:cubicBezTo>
                    <a:pt x="328892" y="236538"/>
                    <a:pt x="328892" y="236538"/>
                    <a:pt x="42267" y="236538"/>
                  </a:cubicBezTo>
                  <a:cubicBezTo>
                    <a:pt x="36984" y="236538"/>
                    <a:pt x="33021" y="232596"/>
                    <a:pt x="33021" y="227339"/>
                  </a:cubicBezTo>
                  <a:cubicBezTo>
                    <a:pt x="33021" y="227339"/>
                    <a:pt x="33021" y="227339"/>
                    <a:pt x="33021" y="151122"/>
                  </a:cubicBezTo>
                  <a:cubicBezTo>
                    <a:pt x="33021" y="151122"/>
                    <a:pt x="33021" y="151122"/>
                    <a:pt x="9246" y="151122"/>
                  </a:cubicBezTo>
                  <a:cubicBezTo>
                    <a:pt x="3962" y="151122"/>
                    <a:pt x="0" y="147179"/>
                    <a:pt x="0" y="141923"/>
                  </a:cubicBezTo>
                  <a:cubicBezTo>
                    <a:pt x="0" y="141923"/>
                    <a:pt x="0" y="141923"/>
                    <a:pt x="0" y="53878"/>
                  </a:cubicBezTo>
                  <a:cubicBezTo>
                    <a:pt x="0" y="49936"/>
                    <a:pt x="3962" y="44679"/>
                    <a:pt x="9246" y="44679"/>
                  </a:cubicBezTo>
                  <a:cubicBezTo>
                    <a:pt x="9246" y="44679"/>
                    <a:pt x="9246" y="44679"/>
                    <a:pt x="33021" y="44679"/>
                  </a:cubicBezTo>
                  <a:cubicBezTo>
                    <a:pt x="33021" y="44679"/>
                    <a:pt x="33021" y="44679"/>
                    <a:pt x="33021" y="9199"/>
                  </a:cubicBezTo>
                  <a:cubicBezTo>
                    <a:pt x="33021" y="3942"/>
                    <a:pt x="36984" y="0"/>
                    <a:pt x="42267" y="0"/>
                  </a:cubicBezTo>
                  <a:close/>
                </a:path>
              </a:pathLst>
            </a:custGeom>
            <a:solidFill>
              <a:srgbClr val="FFFFFF"/>
            </a:solidFill>
            <a:ln w="762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latin typeface="Arial" panose="020B0604020202020204"/>
                <a:ea typeface="楷体_GB2312"/>
              </a:endParaRPr>
            </a:p>
          </p:txBody>
        </p:sp>
        <p:sp>
          <p:nvSpPr>
            <p:cNvPr id="20" name="iśļïḍe"/>
            <p:cNvSpPr/>
            <p:nvPr/>
          </p:nvSpPr>
          <p:spPr>
            <a:xfrm>
              <a:off x="6800161" y="4442142"/>
              <a:ext cx="380301" cy="265252"/>
            </a:xfrm>
            <a:custGeom>
              <a:avLst/>
              <a:gdLst>
                <a:gd name="connsiteX0" fmla="*/ 303212 w 338138"/>
                <a:gd name="connsiteY0" fmla="*/ 103188 h 236538"/>
                <a:gd name="connsiteX1" fmla="*/ 303212 w 338138"/>
                <a:gd name="connsiteY1" fmla="*/ 122238 h 236538"/>
                <a:gd name="connsiteX2" fmla="*/ 306034 w 338138"/>
                <a:gd name="connsiteY2" fmla="*/ 122238 h 236538"/>
                <a:gd name="connsiteX3" fmla="*/ 315912 w 338138"/>
                <a:gd name="connsiteY3" fmla="*/ 112713 h 236538"/>
                <a:gd name="connsiteX4" fmla="*/ 306034 w 338138"/>
                <a:gd name="connsiteY4" fmla="*/ 103188 h 236538"/>
                <a:gd name="connsiteX5" fmla="*/ 303212 w 338138"/>
                <a:gd name="connsiteY5" fmla="*/ 103188 h 236538"/>
                <a:gd name="connsiteX6" fmla="*/ 65087 w 338138"/>
                <a:gd name="connsiteY6" fmla="*/ 90488 h 236538"/>
                <a:gd name="connsiteX7" fmla="*/ 61912 w 338138"/>
                <a:gd name="connsiteY7" fmla="*/ 96838 h 236538"/>
                <a:gd name="connsiteX8" fmla="*/ 68262 w 338138"/>
                <a:gd name="connsiteY8" fmla="*/ 96838 h 236538"/>
                <a:gd name="connsiteX9" fmla="*/ 90487 w 338138"/>
                <a:gd name="connsiteY9" fmla="*/ 87313 h 236538"/>
                <a:gd name="connsiteX10" fmla="*/ 90487 w 338138"/>
                <a:gd name="connsiteY10" fmla="*/ 107951 h 236538"/>
                <a:gd name="connsiteX11" fmla="*/ 98107 w 338138"/>
                <a:gd name="connsiteY11" fmla="*/ 107951 h 236538"/>
                <a:gd name="connsiteX12" fmla="*/ 109537 w 338138"/>
                <a:gd name="connsiteY12" fmla="*/ 97632 h 236538"/>
                <a:gd name="connsiteX13" fmla="*/ 98107 w 338138"/>
                <a:gd name="connsiteY13" fmla="*/ 87313 h 236538"/>
                <a:gd name="connsiteX14" fmla="*/ 90487 w 338138"/>
                <a:gd name="connsiteY14" fmla="*/ 87313 h 236538"/>
                <a:gd name="connsiteX15" fmla="*/ 86677 w 338138"/>
                <a:gd name="connsiteY15" fmla="*/ 79375 h 236538"/>
                <a:gd name="connsiteX16" fmla="*/ 98107 w 338138"/>
                <a:gd name="connsiteY16" fmla="*/ 79375 h 236538"/>
                <a:gd name="connsiteX17" fmla="*/ 115887 w 338138"/>
                <a:gd name="connsiteY17" fmla="*/ 97632 h 236538"/>
                <a:gd name="connsiteX18" fmla="*/ 98107 w 338138"/>
                <a:gd name="connsiteY18" fmla="*/ 115888 h 236538"/>
                <a:gd name="connsiteX19" fmla="*/ 86677 w 338138"/>
                <a:gd name="connsiteY19" fmla="*/ 115888 h 236538"/>
                <a:gd name="connsiteX20" fmla="*/ 84137 w 338138"/>
                <a:gd name="connsiteY20" fmla="*/ 113280 h 236538"/>
                <a:gd name="connsiteX21" fmla="*/ 84137 w 338138"/>
                <a:gd name="connsiteY21" fmla="*/ 81983 h 236538"/>
                <a:gd name="connsiteX22" fmla="*/ 86677 w 338138"/>
                <a:gd name="connsiteY22" fmla="*/ 79375 h 236538"/>
                <a:gd name="connsiteX23" fmla="*/ 63764 w 338138"/>
                <a:gd name="connsiteY23" fmla="*/ 79375 h 236538"/>
                <a:gd name="connsiteX24" fmla="*/ 66410 w 338138"/>
                <a:gd name="connsiteY24" fmla="*/ 79375 h 236538"/>
                <a:gd name="connsiteX25" fmla="*/ 69056 w 338138"/>
                <a:gd name="connsiteY25" fmla="*/ 80727 h 236538"/>
                <a:gd name="connsiteX26" fmla="*/ 80962 w 338138"/>
                <a:gd name="connsiteY26" fmla="*/ 113183 h 236538"/>
                <a:gd name="connsiteX27" fmla="*/ 78316 w 338138"/>
                <a:gd name="connsiteY27" fmla="*/ 115888 h 236538"/>
                <a:gd name="connsiteX28" fmla="*/ 75670 w 338138"/>
                <a:gd name="connsiteY28" fmla="*/ 115888 h 236538"/>
                <a:gd name="connsiteX29" fmla="*/ 74347 w 338138"/>
                <a:gd name="connsiteY29" fmla="*/ 114536 h 236538"/>
                <a:gd name="connsiteX30" fmla="*/ 70378 w 338138"/>
                <a:gd name="connsiteY30" fmla="*/ 105069 h 236538"/>
                <a:gd name="connsiteX31" fmla="*/ 59795 w 338138"/>
                <a:gd name="connsiteY31" fmla="*/ 105069 h 236538"/>
                <a:gd name="connsiteX32" fmla="*/ 55826 w 338138"/>
                <a:gd name="connsiteY32" fmla="*/ 114536 h 236538"/>
                <a:gd name="connsiteX33" fmla="*/ 54503 w 338138"/>
                <a:gd name="connsiteY33" fmla="*/ 115888 h 236538"/>
                <a:gd name="connsiteX34" fmla="*/ 51858 w 338138"/>
                <a:gd name="connsiteY34" fmla="*/ 115888 h 236538"/>
                <a:gd name="connsiteX35" fmla="*/ 49212 w 338138"/>
                <a:gd name="connsiteY35" fmla="*/ 114536 h 236538"/>
                <a:gd name="connsiteX36" fmla="*/ 49212 w 338138"/>
                <a:gd name="connsiteY36" fmla="*/ 113183 h 236538"/>
                <a:gd name="connsiteX37" fmla="*/ 61118 w 338138"/>
                <a:gd name="connsiteY37" fmla="*/ 80727 h 236538"/>
                <a:gd name="connsiteX38" fmla="*/ 63764 w 338138"/>
                <a:gd name="connsiteY38" fmla="*/ 79375 h 236538"/>
                <a:gd name="connsiteX39" fmla="*/ 19050 w 338138"/>
                <a:gd name="connsiteY39" fmla="*/ 63500 h 236538"/>
                <a:gd name="connsiteX40" fmla="*/ 19050 w 338138"/>
                <a:gd name="connsiteY40" fmla="*/ 132790 h 236538"/>
                <a:gd name="connsiteX41" fmla="*/ 120915 w 338138"/>
                <a:gd name="connsiteY41" fmla="*/ 132790 h 236538"/>
                <a:gd name="connsiteX42" fmla="*/ 124884 w 338138"/>
                <a:gd name="connsiteY42" fmla="*/ 134097 h 236538"/>
                <a:gd name="connsiteX43" fmla="*/ 161925 w 338138"/>
                <a:gd name="connsiteY43" fmla="*/ 152400 h 236538"/>
                <a:gd name="connsiteX44" fmla="*/ 152665 w 338138"/>
                <a:gd name="connsiteY44" fmla="*/ 123638 h 236538"/>
                <a:gd name="connsiteX45" fmla="*/ 152665 w 338138"/>
                <a:gd name="connsiteY45" fmla="*/ 121024 h 236538"/>
                <a:gd name="connsiteX46" fmla="*/ 152665 w 338138"/>
                <a:gd name="connsiteY46" fmla="*/ 63500 h 236538"/>
                <a:gd name="connsiteX47" fmla="*/ 19050 w 338138"/>
                <a:gd name="connsiteY47" fmla="*/ 63500 h 236538"/>
                <a:gd name="connsiteX48" fmla="*/ 52387 w 338138"/>
                <a:gd name="connsiteY48" fmla="*/ 17463 h 236538"/>
                <a:gd name="connsiteX49" fmla="*/ 52387 w 338138"/>
                <a:gd name="connsiteY49" fmla="*/ 43782 h 236538"/>
                <a:gd name="connsiteX50" fmla="*/ 161817 w 338138"/>
                <a:gd name="connsiteY50" fmla="*/ 43782 h 236538"/>
                <a:gd name="connsiteX51" fmla="*/ 169728 w 338138"/>
                <a:gd name="connsiteY51" fmla="*/ 52994 h 236538"/>
                <a:gd name="connsiteX52" fmla="*/ 169728 w 338138"/>
                <a:gd name="connsiteY52" fmla="*/ 118791 h 236538"/>
                <a:gd name="connsiteX53" fmla="*/ 186868 w 338138"/>
                <a:gd name="connsiteY53" fmla="*/ 167482 h 236538"/>
                <a:gd name="connsiteX54" fmla="*/ 184231 w 338138"/>
                <a:gd name="connsiteY54" fmla="*/ 176693 h 236538"/>
                <a:gd name="connsiteX55" fmla="*/ 177639 w 338138"/>
                <a:gd name="connsiteY55" fmla="*/ 179325 h 236538"/>
                <a:gd name="connsiteX56" fmla="*/ 173683 w 338138"/>
                <a:gd name="connsiteY56" fmla="*/ 178009 h 236538"/>
                <a:gd name="connsiteX57" fmla="*/ 119627 w 338138"/>
                <a:gd name="connsiteY57" fmla="*/ 150374 h 236538"/>
                <a:gd name="connsiteX58" fmla="*/ 52387 w 338138"/>
                <a:gd name="connsiteY58" fmla="*/ 150374 h 236538"/>
                <a:gd name="connsiteX59" fmla="*/ 52387 w 338138"/>
                <a:gd name="connsiteY59" fmla="*/ 217488 h 236538"/>
                <a:gd name="connsiteX60" fmla="*/ 285750 w 338138"/>
                <a:gd name="connsiteY60" fmla="*/ 217488 h 236538"/>
                <a:gd name="connsiteX61" fmla="*/ 285750 w 338138"/>
                <a:gd name="connsiteY61" fmla="*/ 17463 h 236538"/>
                <a:gd name="connsiteX62" fmla="*/ 52387 w 338138"/>
                <a:gd name="connsiteY62" fmla="*/ 17463 h 236538"/>
                <a:gd name="connsiteX63" fmla="*/ 42267 w 338138"/>
                <a:gd name="connsiteY63" fmla="*/ 0 h 236538"/>
                <a:gd name="connsiteX64" fmla="*/ 328892 w 338138"/>
                <a:gd name="connsiteY64" fmla="*/ 0 h 236538"/>
                <a:gd name="connsiteX65" fmla="*/ 338138 w 338138"/>
                <a:gd name="connsiteY65" fmla="*/ 9199 h 236538"/>
                <a:gd name="connsiteX66" fmla="*/ 338138 w 338138"/>
                <a:gd name="connsiteY66" fmla="*/ 227339 h 236538"/>
                <a:gd name="connsiteX67" fmla="*/ 328892 w 338138"/>
                <a:gd name="connsiteY67" fmla="*/ 236538 h 236538"/>
                <a:gd name="connsiteX68" fmla="*/ 42267 w 338138"/>
                <a:gd name="connsiteY68" fmla="*/ 236538 h 236538"/>
                <a:gd name="connsiteX69" fmla="*/ 33021 w 338138"/>
                <a:gd name="connsiteY69" fmla="*/ 227339 h 236538"/>
                <a:gd name="connsiteX70" fmla="*/ 33021 w 338138"/>
                <a:gd name="connsiteY70" fmla="*/ 151122 h 236538"/>
                <a:gd name="connsiteX71" fmla="*/ 9246 w 338138"/>
                <a:gd name="connsiteY71" fmla="*/ 151122 h 236538"/>
                <a:gd name="connsiteX72" fmla="*/ 0 w 338138"/>
                <a:gd name="connsiteY72" fmla="*/ 141923 h 236538"/>
                <a:gd name="connsiteX73" fmla="*/ 0 w 338138"/>
                <a:gd name="connsiteY73" fmla="*/ 53878 h 236538"/>
                <a:gd name="connsiteX74" fmla="*/ 9246 w 338138"/>
                <a:gd name="connsiteY74" fmla="*/ 44679 h 236538"/>
                <a:gd name="connsiteX75" fmla="*/ 33021 w 338138"/>
                <a:gd name="connsiteY75" fmla="*/ 44679 h 236538"/>
                <a:gd name="connsiteX76" fmla="*/ 33021 w 338138"/>
                <a:gd name="connsiteY76" fmla="*/ 9199 h 236538"/>
                <a:gd name="connsiteX77" fmla="*/ 42267 w 338138"/>
                <a:gd name="connsiteY77" fmla="*/ 0 h 23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38138" h="236538">
                  <a:moveTo>
                    <a:pt x="303212" y="103188"/>
                  </a:moveTo>
                  <a:cubicBezTo>
                    <a:pt x="303212" y="103188"/>
                    <a:pt x="303212" y="103188"/>
                    <a:pt x="303212" y="122238"/>
                  </a:cubicBezTo>
                  <a:cubicBezTo>
                    <a:pt x="303212" y="122238"/>
                    <a:pt x="303212" y="122238"/>
                    <a:pt x="306034" y="122238"/>
                  </a:cubicBezTo>
                  <a:cubicBezTo>
                    <a:pt x="311679" y="122238"/>
                    <a:pt x="315912" y="116795"/>
                    <a:pt x="315912" y="112713"/>
                  </a:cubicBezTo>
                  <a:cubicBezTo>
                    <a:pt x="315912" y="107270"/>
                    <a:pt x="311679" y="103188"/>
                    <a:pt x="306034" y="103188"/>
                  </a:cubicBezTo>
                  <a:cubicBezTo>
                    <a:pt x="306034" y="103188"/>
                    <a:pt x="306034" y="103188"/>
                    <a:pt x="303212" y="103188"/>
                  </a:cubicBezTo>
                  <a:close/>
                  <a:moveTo>
                    <a:pt x="65087" y="90488"/>
                  </a:moveTo>
                  <a:lnTo>
                    <a:pt x="61912" y="96838"/>
                  </a:lnTo>
                  <a:lnTo>
                    <a:pt x="68262" y="96838"/>
                  </a:lnTo>
                  <a:close/>
                  <a:moveTo>
                    <a:pt x="90487" y="87313"/>
                  </a:moveTo>
                  <a:cubicBezTo>
                    <a:pt x="90487" y="87313"/>
                    <a:pt x="90487" y="87313"/>
                    <a:pt x="90487" y="107951"/>
                  </a:cubicBezTo>
                  <a:cubicBezTo>
                    <a:pt x="90487" y="107951"/>
                    <a:pt x="90487" y="107951"/>
                    <a:pt x="98107" y="107951"/>
                  </a:cubicBezTo>
                  <a:cubicBezTo>
                    <a:pt x="104457" y="107951"/>
                    <a:pt x="109537" y="104081"/>
                    <a:pt x="109537" y="97632"/>
                  </a:cubicBezTo>
                  <a:cubicBezTo>
                    <a:pt x="109537" y="92473"/>
                    <a:pt x="104457" y="87313"/>
                    <a:pt x="98107" y="87313"/>
                  </a:cubicBezTo>
                  <a:cubicBezTo>
                    <a:pt x="98107" y="87313"/>
                    <a:pt x="98107" y="87313"/>
                    <a:pt x="90487" y="87313"/>
                  </a:cubicBezTo>
                  <a:close/>
                  <a:moveTo>
                    <a:pt x="86677" y="79375"/>
                  </a:moveTo>
                  <a:cubicBezTo>
                    <a:pt x="86677" y="79375"/>
                    <a:pt x="86677" y="79375"/>
                    <a:pt x="98107" y="79375"/>
                  </a:cubicBezTo>
                  <a:cubicBezTo>
                    <a:pt x="108267" y="79375"/>
                    <a:pt x="115887" y="88503"/>
                    <a:pt x="115887" y="97632"/>
                  </a:cubicBezTo>
                  <a:cubicBezTo>
                    <a:pt x="115887" y="108064"/>
                    <a:pt x="108267" y="115888"/>
                    <a:pt x="98107" y="115888"/>
                  </a:cubicBezTo>
                  <a:cubicBezTo>
                    <a:pt x="98107" y="115888"/>
                    <a:pt x="98107" y="115888"/>
                    <a:pt x="86677" y="115888"/>
                  </a:cubicBezTo>
                  <a:cubicBezTo>
                    <a:pt x="85407" y="115888"/>
                    <a:pt x="84137" y="114584"/>
                    <a:pt x="84137" y="113280"/>
                  </a:cubicBezTo>
                  <a:cubicBezTo>
                    <a:pt x="84137" y="113280"/>
                    <a:pt x="84137" y="113280"/>
                    <a:pt x="84137" y="81983"/>
                  </a:cubicBezTo>
                  <a:cubicBezTo>
                    <a:pt x="84137" y="80679"/>
                    <a:pt x="85407" y="79375"/>
                    <a:pt x="86677" y="79375"/>
                  </a:cubicBezTo>
                  <a:close/>
                  <a:moveTo>
                    <a:pt x="63764" y="79375"/>
                  </a:moveTo>
                  <a:cubicBezTo>
                    <a:pt x="63764" y="79375"/>
                    <a:pt x="63764" y="79375"/>
                    <a:pt x="66410" y="79375"/>
                  </a:cubicBezTo>
                  <a:cubicBezTo>
                    <a:pt x="67733" y="79375"/>
                    <a:pt x="67733" y="79375"/>
                    <a:pt x="69056" y="80727"/>
                  </a:cubicBezTo>
                  <a:lnTo>
                    <a:pt x="80962" y="113183"/>
                  </a:lnTo>
                  <a:cubicBezTo>
                    <a:pt x="80962" y="114536"/>
                    <a:pt x="79639" y="115888"/>
                    <a:pt x="78316" y="115888"/>
                  </a:cubicBezTo>
                  <a:cubicBezTo>
                    <a:pt x="78316" y="115888"/>
                    <a:pt x="78316" y="115888"/>
                    <a:pt x="75670" y="115888"/>
                  </a:cubicBezTo>
                  <a:cubicBezTo>
                    <a:pt x="74347" y="115888"/>
                    <a:pt x="74347" y="114536"/>
                    <a:pt x="74347" y="114536"/>
                  </a:cubicBezTo>
                  <a:cubicBezTo>
                    <a:pt x="74347" y="114536"/>
                    <a:pt x="74347" y="114536"/>
                    <a:pt x="70378" y="105069"/>
                  </a:cubicBezTo>
                  <a:cubicBezTo>
                    <a:pt x="70378" y="105069"/>
                    <a:pt x="70378" y="105069"/>
                    <a:pt x="59795" y="105069"/>
                  </a:cubicBezTo>
                  <a:cubicBezTo>
                    <a:pt x="59795" y="105069"/>
                    <a:pt x="59795" y="105069"/>
                    <a:pt x="55826" y="114536"/>
                  </a:cubicBezTo>
                  <a:cubicBezTo>
                    <a:pt x="55826" y="114536"/>
                    <a:pt x="55826" y="115888"/>
                    <a:pt x="54503" y="115888"/>
                  </a:cubicBezTo>
                  <a:cubicBezTo>
                    <a:pt x="54503" y="115888"/>
                    <a:pt x="54503" y="115888"/>
                    <a:pt x="51858" y="115888"/>
                  </a:cubicBezTo>
                  <a:cubicBezTo>
                    <a:pt x="50535" y="115888"/>
                    <a:pt x="50535" y="115888"/>
                    <a:pt x="49212" y="114536"/>
                  </a:cubicBezTo>
                  <a:cubicBezTo>
                    <a:pt x="49212" y="114536"/>
                    <a:pt x="49212" y="113183"/>
                    <a:pt x="49212" y="113183"/>
                  </a:cubicBezTo>
                  <a:cubicBezTo>
                    <a:pt x="49212" y="113183"/>
                    <a:pt x="49212" y="113183"/>
                    <a:pt x="61118" y="80727"/>
                  </a:cubicBezTo>
                  <a:cubicBezTo>
                    <a:pt x="61118" y="79375"/>
                    <a:pt x="62441" y="79375"/>
                    <a:pt x="63764" y="79375"/>
                  </a:cubicBezTo>
                  <a:close/>
                  <a:moveTo>
                    <a:pt x="19050" y="63500"/>
                  </a:moveTo>
                  <a:lnTo>
                    <a:pt x="19050" y="132790"/>
                  </a:lnTo>
                  <a:cubicBezTo>
                    <a:pt x="19050" y="132790"/>
                    <a:pt x="19050" y="132790"/>
                    <a:pt x="120915" y="132790"/>
                  </a:cubicBezTo>
                  <a:cubicBezTo>
                    <a:pt x="122238" y="132790"/>
                    <a:pt x="124884" y="132790"/>
                    <a:pt x="124884" y="134097"/>
                  </a:cubicBezTo>
                  <a:cubicBezTo>
                    <a:pt x="124884" y="134097"/>
                    <a:pt x="124884" y="134097"/>
                    <a:pt x="161925" y="152400"/>
                  </a:cubicBezTo>
                  <a:cubicBezTo>
                    <a:pt x="161925" y="152400"/>
                    <a:pt x="161925" y="152400"/>
                    <a:pt x="152665" y="123638"/>
                  </a:cubicBezTo>
                  <a:cubicBezTo>
                    <a:pt x="152665" y="123638"/>
                    <a:pt x="152665" y="122331"/>
                    <a:pt x="152665" y="121024"/>
                  </a:cubicBezTo>
                  <a:cubicBezTo>
                    <a:pt x="152665" y="121024"/>
                    <a:pt x="152665" y="121024"/>
                    <a:pt x="152665" y="63500"/>
                  </a:cubicBezTo>
                  <a:cubicBezTo>
                    <a:pt x="152665" y="63500"/>
                    <a:pt x="152665" y="63500"/>
                    <a:pt x="19050" y="63500"/>
                  </a:cubicBezTo>
                  <a:close/>
                  <a:moveTo>
                    <a:pt x="52387" y="17463"/>
                  </a:moveTo>
                  <a:cubicBezTo>
                    <a:pt x="52387" y="17463"/>
                    <a:pt x="52387" y="17463"/>
                    <a:pt x="52387" y="43782"/>
                  </a:cubicBezTo>
                  <a:cubicBezTo>
                    <a:pt x="52387" y="43782"/>
                    <a:pt x="52387" y="43782"/>
                    <a:pt x="161817" y="43782"/>
                  </a:cubicBezTo>
                  <a:cubicBezTo>
                    <a:pt x="165773" y="43782"/>
                    <a:pt x="169728" y="49046"/>
                    <a:pt x="169728" y="52994"/>
                  </a:cubicBezTo>
                  <a:cubicBezTo>
                    <a:pt x="169728" y="52994"/>
                    <a:pt x="169728" y="52994"/>
                    <a:pt x="169728" y="118791"/>
                  </a:cubicBezTo>
                  <a:cubicBezTo>
                    <a:pt x="169728" y="118791"/>
                    <a:pt x="169728" y="118791"/>
                    <a:pt x="186868" y="167482"/>
                  </a:cubicBezTo>
                  <a:cubicBezTo>
                    <a:pt x="188186" y="171430"/>
                    <a:pt x="186868" y="174062"/>
                    <a:pt x="184231" y="176693"/>
                  </a:cubicBezTo>
                  <a:cubicBezTo>
                    <a:pt x="181594" y="178009"/>
                    <a:pt x="180275" y="179325"/>
                    <a:pt x="177639" y="179325"/>
                  </a:cubicBezTo>
                  <a:cubicBezTo>
                    <a:pt x="176320" y="179325"/>
                    <a:pt x="175002" y="179325"/>
                    <a:pt x="173683" y="178009"/>
                  </a:cubicBezTo>
                  <a:cubicBezTo>
                    <a:pt x="173683" y="178009"/>
                    <a:pt x="173683" y="178009"/>
                    <a:pt x="119627" y="150374"/>
                  </a:cubicBezTo>
                  <a:cubicBezTo>
                    <a:pt x="119627" y="150374"/>
                    <a:pt x="119627" y="150374"/>
                    <a:pt x="52387" y="150374"/>
                  </a:cubicBezTo>
                  <a:cubicBezTo>
                    <a:pt x="52387" y="150374"/>
                    <a:pt x="52387" y="150374"/>
                    <a:pt x="52387" y="217488"/>
                  </a:cubicBezTo>
                  <a:cubicBezTo>
                    <a:pt x="52387" y="217488"/>
                    <a:pt x="52387" y="217488"/>
                    <a:pt x="285750" y="217488"/>
                  </a:cubicBezTo>
                  <a:lnTo>
                    <a:pt x="285750" y="17463"/>
                  </a:lnTo>
                  <a:cubicBezTo>
                    <a:pt x="285750" y="17463"/>
                    <a:pt x="285750" y="17463"/>
                    <a:pt x="52387" y="17463"/>
                  </a:cubicBezTo>
                  <a:close/>
                  <a:moveTo>
                    <a:pt x="42267" y="0"/>
                  </a:moveTo>
                  <a:cubicBezTo>
                    <a:pt x="42267" y="0"/>
                    <a:pt x="42267" y="0"/>
                    <a:pt x="328892" y="0"/>
                  </a:cubicBezTo>
                  <a:cubicBezTo>
                    <a:pt x="334176" y="0"/>
                    <a:pt x="338138" y="3942"/>
                    <a:pt x="338138" y="9199"/>
                  </a:cubicBezTo>
                  <a:cubicBezTo>
                    <a:pt x="338138" y="9199"/>
                    <a:pt x="338138" y="9199"/>
                    <a:pt x="338138" y="227339"/>
                  </a:cubicBezTo>
                  <a:cubicBezTo>
                    <a:pt x="338138" y="232596"/>
                    <a:pt x="334176" y="236538"/>
                    <a:pt x="328892" y="236538"/>
                  </a:cubicBezTo>
                  <a:cubicBezTo>
                    <a:pt x="328892" y="236538"/>
                    <a:pt x="328892" y="236538"/>
                    <a:pt x="42267" y="236538"/>
                  </a:cubicBezTo>
                  <a:cubicBezTo>
                    <a:pt x="36984" y="236538"/>
                    <a:pt x="33021" y="232596"/>
                    <a:pt x="33021" y="227339"/>
                  </a:cubicBezTo>
                  <a:cubicBezTo>
                    <a:pt x="33021" y="227339"/>
                    <a:pt x="33021" y="227339"/>
                    <a:pt x="33021" y="151122"/>
                  </a:cubicBezTo>
                  <a:cubicBezTo>
                    <a:pt x="33021" y="151122"/>
                    <a:pt x="33021" y="151122"/>
                    <a:pt x="9246" y="151122"/>
                  </a:cubicBezTo>
                  <a:cubicBezTo>
                    <a:pt x="3962" y="151122"/>
                    <a:pt x="0" y="147179"/>
                    <a:pt x="0" y="141923"/>
                  </a:cubicBezTo>
                  <a:cubicBezTo>
                    <a:pt x="0" y="141923"/>
                    <a:pt x="0" y="141923"/>
                    <a:pt x="0" y="53878"/>
                  </a:cubicBezTo>
                  <a:cubicBezTo>
                    <a:pt x="0" y="49936"/>
                    <a:pt x="3962" y="44679"/>
                    <a:pt x="9246" y="44679"/>
                  </a:cubicBezTo>
                  <a:cubicBezTo>
                    <a:pt x="9246" y="44679"/>
                    <a:pt x="9246" y="44679"/>
                    <a:pt x="33021" y="44679"/>
                  </a:cubicBezTo>
                  <a:cubicBezTo>
                    <a:pt x="33021" y="44679"/>
                    <a:pt x="33021" y="44679"/>
                    <a:pt x="33021" y="9199"/>
                  </a:cubicBezTo>
                  <a:cubicBezTo>
                    <a:pt x="33021" y="3942"/>
                    <a:pt x="36984" y="0"/>
                    <a:pt x="42267" y="0"/>
                  </a:cubicBezTo>
                  <a:close/>
                </a:path>
              </a:pathLst>
            </a:custGeom>
            <a:solidFill>
              <a:srgbClr val="FFFFFF"/>
            </a:solidFill>
            <a:ln w="762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latin typeface="Arial" panose="020B0604020202020204"/>
                <a:ea typeface="楷体_GB2312"/>
              </a:endParaRPr>
            </a:p>
          </p:txBody>
        </p:sp>
      </p:grpSp>
      <p:sp>
        <p:nvSpPr>
          <p:cNvPr id="25" name="î$lîḓé"/>
          <p:cNvSpPr txBox="1"/>
          <p:nvPr/>
        </p:nvSpPr>
        <p:spPr bwMode="auto">
          <a:xfrm>
            <a:off x="5382324" y="1068322"/>
            <a:ext cx="3478227" cy="492001"/>
          </a:xfrm>
          <a:prstGeom prst="rect">
            <a:avLst/>
          </a:prstGeom>
          <a:noFill/>
        </p:spPr>
        <p:txBody>
          <a:bodyPr lIns="72000" tIns="0" rIns="72000" bIns="0" anchor="ctr">
            <a:noAutofit/>
          </a:bodyPr>
          <a:lstStyle/>
          <a:p>
            <a:pPr lvl="0" fontAlgn="base">
              <a:lnSpc>
                <a:spcPct val="120000"/>
              </a:lnSpc>
              <a:spcBef>
                <a:spcPct val="0"/>
              </a:spcBef>
              <a:spcAft>
                <a:spcPct val="0"/>
              </a:spcAft>
              <a:defRPr/>
            </a:pPr>
            <a:r>
              <a:rPr lang="zh-CN" altLang="zh-CN" sz="1200" dirty="0">
                <a:latin typeface="微软雅黑" panose="020B0503020204020204" pitchFamily="34" charset="-122"/>
                <a:ea typeface="微软雅黑" panose="020B0503020204020204" pitchFamily="34" charset="-122"/>
              </a:rPr>
              <a:t>公募</a:t>
            </a:r>
            <a:r>
              <a:rPr lang="en-US" altLang="zh-CN" sz="1200" dirty="0">
                <a:latin typeface="微软雅黑" panose="020B0503020204020204" pitchFamily="34" charset="-122"/>
                <a:ea typeface="微软雅黑" panose="020B0503020204020204" pitchFamily="34" charset="-122"/>
              </a:rPr>
              <a:t>REITs</a:t>
            </a:r>
            <a:r>
              <a:rPr lang="zh-CN" altLang="zh-CN" sz="1200" dirty="0">
                <a:latin typeface="微软雅黑" panose="020B0503020204020204" pitchFamily="34" charset="-122"/>
                <a:ea typeface="微软雅黑" panose="020B0503020204020204" pitchFamily="34" charset="-122"/>
              </a:rPr>
              <a:t>获得资金未使用时，我行可为客户提供定制化的资产管理方案，实现闲置资金的保值增值。</a:t>
            </a:r>
            <a:endParaRPr lang="zh-CN" altLang="en-US" sz="1200" dirty="0">
              <a:latin typeface="微软雅黑" panose="020B0503020204020204" pitchFamily="34" charset="-122"/>
              <a:ea typeface="微软雅黑" panose="020B0503020204020204" pitchFamily="34" charset="-122"/>
            </a:endParaRPr>
          </a:p>
        </p:txBody>
      </p:sp>
      <p:sp>
        <p:nvSpPr>
          <p:cNvPr id="26" name="ïṥ1ídé"/>
          <p:cNvSpPr/>
          <p:nvPr/>
        </p:nvSpPr>
        <p:spPr bwMode="auto">
          <a:xfrm>
            <a:off x="5378797" y="766214"/>
            <a:ext cx="2047358" cy="204559"/>
          </a:xfrm>
          <a:prstGeom prst="rect">
            <a:avLst/>
          </a:prstGeom>
        </p:spPr>
        <p:txBody>
          <a:bodyPr wrap="none" lIns="72000" tIns="0" rIns="72000" bIns="0">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srgbClr val="BFBFBF"/>
                </a:solidFill>
                <a:effectLst/>
                <a:uLnTx/>
                <a:uFillTx/>
                <a:latin typeface="微软雅黑" panose="020B0503020204020204" pitchFamily="34" charset="-122"/>
                <a:ea typeface="微软雅黑" panose="020B0503020204020204" pitchFamily="34" charset="-122"/>
              </a:rPr>
              <a:t>资产管理</a:t>
            </a:r>
            <a:endParaRPr kumimoji="0" lang="zh-CN" altLang="en-US" sz="1800" b="1" i="0" u="none" strike="noStrike" kern="0" cap="none" spc="0" normalizeH="0" baseline="0" noProof="0" dirty="0">
              <a:ln>
                <a:noFill/>
              </a:ln>
              <a:solidFill>
                <a:srgbClr val="BFBFBF"/>
              </a:solidFill>
              <a:effectLst/>
              <a:uLnTx/>
              <a:uFillTx/>
              <a:latin typeface="微软雅黑" panose="020B0503020204020204" pitchFamily="34" charset="-122"/>
              <a:ea typeface="微软雅黑" panose="020B0503020204020204" pitchFamily="34" charset="-122"/>
            </a:endParaRPr>
          </a:p>
        </p:txBody>
      </p:sp>
      <p:sp>
        <p:nvSpPr>
          <p:cNvPr id="27" name="íṧ1ïďè"/>
          <p:cNvSpPr/>
          <p:nvPr/>
        </p:nvSpPr>
        <p:spPr bwMode="auto">
          <a:xfrm>
            <a:off x="5004945" y="3891919"/>
            <a:ext cx="2047358" cy="204559"/>
          </a:xfrm>
          <a:prstGeom prst="rect">
            <a:avLst/>
          </a:prstGeom>
        </p:spPr>
        <p:txBody>
          <a:bodyPr wrap="none" lIns="72000" tIns="0" rIns="72000" bIns="0">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srgbClr val="B3C9E3"/>
                </a:solidFill>
                <a:effectLst/>
                <a:uLnTx/>
                <a:uFillTx/>
                <a:latin typeface="微软雅黑" panose="020B0503020204020204" pitchFamily="34" charset="-122"/>
                <a:ea typeface="微软雅黑" panose="020B0503020204020204" pitchFamily="34" charset="-122"/>
              </a:rPr>
              <a:t>综合金融产品提供</a:t>
            </a:r>
            <a:endParaRPr kumimoji="0" lang="zh-CN" altLang="en-US" sz="1800" b="1" i="0" u="none" strike="noStrike" kern="0" cap="none" spc="0" normalizeH="0" baseline="0" noProof="0" dirty="0">
              <a:ln>
                <a:noFill/>
              </a:ln>
              <a:solidFill>
                <a:srgbClr val="B3C9E3"/>
              </a:solidFill>
              <a:effectLst/>
              <a:uLnTx/>
              <a:uFillTx/>
              <a:latin typeface="微软雅黑" panose="020B0503020204020204" pitchFamily="34" charset="-122"/>
              <a:ea typeface="微软雅黑" panose="020B0503020204020204" pitchFamily="34" charset="-122"/>
            </a:endParaRPr>
          </a:p>
        </p:txBody>
      </p:sp>
      <p:sp>
        <p:nvSpPr>
          <p:cNvPr id="28" name="îṡḻiḋe"/>
          <p:cNvSpPr txBox="1"/>
          <p:nvPr/>
        </p:nvSpPr>
        <p:spPr bwMode="auto">
          <a:xfrm>
            <a:off x="354743" y="2963748"/>
            <a:ext cx="2488221" cy="492001"/>
          </a:xfrm>
          <a:prstGeom prst="rect">
            <a:avLst/>
          </a:prstGeom>
          <a:noFill/>
        </p:spPr>
        <p:txBody>
          <a:bodyPr lIns="72000" tIns="0" rIns="72000" bIns="0" anchor="ctr">
            <a:noAutofit/>
          </a:bodyPr>
          <a:lstStyle/>
          <a:p>
            <a:pPr fontAlgn="base">
              <a:lnSpc>
                <a:spcPct val="120000"/>
              </a:lnSpc>
              <a:spcBef>
                <a:spcPct val="0"/>
              </a:spcBef>
              <a:spcAft>
                <a:spcPct val="0"/>
              </a:spcAft>
              <a:defRPr/>
            </a:pPr>
            <a:r>
              <a:rPr lang="zh-CN" altLang="en-US" sz="1200" dirty="0" smtClean="0">
                <a:latin typeface="微软雅黑" panose="020B0503020204020204" pitchFamily="34" charset="-122"/>
                <a:ea typeface="微软雅黑" panose="020B0503020204020204" pitchFamily="34" charset="-122"/>
              </a:rPr>
              <a:t>在项目包装、方案设计、资产估值、协调中介、资金安排、资金托管等方面提供全周期、全方位业务支持</a:t>
            </a:r>
            <a:endParaRPr lang="zh-CN" altLang="en-US" sz="1200" dirty="0">
              <a:latin typeface="微软雅黑" panose="020B0503020204020204" pitchFamily="34" charset="-122"/>
              <a:ea typeface="微软雅黑" panose="020B0503020204020204" pitchFamily="34" charset="-122"/>
            </a:endParaRPr>
          </a:p>
        </p:txBody>
      </p:sp>
      <p:sp>
        <p:nvSpPr>
          <p:cNvPr id="29" name="ïṣľïḋê"/>
          <p:cNvSpPr/>
          <p:nvPr/>
        </p:nvSpPr>
        <p:spPr bwMode="auto">
          <a:xfrm>
            <a:off x="354743" y="2551702"/>
            <a:ext cx="2047359" cy="204559"/>
          </a:xfrm>
          <a:prstGeom prst="rect">
            <a:avLst/>
          </a:prstGeom>
        </p:spPr>
        <p:txBody>
          <a:bodyPr wrap="none" lIns="72000" tIns="0" rIns="72000" bIns="0">
            <a:normAutofit fontScale="85000" lnSpcReduction="20000"/>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smtClean="0">
                <a:ln>
                  <a:noFill/>
                </a:ln>
                <a:solidFill>
                  <a:srgbClr val="386398"/>
                </a:solidFill>
                <a:effectLst/>
                <a:uLnTx/>
                <a:uFillTx/>
                <a:latin typeface="微软雅黑" panose="020B0503020204020204" pitchFamily="34" charset="-122"/>
                <a:ea typeface="微软雅黑" panose="020B0503020204020204" pitchFamily="34" charset="-122"/>
              </a:rPr>
              <a:t>REITs</a:t>
            </a:r>
            <a:r>
              <a:rPr kumimoji="0" lang="zh-CN" altLang="en-US" sz="1800" b="1" i="0" u="none" strike="noStrike" kern="0" cap="none" spc="0" normalizeH="0" baseline="0" noProof="0" dirty="0" smtClean="0">
                <a:ln>
                  <a:noFill/>
                </a:ln>
                <a:solidFill>
                  <a:srgbClr val="386398"/>
                </a:solidFill>
                <a:effectLst/>
                <a:uLnTx/>
                <a:uFillTx/>
                <a:latin typeface="微软雅黑" panose="020B0503020204020204" pitchFamily="34" charset="-122"/>
                <a:ea typeface="微软雅黑" panose="020B0503020204020204" pitchFamily="34" charset="-122"/>
              </a:rPr>
              <a:t>全周期服务</a:t>
            </a:r>
            <a:endParaRPr kumimoji="0" lang="zh-CN" altLang="en-US" sz="1800" b="1" i="0" u="none" strike="noStrike" kern="0" cap="none" spc="0" normalizeH="0" baseline="0" noProof="0" dirty="0">
              <a:ln>
                <a:noFill/>
              </a:ln>
              <a:solidFill>
                <a:srgbClr val="386398"/>
              </a:solidFill>
              <a:effectLst/>
              <a:uLnTx/>
              <a:uFillTx/>
              <a:latin typeface="微软雅黑" panose="020B0503020204020204" pitchFamily="34" charset="-122"/>
              <a:ea typeface="微软雅黑" panose="020B0503020204020204" pitchFamily="34" charset="-122"/>
            </a:endParaRPr>
          </a:p>
        </p:txBody>
      </p:sp>
      <p:sp>
        <p:nvSpPr>
          <p:cNvPr id="30" name="ïs1ïḓe"/>
          <p:cNvSpPr txBox="1"/>
          <p:nvPr/>
        </p:nvSpPr>
        <p:spPr bwMode="auto">
          <a:xfrm>
            <a:off x="5976602" y="2479401"/>
            <a:ext cx="2587053" cy="492001"/>
          </a:xfrm>
          <a:prstGeom prst="rect">
            <a:avLst/>
          </a:prstGeom>
          <a:noFill/>
        </p:spPr>
        <p:txBody>
          <a:bodyPr lIns="72000" tIns="0" rIns="72000" bIns="0" anchor="ctr">
            <a:noAutofit/>
          </a:bodyPr>
          <a:lstStyle/>
          <a:p>
            <a:pPr lvl="0" fontAlgn="base">
              <a:lnSpc>
                <a:spcPct val="120000"/>
              </a:lnSpc>
              <a:spcBef>
                <a:spcPct val="0"/>
              </a:spcBef>
              <a:spcAft>
                <a:spcPct val="0"/>
              </a:spcAft>
              <a:defRPr/>
            </a:pPr>
            <a:r>
              <a:rPr lang="zh-CN" altLang="zh-CN" sz="1200" dirty="0">
                <a:latin typeface="微软雅黑" panose="020B0503020204020204" pitchFamily="34" charset="-122"/>
                <a:ea typeface="微软雅黑" panose="020B0503020204020204" pitchFamily="34" charset="-122"/>
              </a:rPr>
              <a:t>利用建行的业务撮合平台，为企业在全国范围内寻找合作项目或并购标的</a:t>
            </a:r>
            <a:r>
              <a:rPr lang="zh-CN" altLang="en-US" sz="1200" dirty="0">
                <a:latin typeface="微软雅黑" panose="020B0503020204020204" pitchFamily="34" charset="-122"/>
                <a:ea typeface="微软雅黑" panose="020B0503020204020204" pitchFamily="34" charset="-122"/>
              </a:rPr>
              <a:t/>
            </a:r>
            <a:br>
              <a:rPr lang="zh-CN" altLang="en-US" sz="1200" dirty="0">
                <a:latin typeface="微软雅黑" panose="020B0503020204020204" pitchFamily="34" charset="-122"/>
                <a:ea typeface="微软雅黑" panose="020B0503020204020204" pitchFamily="34" charset="-122"/>
              </a:rPr>
            </a:br>
            <a:endParaRPr lang="zh-CN" altLang="en-US" sz="1200" dirty="0">
              <a:latin typeface="微软雅黑" panose="020B0503020204020204" pitchFamily="34" charset="-122"/>
              <a:ea typeface="微软雅黑" panose="020B0503020204020204" pitchFamily="34" charset="-122"/>
            </a:endParaRPr>
          </a:p>
        </p:txBody>
      </p:sp>
      <p:sp>
        <p:nvSpPr>
          <p:cNvPr id="34" name="îśľiḋê"/>
          <p:cNvSpPr/>
          <p:nvPr/>
        </p:nvSpPr>
        <p:spPr bwMode="auto">
          <a:xfrm>
            <a:off x="5976602" y="2160216"/>
            <a:ext cx="2047359" cy="204559"/>
          </a:xfrm>
          <a:prstGeom prst="rect">
            <a:avLst/>
          </a:prstGeom>
        </p:spPr>
        <p:txBody>
          <a:bodyPr wrap="none" lIns="72000" tIns="0" rIns="72000" bIns="0">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srgbClr val="386398"/>
                </a:solidFill>
                <a:effectLst/>
                <a:uLnTx/>
                <a:uFillTx/>
                <a:latin typeface="微软雅黑" panose="020B0503020204020204" pitchFamily="34" charset="-122"/>
                <a:ea typeface="微软雅黑" panose="020B0503020204020204" pitchFamily="34" charset="-122"/>
              </a:rPr>
              <a:t>新项目挖掘</a:t>
            </a:r>
            <a:endParaRPr kumimoji="0" lang="zh-CN" altLang="en-US" sz="1800" b="1" i="0" u="none" strike="noStrike" kern="0" cap="none" spc="0" normalizeH="0" baseline="0" noProof="0" dirty="0">
              <a:ln>
                <a:noFill/>
              </a:ln>
              <a:solidFill>
                <a:srgbClr val="386398"/>
              </a:solidFill>
              <a:effectLst/>
              <a:uLnTx/>
              <a:uFillTx/>
              <a:latin typeface="微软雅黑" panose="020B0503020204020204" pitchFamily="34" charset="-122"/>
              <a:ea typeface="微软雅黑" panose="020B0503020204020204" pitchFamily="34" charset="-122"/>
            </a:endParaRPr>
          </a:p>
        </p:txBody>
      </p:sp>
      <p:sp>
        <p:nvSpPr>
          <p:cNvPr id="35" name="íŝ1îḍé"/>
          <p:cNvSpPr txBox="1"/>
          <p:nvPr/>
        </p:nvSpPr>
        <p:spPr bwMode="auto">
          <a:xfrm>
            <a:off x="371054" y="4345565"/>
            <a:ext cx="3977210" cy="490237"/>
          </a:xfrm>
          <a:prstGeom prst="rect">
            <a:avLst/>
          </a:prstGeom>
          <a:noFill/>
        </p:spPr>
        <p:txBody>
          <a:bodyPr lIns="72000" tIns="0" rIns="72000" bIns="0" anchor="ctr">
            <a:noAutofit/>
          </a:bodyPr>
          <a:lstStyle/>
          <a:p>
            <a:pPr lvl="0" algn="just" fontAlgn="base">
              <a:lnSpc>
                <a:spcPct val="120000"/>
              </a:lnSpc>
              <a:spcBef>
                <a:spcPct val="0"/>
              </a:spcBef>
              <a:spcAft>
                <a:spcPct val="0"/>
              </a:spcAft>
              <a:defRPr/>
            </a:pPr>
            <a:r>
              <a:rPr lang="zh-CN" altLang="zh-CN" sz="1200" dirty="0">
                <a:latin typeface="微软雅黑" panose="020B0503020204020204" pitchFamily="34" charset="-122"/>
                <a:ea typeface="微软雅黑" panose="020B0503020204020204" pitchFamily="34" charset="-122"/>
              </a:rPr>
              <a:t>为发起人新的募投项目建设继续提供配套信贷支持。</a:t>
            </a:r>
            <a:endParaRPr lang="en-US" altLang="zh-CN" sz="1200" dirty="0">
              <a:latin typeface="微软雅黑" panose="020B0503020204020204" pitchFamily="34" charset="-122"/>
              <a:ea typeface="微软雅黑" panose="020B0503020204020204" pitchFamily="34" charset="-122"/>
            </a:endParaRPr>
          </a:p>
          <a:p>
            <a:pPr lvl="0" algn="just" fontAlgn="base">
              <a:lnSpc>
                <a:spcPct val="120000"/>
              </a:lnSpc>
              <a:spcBef>
                <a:spcPct val="0"/>
              </a:spcBef>
              <a:spcAft>
                <a:spcPct val="0"/>
              </a:spcAft>
              <a:defRPr/>
            </a:pPr>
            <a:r>
              <a:rPr lang="zh-CN" altLang="zh-CN" sz="1200" dirty="0">
                <a:latin typeface="微软雅黑" panose="020B0503020204020204" pitchFamily="34" charset="-122"/>
                <a:ea typeface="微软雅黑" panose="020B0503020204020204" pitchFamily="34" charset="-122"/>
              </a:rPr>
              <a:t>待项目成熟后，建行集团还可以再继续采用公募</a:t>
            </a:r>
            <a:r>
              <a:rPr lang="en-US" altLang="zh-CN" sz="1200" dirty="0">
                <a:latin typeface="微软雅黑" panose="020B0503020204020204" pitchFamily="34" charset="-122"/>
                <a:ea typeface="微软雅黑" panose="020B0503020204020204" pitchFamily="34" charset="-122"/>
              </a:rPr>
              <a:t>REITs</a:t>
            </a:r>
            <a:r>
              <a:rPr lang="zh-CN" altLang="zh-CN" sz="1200" dirty="0">
                <a:latin typeface="微软雅黑" panose="020B0503020204020204" pitchFamily="34" charset="-122"/>
                <a:ea typeface="微软雅黑" panose="020B0503020204020204" pitchFamily="34" charset="-122"/>
              </a:rPr>
              <a:t>的方式协助客户实现项目退出，协助客户实现轻资产模式的运营。</a:t>
            </a:r>
            <a:endParaRPr lang="zh-CN" altLang="en-US" sz="1200" dirty="0">
              <a:latin typeface="微软雅黑" panose="020B0503020204020204" pitchFamily="34" charset="-122"/>
              <a:ea typeface="微软雅黑" panose="020B0503020204020204" pitchFamily="34" charset="-122"/>
            </a:endParaRPr>
          </a:p>
        </p:txBody>
      </p:sp>
      <p:sp>
        <p:nvSpPr>
          <p:cNvPr id="36" name="iŝlïďè"/>
          <p:cNvSpPr/>
          <p:nvPr/>
        </p:nvSpPr>
        <p:spPr bwMode="auto">
          <a:xfrm>
            <a:off x="1335219" y="3898284"/>
            <a:ext cx="2047358" cy="204559"/>
          </a:xfrm>
          <a:prstGeom prst="rect">
            <a:avLst/>
          </a:prstGeom>
        </p:spPr>
        <p:txBody>
          <a:bodyPr wrap="none" lIns="72000" tIns="0" rIns="72000" bIns="0">
            <a:normAutofit fontScale="85000" lnSpcReduction="20000"/>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srgbClr val="8EAFD6"/>
                </a:solidFill>
                <a:effectLst/>
                <a:uLnTx/>
                <a:uFillTx/>
                <a:latin typeface="微软雅黑" panose="020B0503020204020204" pitchFamily="34" charset="-122"/>
                <a:ea typeface="微软雅黑" panose="020B0503020204020204" pitchFamily="34" charset="-122"/>
              </a:rPr>
              <a:t>信贷资金配套</a:t>
            </a:r>
            <a:endParaRPr kumimoji="0" lang="zh-CN" altLang="en-US" sz="1800" b="1" i="0" u="none" strike="noStrike" kern="0" cap="none" spc="0" normalizeH="0" baseline="0" noProof="0" dirty="0">
              <a:ln>
                <a:noFill/>
              </a:ln>
              <a:solidFill>
                <a:srgbClr val="8EAFD6"/>
              </a:solidFill>
              <a:effectLst/>
              <a:uLnTx/>
              <a:uFillTx/>
              <a:latin typeface="微软雅黑" panose="020B0503020204020204" pitchFamily="34" charset="-122"/>
              <a:ea typeface="微软雅黑" panose="020B0503020204020204" pitchFamily="34" charset="-122"/>
            </a:endParaRPr>
          </a:p>
        </p:txBody>
      </p:sp>
      <p:sp>
        <p:nvSpPr>
          <p:cNvPr id="37" name="ïṣliḍé"/>
          <p:cNvSpPr/>
          <p:nvPr/>
        </p:nvSpPr>
        <p:spPr bwMode="auto">
          <a:xfrm>
            <a:off x="2770661" y="1745808"/>
            <a:ext cx="611916" cy="516688"/>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rgbClr val="FFFFFF">
              <a:lumMod val="50000"/>
            </a:srgbClr>
          </a:solidFill>
          <a:ln w="9525">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endParaRPr>
          </a:p>
        </p:txBody>
      </p:sp>
      <p:sp>
        <p:nvSpPr>
          <p:cNvPr id="39" name="isľíḋê"/>
          <p:cNvSpPr txBox="1"/>
          <p:nvPr/>
        </p:nvSpPr>
        <p:spPr bwMode="auto">
          <a:xfrm>
            <a:off x="5004945" y="4441520"/>
            <a:ext cx="3126662" cy="492001"/>
          </a:xfrm>
          <a:prstGeom prst="rect">
            <a:avLst/>
          </a:prstGeom>
          <a:noFill/>
        </p:spPr>
        <p:txBody>
          <a:bodyPr lIns="72000" tIns="0" rIns="72000" bIns="0" anchor="ctr">
            <a:noAutofit/>
          </a:bodyPr>
          <a:lstStyle/>
          <a:p>
            <a:pPr fontAlgn="base">
              <a:lnSpc>
                <a:spcPct val="120000"/>
              </a:lnSpc>
              <a:spcBef>
                <a:spcPct val="0"/>
              </a:spcBef>
              <a:spcAft>
                <a:spcPct val="0"/>
              </a:spcAft>
              <a:defRPr/>
            </a:pPr>
            <a:r>
              <a:rPr lang="zh-CN" altLang="zh-CN" sz="1200" dirty="0">
                <a:latin typeface="微软雅黑" panose="020B0503020204020204" pitchFamily="34" charset="-122"/>
                <a:ea typeface="微软雅黑" panose="020B0503020204020204" pitchFamily="34" charset="-122"/>
              </a:rPr>
              <a:t>充分发挥建行集团的综合</a:t>
            </a:r>
            <a:r>
              <a:rPr lang="zh-CN" altLang="en-US" sz="1200" dirty="0">
                <a:latin typeface="微软雅黑" panose="020B0503020204020204" pitchFamily="34" charset="-122"/>
                <a:ea typeface="微软雅黑" panose="020B0503020204020204" pitchFamily="34" charset="-122"/>
              </a:rPr>
              <a:t>金融</a:t>
            </a:r>
            <a:r>
              <a:rPr lang="zh-CN" altLang="zh-CN" sz="1200" dirty="0">
                <a:latin typeface="微软雅黑" panose="020B0503020204020204" pitchFamily="34" charset="-122"/>
                <a:ea typeface="微软雅黑" panose="020B0503020204020204" pitchFamily="34" charset="-122"/>
              </a:rPr>
              <a:t>牌照优势，如为企业</a:t>
            </a:r>
            <a:r>
              <a:rPr lang="zh-CN" altLang="en-US" sz="1200" dirty="0">
                <a:latin typeface="微软雅黑" panose="020B0503020204020204" pitchFamily="34" charset="-122"/>
                <a:ea typeface="微软雅黑" panose="020B0503020204020204" pitchFamily="34" charset="-122"/>
              </a:rPr>
              <a:t>的</a:t>
            </a:r>
            <a:r>
              <a:rPr lang="zh-CN" altLang="zh-CN" sz="1200" dirty="0">
                <a:latin typeface="微软雅黑" panose="020B0503020204020204" pitchFamily="34" charset="-122"/>
                <a:ea typeface="微软雅黑" panose="020B0503020204020204" pitchFamily="34" charset="-122"/>
              </a:rPr>
              <a:t>其他项目提供债转股等</a:t>
            </a:r>
            <a:r>
              <a:rPr lang="zh-CN" altLang="en-US" sz="1200" dirty="0">
                <a:latin typeface="微软雅黑" panose="020B0503020204020204" pitchFamily="34" charset="-122"/>
                <a:ea typeface="微软雅黑" panose="020B0503020204020204" pitchFamily="34" charset="-122"/>
              </a:rPr>
              <a:t>金融</a:t>
            </a:r>
            <a:r>
              <a:rPr lang="zh-CN" altLang="zh-CN" sz="1200" dirty="0">
                <a:latin typeface="微软雅黑" panose="020B0503020204020204" pitchFamily="34" charset="-122"/>
                <a:ea typeface="微软雅黑" panose="020B0503020204020204" pitchFamily="34" charset="-122"/>
              </a:rPr>
              <a:t>产品</a:t>
            </a:r>
            <a:r>
              <a:rPr lang="zh-CN" altLang="en-US" sz="1200" dirty="0" smtClean="0">
                <a:latin typeface="微软雅黑" panose="020B0503020204020204" pitchFamily="34" charset="-122"/>
                <a:ea typeface="微软雅黑" panose="020B0503020204020204" pitchFamily="34" charset="-122"/>
              </a:rPr>
              <a:t>，发行债券或者</a:t>
            </a:r>
            <a:r>
              <a:rPr lang="zh-CN" altLang="en-US" sz="1200" dirty="0">
                <a:latin typeface="微软雅黑" panose="020B0503020204020204" pitchFamily="34" charset="-122"/>
                <a:ea typeface="微软雅黑" panose="020B0503020204020204" pitchFamily="34" charset="-122"/>
              </a:rPr>
              <a:t>提供</a:t>
            </a:r>
            <a:r>
              <a:rPr lang="en-US" altLang="zh-CN" sz="1200" dirty="0">
                <a:latin typeface="微软雅黑" panose="020B0503020204020204" pitchFamily="34" charset="-122"/>
                <a:ea typeface="微软雅黑" panose="020B0503020204020204" pitchFamily="34" charset="-122"/>
              </a:rPr>
              <a:t>ABS</a:t>
            </a:r>
            <a:r>
              <a:rPr lang="zh-CN" altLang="en-US" sz="1200" dirty="0">
                <a:latin typeface="微软雅黑" panose="020B0503020204020204" pitchFamily="34" charset="-122"/>
                <a:ea typeface="微软雅黑" panose="020B0503020204020204" pitchFamily="34" charset="-122"/>
              </a:rPr>
              <a:t>融资服务</a:t>
            </a:r>
            <a:r>
              <a:rPr lang="zh-CN" altLang="zh-CN" sz="1200" dirty="0">
                <a:latin typeface="微软雅黑" panose="020B0503020204020204" pitchFamily="34" charset="-122"/>
                <a:ea typeface="微软雅黑" panose="020B0503020204020204" pitchFamily="34" charset="-122"/>
              </a:rPr>
              <a:t>。</a:t>
            </a: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accent1">
                    <a:lumMod val="50000"/>
                  </a:schemeClr>
                </a:solidFill>
                <a:effectLst/>
                <a:uLnTx/>
                <a:uFillTx/>
                <a:latin typeface="微软雅黑" panose="020B0503020204020204" pitchFamily="34" charset="-122"/>
                <a:ea typeface="微软雅黑" panose="020B0503020204020204" pitchFamily="34" charset="-122"/>
              </a:rPr>
              <a:t/>
            </a:r>
            <a:br>
              <a:rPr kumimoji="0" lang="zh-CN" altLang="en-US" sz="1200" b="0" i="0" u="none" strike="noStrike" kern="0" cap="none" spc="0" normalizeH="0" baseline="0" noProof="0" dirty="0">
                <a:ln>
                  <a:noFill/>
                </a:ln>
                <a:solidFill>
                  <a:schemeClr val="accent1">
                    <a:lumMod val="50000"/>
                  </a:schemeClr>
                </a:solidFill>
                <a:effectLst/>
                <a:uLnTx/>
                <a:uFillTx/>
                <a:latin typeface="微软雅黑" panose="020B0503020204020204" pitchFamily="34" charset="-122"/>
                <a:ea typeface="微软雅黑" panose="020B0503020204020204" pitchFamily="34" charset="-122"/>
              </a:rPr>
            </a:br>
            <a:endParaRPr kumimoji="0" lang="zh-CN" altLang="en-US" sz="1200" b="0" i="0" u="none" strike="noStrike" kern="0" cap="none" spc="0" normalizeH="0" baseline="0" noProof="0" dirty="0">
              <a:ln>
                <a:noFill/>
              </a:ln>
              <a:solidFill>
                <a:schemeClr val="accent1">
                  <a:lumMod val="50000"/>
                </a:scheme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normAutofit fontScale="90000"/>
          </a:bodyPr>
          <a:lstStyle/>
          <a:p>
            <a:r>
              <a:rPr lang="zh-CN" altLang="zh-CN" b="1" dirty="0" smtClean="0"/>
              <a:t>建设集团</a:t>
            </a:r>
            <a:r>
              <a:rPr lang="zh-CN" altLang="en-US" b="1" dirty="0" smtClean="0"/>
              <a:t>满足</a:t>
            </a:r>
            <a:r>
              <a:rPr lang="en-US" altLang="zh-CN" b="1" dirty="0" smtClean="0"/>
              <a:t>REITs</a:t>
            </a:r>
            <a:r>
              <a:rPr lang="zh-CN" altLang="en-US" b="1" dirty="0" smtClean="0"/>
              <a:t>试点资质要求</a:t>
            </a:r>
            <a:endParaRPr lang="zh-CN" altLang="zh-CN" b="1" dirty="0"/>
          </a:p>
        </p:txBody>
      </p:sp>
      <p:sp>
        <p:nvSpPr>
          <p:cNvPr id="23" name="灯片编号占位符 2"/>
          <p:cNvSpPr>
            <a:spLocks noGrp="1"/>
          </p:cNvSpPr>
          <p:nvPr>
            <p:ph type="sldNum" sz="quarter" idx="4"/>
          </p:nvPr>
        </p:nvSpPr>
        <p:spPr>
          <a:xfrm>
            <a:off x="6860898" y="4782762"/>
            <a:ext cx="2057400" cy="273844"/>
          </a:xfrm>
        </p:spPr>
        <p:txBody>
          <a:bodyPr/>
          <a:lstStyle/>
          <a:p>
            <a:fld id="{DCD00DFC-BB7E-6C4E-9718-8AF533CF9D8D}" type="slidenum">
              <a:rPr kumimoji="1" lang="zh-CN" altLang="en-US" sz="1100" smtClean="0">
                <a:latin typeface="Arial" panose="020B0604020202020204" pitchFamily="34" charset="0"/>
                <a:cs typeface="Arial" panose="020B0604020202020204" pitchFamily="34" charset="0"/>
              </a:rPr>
              <a:pPr/>
              <a:t>25</a:t>
            </a:fld>
            <a:endParaRPr kumimoji="1" lang="zh-CN" altLang="en-US" sz="1100" dirty="0">
              <a:latin typeface="Arial" panose="020B0604020202020204" pitchFamily="34" charset="0"/>
              <a:cs typeface="Arial" panose="020B0604020202020204" pitchFamily="34" charset="0"/>
            </a:endParaRPr>
          </a:p>
        </p:txBody>
      </p:sp>
      <p:grpSp>
        <p:nvGrpSpPr>
          <p:cNvPr id="36" name="41d66d05-58e3-4d0c-97a2-d4b29a526fc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bwMode="auto">
          <a:xfrm>
            <a:off x="587502" y="2240536"/>
            <a:ext cx="8057629" cy="2194180"/>
            <a:chOff x="1280534" y="2876329"/>
            <a:chExt cx="10125383" cy="2295017"/>
          </a:xfrm>
        </p:grpSpPr>
        <p:sp>
          <p:nvSpPr>
            <p:cNvPr id="37" name="ïṩļïďe"/>
            <p:cNvSpPr/>
            <p:nvPr/>
          </p:nvSpPr>
          <p:spPr>
            <a:xfrm>
              <a:off x="1280534" y="3086708"/>
              <a:ext cx="4032214" cy="2084513"/>
            </a:xfrm>
            <a:prstGeom prst="rect">
              <a:avLst/>
            </a:prstGeom>
            <a:solidFill>
              <a:srgbClr val="386398"/>
            </a:solidFill>
            <a:ln w="25400" cap="flat" cmpd="sng" algn="ctr">
              <a:noFill/>
              <a:prstDash val="solid"/>
            </a:ln>
            <a:effectLst/>
          </p:spPr>
          <p:txBody>
            <a:bodyPr lIns="360000" rIns="1080000" anchor="ctr">
              <a:noAutofit/>
            </a:bodyPr>
            <a:lstStyle/>
            <a:p>
              <a:pPr>
                <a:lnSpc>
                  <a:spcPct val="120000"/>
                </a:lnSpc>
                <a:defRPr/>
              </a:pPr>
              <a:endParaRPr lang="zh-CN" altLang="en-US" sz="1400" kern="0" dirty="0">
                <a:solidFill>
                  <a:srgbClr val="FFFFFF"/>
                </a:solidFill>
                <a:latin typeface="Arial" panose="020B0604020202020204"/>
                <a:ea typeface="楷体_GB2312"/>
              </a:endParaRPr>
            </a:p>
          </p:txBody>
        </p:sp>
        <p:sp>
          <p:nvSpPr>
            <p:cNvPr id="38" name="ïṥḷïḍê"/>
            <p:cNvSpPr/>
            <p:nvPr/>
          </p:nvSpPr>
          <p:spPr>
            <a:xfrm>
              <a:off x="7578081" y="3086709"/>
              <a:ext cx="3827836" cy="2084637"/>
            </a:xfrm>
            <a:prstGeom prst="rect">
              <a:avLst/>
            </a:prstGeom>
            <a:solidFill>
              <a:schemeClr val="bg1"/>
            </a:solidFill>
            <a:ln w="25400" cap="flat" cmpd="sng" algn="ctr">
              <a:solidFill>
                <a:schemeClr val="bg1">
                  <a:lumMod val="85000"/>
                </a:schemeClr>
              </a:solidFill>
              <a:prstDash val="solid"/>
            </a:ln>
            <a:effectLst/>
          </p:spPr>
          <p:txBody>
            <a:bodyPr rIns="360000" anchor="ctr">
              <a:normAutofit/>
            </a:bodyPr>
            <a:lstStyle/>
            <a:p>
              <a:pPr algn="ctr">
                <a:lnSpc>
                  <a:spcPct val="120000"/>
                </a:lnSpc>
                <a:defRPr/>
              </a:pPr>
              <a:endParaRPr lang="en-US" altLang="zh-CN" sz="1400" kern="0" dirty="0" smtClean="0">
                <a:solidFill>
                  <a:srgbClr val="FFFFFF"/>
                </a:solidFill>
                <a:latin typeface="Arial" panose="020B0604020202020204"/>
                <a:ea typeface="楷体_GB2312"/>
              </a:endParaRPr>
            </a:p>
            <a:p>
              <a:pPr algn="ctr">
                <a:lnSpc>
                  <a:spcPct val="120000"/>
                </a:lnSpc>
                <a:defRPr/>
              </a:pPr>
              <a:endParaRPr lang="zh-CN" altLang="en-US" sz="1400" kern="0" dirty="0">
                <a:solidFill>
                  <a:srgbClr val="FFFFFF"/>
                </a:solidFill>
                <a:latin typeface="Arial" panose="020B0604020202020204"/>
                <a:ea typeface="楷体_GB2312"/>
              </a:endParaRPr>
            </a:p>
          </p:txBody>
        </p:sp>
        <p:sp>
          <p:nvSpPr>
            <p:cNvPr id="39" name="ïṧľidé"/>
            <p:cNvSpPr/>
            <p:nvPr/>
          </p:nvSpPr>
          <p:spPr>
            <a:xfrm rot="2700000">
              <a:off x="6387691" y="3287718"/>
              <a:ext cx="1439284" cy="1730667"/>
            </a:xfrm>
            <a:prstGeom prst="rect">
              <a:avLst/>
            </a:prstGeom>
            <a:solidFill>
              <a:schemeClr val="bg1"/>
            </a:solidFill>
            <a:ln w="38100" cap="flat" cmpd="sng" algn="ctr">
              <a:solidFill>
                <a:schemeClr val="bg1">
                  <a:lumMod val="85000"/>
                </a:schemeClr>
              </a:solidFill>
              <a:prstDash val="solid"/>
            </a:ln>
            <a:effectLst/>
          </p:spPr>
          <p:txBody>
            <a:bodyPr anchor="ctr"/>
            <a:lstStyle/>
            <a:p>
              <a:pPr algn="ctr">
                <a:defRPr/>
              </a:pPr>
              <a:endParaRPr sz="1400" kern="0" dirty="0">
                <a:solidFill>
                  <a:srgbClr val="FFFFFF"/>
                </a:solidFill>
                <a:latin typeface="Arial" panose="020B0604020202020204"/>
                <a:ea typeface="楷体_GB2312"/>
              </a:endParaRPr>
            </a:p>
          </p:txBody>
        </p:sp>
        <p:sp>
          <p:nvSpPr>
            <p:cNvPr id="40" name="íş1ïḑe"/>
            <p:cNvSpPr/>
            <p:nvPr/>
          </p:nvSpPr>
          <p:spPr>
            <a:xfrm rot="2700000">
              <a:off x="4240626" y="3222661"/>
              <a:ext cx="1439284" cy="1812731"/>
            </a:xfrm>
            <a:prstGeom prst="rect">
              <a:avLst/>
            </a:prstGeom>
            <a:solidFill>
              <a:srgbClr val="386398"/>
            </a:solidFill>
            <a:ln w="38100" cap="flat" cmpd="sng" algn="ctr">
              <a:solidFill>
                <a:srgbClr val="FFFFFF"/>
              </a:solidFill>
              <a:prstDash val="solid"/>
            </a:ln>
            <a:effectLst/>
          </p:spPr>
          <p:txBody>
            <a:bodyPr anchor="ctr"/>
            <a:lstStyle/>
            <a:p>
              <a:pPr algn="ctr">
                <a:defRPr/>
              </a:pPr>
              <a:endParaRPr sz="1400" kern="0" dirty="0">
                <a:solidFill>
                  <a:srgbClr val="FFFFFF"/>
                </a:solidFill>
                <a:latin typeface="Arial" panose="020B0604020202020204"/>
                <a:ea typeface="楷体_GB2312"/>
              </a:endParaRPr>
            </a:p>
          </p:txBody>
        </p:sp>
        <p:grpSp>
          <p:nvGrpSpPr>
            <p:cNvPr id="41" name="îşḻîḓè"/>
            <p:cNvGrpSpPr>
              <a:grpSpLocks noChangeAspect="1"/>
            </p:cNvGrpSpPr>
            <p:nvPr/>
          </p:nvGrpSpPr>
          <p:grpSpPr>
            <a:xfrm>
              <a:off x="4609104" y="3659796"/>
              <a:ext cx="738554" cy="944507"/>
              <a:chOff x="6482990" y="5067267"/>
              <a:chExt cx="299494" cy="383011"/>
            </a:xfrm>
            <a:solidFill>
              <a:srgbClr val="FFFFFF">
                <a:lumMod val="95000"/>
              </a:srgbClr>
            </a:solidFill>
          </p:grpSpPr>
          <p:sp>
            <p:nvSpPr>
              <p:cNvPr id="44" name="iṩļiḓe"/>
              <p:cNvSpPr/>
              <p:nvPr/>
            </p:nvSpPr>
            <p:spPr bwMode="auto">
              <a:xfrm>
                <a:off x="6482990" y="517324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a:defRPr/>
                </a:pPr>
                <a:endParaRPr sz="1400" kern="0" dirty="0">
                  <a:solidFill>
                    <a:srgbClr val="000000"/>
                  </a:solidFill>
                  <a:latin typeface="Arial" panose="020B0604020202020204"/>
                  <a:ea typeface="楷体_GB2312"/>
                </a:endParaRPr>
              </a:p>
            </p:txBody>
          </p:sp>
          <p:sp>
            <p:nvSpPr>
              <p:cNvPr id="45" name="îšḷiḍé"/>
              <p:cNvSpPr/>
              <p:nvPr/>
            </p:nvSpPr>
            <p:spPr bwMode="auto">
              <a:xfrm>
                <a:off x="6482990" y="5067267"/>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a:defRPr/>
                </a:pPr>
                <a:endParaRPr sz="1400" kern="0" dirty="0">
                  <a:solidFill>
                    <a:srgbClr val="000000"/>
                  </a:solidFill>
                  <a:latin typeface="Arial" panose="020B0604020202020204"/>
                  <a:ea typeface="楷体_GB2312"/>
                </a:endParaRPr>
              </a:p>
            </p:txBody>
          </p:sp>
        </p:grpSp>
        <p:sp>
          <p:nvSpPr>
            <p:cNvPr id="42" name="îṩḻïde"/>
            <p:cNvSpPr>
              <a:spLocks noChangeAspect="1"/>
            </p:cNvSpPr>
            <p:nvPr/>
          </p:nvSpPr>
          <p:spPr bwMode="auto">
            <a:xfrm>
              <a:off x="6649109" y="3690157"/>
              <a:ext cx="916446" cy="958818"/>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bg1">
                <a:lumMod val="75000"/>
              </a:schemeClr>
            </a:solidFill>
            <a:ln>
              <a:noFill/>
            </a:ln>
          </p:spPr>
          <p:txBody>
            <a:bodyPr anchor="ctr"/>
            <a:lstStyle/>
            <a:p>
              <a:pPr algn="ctr">
                <a:defRPr/>
              </a:pPr>
              <a:endParaRPr sz="1400" kern="0" dirty="0">
                <a:solidFill>
                  <a:srgbClr val="000000"/>
                </a:solidFill>
                <a:latin typeface="Arial" panose="020B0604020202020204"/>
                <a:ea typeface="楷体_GB2312"/>
              </a:endParaRPr>
            </a:p>
          </p:txBody>
        </p:sp>
        <p:cxnSp>
          <p:nvCxnSpPr>
            <p:cNvPr id="43" name="Straight Connector 11"/>
            <p:cNvCxnSpPr/>
            <p:nvPr/>
          </p:nvCxnSpPr>
          <p:spPr>
            <a:xfrm>
              <a:off x="5872959" y="2876329"/>
              <a:ext cx="0" cy="2161043"/>
            </a:xfrm>
            <a:prstGeom prst="line">
              <a:avLst/>
            </a:prstGeom>
            <a:noFill/>
            <a:ln w="12700" cap="flat" cmpd="sng" algn="ctr">
              <a:solidFill>
                <a:srgbClr val="FFFFFF">
                  <a:lumMod val="50000"/>
                </a:srgbClr>
              </a:solidFill>
              <a:prstDash val="sysDot"/>
            </a:ln>
            <a:effectLst/>
          </p:spPr>
        </p:cxnSp>
      </p:grpSp>
      <p:sp>
        <p:nvSpPr>
          <p:cNvPr id="2" name="文本框 1"/>
          <p:cNvSpPr txBox="1"/>
          <p:nvPr/>
        </p:nvSpPr>
        <p:spPr>
          <a:xfrm>
            <a:off x="6197816" y="2597732"/>
            <a:ext cx="2208429" cy="1815882"/>
          </a:xfrm>
          <a:prstGeom prst="rect">
            <a:avLst/>
          </a:prstGeom>
          <a:noFill/>
        </p:spPr>
        <p:txBody>
          <a:bodyPr wrap="square" rtlCol="0">
            <a:spAutoFit/>
          </a:bodyPr>
          <a:lstStyle/>
          <a:p>
            <a:pPr lvl="0" algn="ctr">
              <a:lnSpc>
                <a:spcPct val="120000"/>
              </a:lnSpc>
              <a:defRPr/>
            </a:pPr>
            <a:r>
              <a:rPr lang="zh-CN" altLang="en-US" sz="1600" dirty="0">
                <a:solidFill>
                  <a:schemeClr val="accent1">
                    <a:lumMod val="50000"/>
                  </a:schemeClr>
                </a:solidFill>
                <a:latin typeface="微软雅黑" panose="020B0503020204020204" pitchFamily="34" charset="-122"/>
                <a:ea typeface="微软雅黑" panose="020B0503020204020204" pitchFamily="34" charset="-122"/>
              </a:rPr>
              <a:t>建</a:t>
            </a:r>
            <a:r>
              <a:rPr lang="zh-CN" altLang="en-US" sz="1600" dirty="0" smtClean="0">
                <a:solidFill>
                  <a:schemeClr val="accent1">
                    <a:lumMod val="50000"/>
                  </a:schemeClr>
                </a:solidFill>
                <a:latin typeface="微软雅黑" panose="020B0503020204020204" pitchFamily="34" charset="-122"/>
                <a:ea typeface="微软雅黑" panose="020B0503020204020204" pitchFamily="34" charset="-122"/>
              </a:rPr>
              <a:t>信资本</a:t>
            </a:r>
            <a:endParaRPr lang="en-US" altLang="zh-CN" sz="1600" dirty="0" smtClean="0">
              <a:solidFill>
                <a:schemeClr val="accent1">
                  <a:lumMod val="50000"/>
                </a:schemeClr>
              </a:solidFill>
              <a:latin typeface="微软雅黑" panose="020B0503020204020204" pitchFamily="34" charset="-122"/>
              <a:ea typeface="微软雅黑" panose="020B0503020204020204" pitchFamily="34" charset="-122"/>
            </a:endParaRPr>
          </a:p>
          <a:p>
            <a:pPr lvl="0">
              <a:lnSpc>
                <a:spcPct val="120000"/>
              </a:lnSpc>
              <a:defRPr/>
            </a:pPr>
            <a:r>
              <a:rPr lang="zh-CN" altLang="en-US" sz="1600" dirty="0" smtClean="0">
                <a:solidFill>
                  <a:schemeClr val="accent1">
                    <a:lumMod val="50000"/>
                  </a:schemeClr>
                </a:solidFill>
                <a:latin typeface="微软雅黑" panose="020B0503020204020204" pitchFamily="34" charset="-122"/>
                <a:ea typeface="微软雅黑" panose="020B0503020204020204" pitchFamily="34" charset="-122"/>
              </a:rPr>
              <a:t>建行集团</a:t>
            </a:r>
            <a:r>
              <a:rPr lang="zh-CN" altLang="en-US" sz="1600" dirty="0">
                <a:solidFill>
                  <a:schemeClr val="accent1">
                    <a:lumMod val="50000"/>
                  </a:schemeClr>
                </a:solidFill>
                <a:latin typeface="微软雅黑" panose="020B0503020204020204" pitchFamily="34" charset="-122"/>
                <a:ea typeface="微软雅黑" panose="020B0503020204020204" pitchFamily="34" charset="-122"/>
              </a:rPr>
              <a:t>内唯一可以</a:t>
            </a:r>
            <a:r>
              <a:rPr lang="zh-CN" altLang="en-US" sz="1600" dirty="0" smtClean="0">
                <a:solidFill>
                  <a:schemeClr val="accent1">
                    <a:lumMod val="50000"/>
                  </a:schemeClr>
                </a:solidFill>
                <a:latin typeface="微软雅黑" panose="020B0503020204020204" pitchFamily="34" charset="-122"/>
                <a:ea typeface="微软雅黑" panose="020B0503020204020204" pitchFamily="34" charset="-122"/>
              </a:rPr>
              <a:t>开展证监会</a:t>
            </a:r>
            <a:r>
              <a:rPr lang="zh-CN" altLang="en-US" sz="1600" dirty="0">
                <a:solidFill>
                  <a:schemeClr val="accent1">
                    <a:lumMod val="50000"/>
                  </a:schemeClr>
                </a:solidFill>
                <a:latin typeface="微软雅黑" panose="020B0503020204020204" pitchFamily="34" charset="-122"/>
                <a:ea typeface="微软雅黑" panose="020B0503020204020204" pitchFamily="34" charset="-122"/>
              </a:rPr>
              <a:t>体系资产</a:t>
            </a:r>
            <a:r>
              <a:rPr lang="zh-CN" altLang="en-US" sz="1600" dirty="0" smtClean="0">
                <a:solidFill>
                  <a:schemeClr val="accent1">
                    <a:lumMod val="50000"/>
                  </a:schemeClr>
                </a:solidFill>
                <a:latin typeface="微软雅黑" panose="020B0503020204020204" pitchFamily="34" charset="-122"/>
                <a:ea typeface="微软雅黑" panose="020B0503020204020204" pitchFamily="34" charset="-122"/>
              </a:rPr>
              <a:t>证券化业务</a:t>
            </a:r>
            <a:r>
              <a:rPr lang="zh-CN" altLang="en-US" sz="1600" dirty="0">
                <a:solidFill>
                  <a:schemeClr val="accent1">
                    <a:lumMod val="50000"/>
                  </a:schemeClr>
                </a:solidFill>
                <a:latin typeface="微软雅黑" panose="020B0503020204020204" pitchFamily="34" charset="-122"/>
                <a:ea typeface="微软雅黑" panose="020B0503020204020204" pitchFamily="34" charset="-122"/>
              </a:rPr>
              <a:t>的金融机构</a:t>
            </a:r>
            <a:endParaRPr lang="en-US" altLang="zh-CN" sz="1600" dirty="0">
              <a:solidFill>
                <a:schemeClr val="accent1">
                  <a:lumMod val="50000"/>
                </a:schemeClr>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endParaRPr lang="zh-CN" altLang="en-US" sz="16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638895" y="2618834"/>
            <a:ext cx="2208429" cy="1274195"/>
          </a:xfrm>
          <a:prstGeom prst="rect">
            <a:avLst/>
          </a:prstGeom>
          <a:noFill/>
        </p:spPr>
        <p:txBody>
          <a:bodyPr wrap="square" rtlCol="0">
            <a:spAutoFit/>
          </a:bodyPr>
          <a:lstStyle/>
          <a:p>
            <a:pPr lvl="0" algn="ctr">
              <a:lnSpc>
                <a:spcPct val="120000"/>
              </a:lnSpc>
              <a:defRPr/>
            </a:pPr>
            <a:r>
              <a:rPr lang="zh-CN" altLang="en-US" sz="1600" dirty="0" smtClean="0">
                <a:solidFill>
                  <a:schemeClr val="bg1"/>
                </a:solidFill>
                <a:latin typeface="微软雅黑" panose="020B0503020204020204" pitchFamily="34" charset="-122"/>
                <a:ea typeface="微软雅黑" panose="020B0503020204020204" pitchFamily="34" charset="-122"/>
              </a:rPr>
              <a:t>建信基金</a:t>
            </a:r>
            <a:endParaRPr lang="en-US" altLang="zh-CN" sz="1600" dirty="0" smtClean="0">
              <a:solidFill>
                <a:schemeClr val="bg1"/>
              </a:solidFill>
              <a:latin typeface="微软雅黑" panose="020B0503020204020204" pitchFamily="34" charset="-122"/>
              <a:ea typeface="微软雅黑" panose="020B0503020204020204" pitchFamily="34" charset="-122"/>
            </a:endParaRPr>
          </a:p>
          <a:p>
            <a:pPr lvl="0">
              <a:lnSpc>
                <a:spcPct val="120000"/>
              </a:lnSpc>
              <a:defRPr/>
            </a:pPr>
            <a:r>
              <a:rPr lang="zh-CN" altLang="en-US" sz="1600" dirty="0" smtClean="0">
                <a:solidFill>
                  <a:schemeClr val="bg1"/>
                </a:solidFill>
                <a:latin typeface="微软雅黑" panose="020B0503020204020204" pitchFamily="34" charset="-122"/>
                <a:ea typeface="微软雅黑" panose="020B0503020204020204" pitchFamily="34" charset="-122"/>
              </a:rPr>
              <a:t>建行集团内公募基金公司，是建信资本的</a:t>
            </a:r>
            <a:endParaRPr lang="en-US" altLang="zh-CN" sz="1600" dirty="0" smtClean="0">
              <a:solidFill>
                <a:schemeClr val="bg1"/>
              </a:solidFill>
              <a:latin typeface="微软雅黑" panose="020B0503020204020204" pitchFamily="34" charset="-122"/>
              <a:ea typeface="微软雅黑" panose="020B0503020204020204" pitchFamily="34" charset="-122"/>
            </a:endParaRPr>
          </a:p>
          <a:p>
            <a:pPr lvl="0">
              <a:lnSpc>
                <a:spcPct val="120000"/>
              </a:lnSpc>
              <a:defRPr/>
            </a:pPr>
            <a:r>
              <a:rPr lang="zh-CN" altLang="en-US" sz="1600" dirty="0" smtClean="0">
                <a:solidFill>
                  <a:schemeClr val="bg1"/>
                </a:solidFill>
                <a:latin typeface="微软雅黑" panose="020B0503020204020204" pitchFamily="34" charset="-122"/>
                <a:ea typeface="微软雅黑" panose="020B0503020204020204" pitchFamily="34" charset="-122"/>
              </a:rPr>
              <a:t>控股母公司</a:t>
            </a:r>
            <a:endParaRPr lang="zh-CN" altLang="en-US" sz="16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638896" y="1047082"/>
            <a:ext cx="8006236" cy="830997"/>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1600" dirty="0" smtClean="0">
                <a:solidFill>
                  <a:schemeClr val="accent1">
                    <a:lumMod val="50000"/>
                  </a:schemeClr>
                </a:solidFill>
                <a:latin typeface="微软雅黑" panose="020B0503020204020204" pitchFamily="34" charset="-122"/>
                <a:ea typeface="微软雅黑" panose="020B0503020204020204" pitchFamily="34" charset="-122"/>
              </a:rPr>
              <a:t>建信基金与建信资本满足本次公募基础设施</a:t>
            </a:r>
            <a:r>
              <a:rPr lang="en-US" altLang="zh-CN" sz="1600" dirty="0" smtClean="0">
                <a:solidFill>
                  <a:schemeClr val="accent1">
                    <a:lumMod val="50000"/>
                  </a:schemeClr>
                </a:solidFill>
                <a:latin typeface="微软雅黑" panose="020B0503020204020204" pitchFamily="34" charset="-122"/>
                <a:ea typeface="微软雅黑" panose="020B0503020204020204" pitchFamily="34" charset="-122"/>
              </a:rPr>
              <a:t>REITs</a:t>
            </a:r>
            <a:r>
              <a:rPr lang="zh-CN" altLang="en-US" sz="1600" dirty="0" smtClean="0">
                <a:solidFill>
                  <a:schemeClr val="accent1">
                    <a:lumMod val="50000"/>
                  </a:schemeClr>
                </a:solidFill>
                <a:latin typeface="微软雅黑" panose="020B0503020204020204" pitchFamily="34" charset="-122"/>
                <a:ea typeface="微软雅黑" panose="020B0503020204020204" pitchFamily="34" charset="-122"/>
              </a:rPr>
              <a:t>试点资质的要求</a:t>
            </a:r>
            <a:endParaRPr lang="en-US" altLang="zh-CN" sz="1600" dirty="0" smtClean="0">
              <a:solidFill>
                <a:schemeClr val="accent1">
                  <a:lumMod val="50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1600" dirty="0" smtClean="0">
                <a:solidFill>
                  <a:schemeClr val="accent1">
                    <a:lumMod val="50000"/>
                  </a:schemeClr>
                </a:solidFill>
                <a:latin typeface="微软雅黑" panose="020B0503020204020204" pitchFamily="34" charset="-122"/>
                <a:ea typeface="微软雅黑" panose="020B0503020204020204" pitchFamily="34" charset="-122"/>
              </a:rPr>
              <a:t>二者的结合也满足</a:t>
            </a:r>
            <a:r>
              <a:rPr lang="zh-CN" altLang="en-US" sz="1600" dirty="0">
                <a:solidFill>
                  <a:schemeClr val="accent1">
                    <a:lumMod val="50000"/>
                  </a:schemeClr>
                </a:solidFill>
                <a:latin typeface="微软雅黑" panose="020B0503020204020204" pitchFamily="34" charset="-122"/>
                <a:ea typeface="微软雅黑" panose="020B0503020204020204" pitchFamily="34" charset="-122"/>
              </a:rPr>
              <a:t>本次公募基础设施</a:t>
            </a:r>
            <a:r>
              <a:rPr lang="en-US" altLang="zh-CN" sz="1600" dirty="0">
                <a:solidFill>
                  <a:schemeClr val="accent1">
                    <a:lumMod val="50000"/>
                  </a:schemeClr>
                </a:solidFill>
                <a:latin typeface="微软雅黑" panose="020B0503020204020204" pitchFamily="34" charset="-122"/>
                <a:ea typeface="微软雅黑" panose="020B0503020204020204" pitchFamily="34" charset="-122"/>
              </a:rPr>
              <a:t>REITs</a:t>
            </a:r>
            <a:r>
              <a:rPr lang="zh-CN" altLang="en-US" sz="1600" dirty="0" smtClean="0">
                <a:solidFill>
                  <a:schemeClr val="accent1">
                    <a:lumMod val="50000"/>
                  </a:schemeClr>
                </a:solidFill>
                <a:latin typeface="微软雅黑" panose="020B0503020204020204" pitchFamily="34" charset="-122"/>
                <a:ea typeface="微软雅黑" panose="020B0503020204020204" pitchFamily="34" charset="-122"/>
              </a:rPr>
              <a:t>试点对于实际控制的要求</a:t>
            </a:r>
            <a:endParaRPr lang="zh-CN" altLang="en-US" sz="1600" dirty="0">
              <a:solidFill>
                <a:schemeClr val="accent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noAutofit/>
          </a:bodyPr>
          <a:lstStyle/>
          <a:p>
            <a:pPr algn="l"/>
            <a:r>
              <a:rPr lang="zh-CN" altLang="en-US" sz="1800" b="1" dirty="0" smtClean="0">
                <a:solidFill>
                  <a:schemeClr val="tx1"/>
                </a:solidFill>
                <a:latin typeface="Arial" panose="020B0604020202020204" pitchFamily="34" charset="0"/>
                <a:cs typeface="Arial" panose="020B0604020202020204" pitchFamily="34" charset="0"/>
              </a:rPr>
              <a:t>建信基金为基金行业龙头公司</a:t>
            </a:r>
            <a:endParaRPr lang="zh-CN" altLang="en-US" sz="1800" b="1" dirty="0">
              <a:solidFill>
                <a:schemeClr val="tx1"/>
              </a:solidFill>
              <a:latin typeface="Arial" panose="020B0604020202020204" pitchFamily="34" charset="0"/>
              <a:cs typeface="Arial" panose="020B0604020202020204" pitchFamily="34" charset="0"/>
            </a:endParaRPr>
          </a:p>
        </p:txBody>
      </p:sp>
      <p:sp>
        <p:nvSpPr>
          <p:cNvPr id="5" name="灯片编号占位符 2"/>
          <p:cNvSpPr>
            <a:spLocks noGrp="1"/>
          </p:cNvSpPr>
          <p:nvPr>
            <p:ph type="sldNum" sz="quarter" idx="4"/>
          </p:nvPr>
        </p:nvSpPr>
        <p:spPr>
          <a:xfrm>
            <a:off x="6860898" y="4782762"/>
            <a:ext cx="2057400" cy="273844"/>
          </a:xfrm>
        </p:spPr>
        <p:txBody>
          <a:bodyPr/>
          <a:lstStyle/>
          <a:p>
            <a:fld id="{DCD00DFC-BB7E-6C4E-9718-8AF533CF9D8D}" type="slidenum">
              <a:rPr kumimoji="1" lang="zh-CN" altLang="en-US" sz="1100" smtClean="0">
                <a:latin typeface="Arial" panose="020B0604020202020204" pitchFamily="34" charset="0"/>
                <a:cs typeface="Arial" panose="020B0604020202020204" pitchFamily="34" charset="0"/>
              </a:rPr>
              <a:pPr/>
              <a:t>26</a:t>
            </a:fld>
            <a:endParaRPr kumimoji="1" lang="zh-CN" altLang="en-US" sz="1100" dirty="0">
              <a:latin typeface="Arial" panose="020B0604020202020204" pitchFamily="34" charset="0"/>
              <a:cs typeface="Arial" panose="020B0604020202020204" pitchFamily="34" charset="0"/>
            </a:endParaRPr>
          </a:p>
        </p:txBody>
      </p:sp>
      <p:sp>
        <p:nvSpPr>
          <p:cNvPr id="32" name="矩形 31"/>
          <p:cNvSpPr/>
          <p:nvPr/>
        </p:nvSpPr>
        <p:spPr>
          <a:xfrm>
            <a:off x="251520" y="699542"/>
            <a:ext cx="8573505" cy="683264"/>
          </a:xfrm>
          <a:prstGeom prst="rect">
            <a:avLst/>
          </a:prstGeom>
          <a:noFill/>
        </p:spPr>
        <p:txBody>
          <a:bodyPr wrap="square" rtlCol="0">
            <a:spAutoFit/>
          </a:bodyPr>
          <a:lstStyle/>
          <a:p>
            <a:pPr marL="285750" indent="-285750" algn="just" eaLnBrk="0" fontAlgn="base" hangingPunct="0">
              <a:lnSpc>
                <a:spcPct val="120000"/>
              </a:lnSpc>
              <a:spcBef>
                <a:spcPct val="0"/>
              </a:spcBef>
              <a:spcAft>
                <a:spcPct val="0"/>
              </a:spcAft>
              <a:buClr>
                <a:srgbClr val="002060"/>
              </a:buClr>
              <a:buFont typeface="Wingdings" panose="05000000000000000000" pitchFamily="2" charset="2"/>
              <a:buChar char="Ø"/>
            </a:pPr>
            <a:r>
              <a:rPr lang="zh-CN" altLang="en-US" sz="1600" dirty="0">
                <a:latin typeface="Arial" panose="020B0604020202020204" pitchFamily="34" charset="0"/>
                <a:ea typeface="微软雅黑" panose="020B0503020204020204" pitchFamily="34" charset="-122"/>
                <a:cs typeface="Arial" panose="020B0604020202020204" pitchFamily="34" charset="0"/>
              </a:rPr>
              <a:t>建信</a:t>
            </a:r>
            <a:r>
              <a:rPr lang="zh-CN" altLang="en-US" sz="1600" dirty="0" smtClean="0">
                <a:latin typeface="Arial" panose="020B0604020202020204" pitchFamily="34" charset="0"/>
                <a:ea typeface="微软雅黑" panose="020B0503020204020204" pitchFamily="34" charset="-122"/>
                <a:cs typeface="Arial" panose="020B0604020202020204" pitchFamily="34" charset="0"/>
              </a:rPr>
              <a:t>基金成立</a:t>
            </a:r>
            <a:r>
              <a:rPr lang="zh-CN" altLang="en-US" sz="1600" dirty="0">
                <a:latin typeface="Arial" panose="020B0604020202020204" pitchFamily="34" charset="0"/>
                <a:ea typeface="微软雅黑" panose="020B0503020204020204" pitchFamily="34" charset="-122"/>
                <a:cs typeface="Arial" panose="020B0604020202020204" pitchFamily="34" charset="0"/>
              </a:rPr>
              <a:t>于</a:t>
            </a:r>
            <a:r>
              <a:rPr lang="en-US" altLang="zh-CN" sz="1600" dirty="0">
                <a:latin typeface="Arial" panose="020B0604020202020204" pitchFamily="34" charset="0"/>
                <a:ea typeface="微软雅黑" panose="020B0503020204020204" pitchFamily="34" charset="-122"/>
                <a:cs typeface="Arial" panose="020B0604020202020204" pitchFamily="34" charset="0"/>
              </a:rPr>
              <a:t>2005</a:t>
            </a:r>
            <a:r>
              <a:rPr lang="zh-CN" altLang="en-US" sz="1600" dirty="0">
                <a:latin typeface="Arial" panose="020B0604020202020204" pitchFamily="34" charset="0"/>
                <a:ea typeface="微软雅黑" panose="020B0503020204020204" pitchFamily="34" charset="-122"/>
                <a:cs typeface="Arial" panose="020B0604020202020204" pitchFamily="34" charset="0"/>
              </a:rPr>
              <a:t>年</a:t>
            </a:r>
            <a:r>
              <a:rPr lang="en-US" altLang="zh-CN" sz="1600" dirty="0">
                <a:latin typeface="Arial" panose="020B0604020202020204" pitchFamily="34" charset="0"/>
                <a:ea typeface="微软雅黑" panose="020B0503020204020204" pitchFamily="34" charset="-122"/>
                <a:cs typeface="Arial" panose="020B0604020202020204" pitchFamily="34" charset="0"/>
              </a:rPr>
              <a:t>9</a:t>
            </a:r>
            <a:r>
              <a:rPr lang="zh-CN" altLang="en-US" sz="1600" dirty="0">
                <a:latin typeface="Arial" panose="020B0604020202020204" pitchFamily="34" charset="0"/>
                <a:ea typeface="微软雅黑" panose="020B0503020204020204" pitchFamily="34" charset="-122"/>
                <a:cs typeface="Arial" panose="020B0604020202020204" pitchFamily="34" charset="0"/>
              </a:rPr>
              <a:t>月</a:t>
            </a:r>
            <a:r>
              <a:rPr lang="en-US" altLang="zh-CN" sz="1600" dirty="0">
                <a:latin typeface="Arial" panose="020B0604020202020204" pitchFamily="34" charset="0"/>
                <a:ea typeface="微软雅黑" panose="020B0503020204020204" pitchFamily="34" charset="-122"/>
                <a:cs typeface="Arial" panose="020B0604020202020204" pitchFamily="34" charset="0"/>
              </a:rPr>
              <a:t>19</a:t>
            </a:r>
            <a:r>
              <a:rPr lang="zh-CN" altLang="en-US" sz="1600" dirty="0">
                <a:latin typeface="Arial" panose="020B0604020202020204" pitchFamily="34" charset="0"/>
                <a:ea typeface="微软雅黑" panose="020B0503020204020204" pitchFamily="34" charset="-122"/>
                <a:cs typeface="Arial" panose="020B0604020202020204" pitchFamily="34" charset="0"/>
              </a:rPr>
              <a:t>日</a:t>
            </a:r>
            <a:r>
              <a:rPr lang="zh-CN" altLang="en-US" sz="1600" dirty="0" smtClean="0">
                <a:latin typeface="Arial" panose="020B0604020202020204" pitchFamily="34" charset="0"/>
                <a:ea typeface="微软雅黑" panose="020B0503020204020204" pitchFamily="34" charset="-122"/>
                <a:cs typeface="Arial" panose="020B0604020202020204" pitchFamily="34" charset="0"/>
              </a:rPr>
              <a:t>，是国内</a:t>
            </a:r>
            <a:r>
              <a:rPr lang="zh-CN" altLang="en-US" sz="1600" dirty="0">
                <a:latin typeface="Arial" panose="020B0604020202020204" pitchFamily="34" charset="0"/>
                <a:ea typeface="微软雅黑" panose="020B0503020204020204" pitchFamily="34" charset="-122"/>
                <a:cs typeface="Arial" panose="020B0604020202020204" pitchFamily="34" charset="0"/>
              </a:rPr>
              <a:t>首批由商业银行发起设立的基金管理</a:t>
            </a:r>
            <a:r>
              <a:rPr lang="zh-CN" altLang="en-US" sz="1600" dirty="0" smtClean="0">
                <a:latin typeface="Arial" panose="020B0604020202020204" pitchFamily="34" charset="0"/>
                <a:ea typeface="微软雅黑" panose="020B0503020204020204" pitchFamily="34" charset="-122"/>
                <a:cs typeface="Arial" panose="020B0604020202020204" pitchFamily="34" charset="0"/>
              </a:rPr>
              <a:t>公司。</a:t>
            </a:r>
            <a:endParaRPr lang="zh-CN" altLang="en-US" sz="1600" dirty="0">
              <a:latin typeface="Arial" panose="020B0604020202020204" pitchFamily="34" charset="0"/>
              <a:ea typeface="微软雅黑" panose="020B0503020204020204" pitchFamily="34" charset="-122"/>
              <a:cs typeface="Arial" panose="020B0604020202020204" pitchFamily="34" charset="0"/>
            </a:endParaRPr>
          </a:p>
          <a:p>
            <a:pPr marL="285750" indent="-285750" algn="just" eaLnBrk="0" fontAlgn="base" hangingPunct="0">
              <a:lnSpc>
                <a:spcPct val="120000"/>
              </a:lnSpc>
              <a:spcBef>
                <a:spcPct val="0"/>
              </a:spcBef>
              <a:spcAft>
                <a:spcPct val="0"/>
              </a:spcAft>
              <a:buClr>
                <a:srgbClr val="002060"/>
              </a:buClr>
              <a:buFont typeface="Wingdings" panose="05000000000000000000" pitchFamily="2" charset="2"/>
              <a:buChar char="Ø"/>
            </a:pPr>
            <a:r>
              <a:rPr lang="zh-CN" altLang="en-US" sz="1600" dirty="0" smtClean="0">
                <a:latin typeface="Arial" panose="020B0604020202020204" pitchFamily="34" charset="0"/>
                <a:ea typeface="微软雅黑" panose="020B0503020204020204" pitchFamily="34" charset="-122"/>
                <a:cs typeface="Arial" panose="020B0604020202020204" pitchFamily="34" charset="0"/>
              </a:rPr>
              <a:t>截至</a:t>
            </a:r>
            <a:r>
              <a:rPr lang="en-US" altLang="zh-CN" sz="1600" dirty="0" smtClean="0">
                <a:latin typeface="Arial" panose="020B0604020202020204" pitchFamily="34" charset="0"/>
                <a:ea typeface="微软雅黑" panose="020B0503020204020204" pitchFamily="34" charset="-122"/>
                <a:cs typeface="Arial" panose="020B0604020202020204" pitchFamily="34" charset="0"/>
              </a:rPr>
              <a:t>2019</a:t>
            </a:r>
            <a:r>
              <a:rPr lang="zh-CN" altLang="en-US" sz="1600" dirty="0">
                <a:latin typeface="Arial" panose="020B0604020202020204" pitchFamily="34" charset="0"/>
                <a:ea typeface="微软雅黑" panose="020B0503020204020204" pitchFamily="34" charset="-122"/>
                <a:cs typeface="Arial" panose="020B0604020202020204" pitchFamily="34" charset="0"/>
              </a:rPr>
              <a:t>年底，建信基金资产管理规模达到</a:t>
            </a:r>
            <a:r>
              <a:rPr lang="en-US" altLang="zh-CN" sz="1600" dirty="0">
                <a:latin typeface="Arial" panose="020B0604020202020204" pitchFamily="34" charset="0"/>
                <a:ea typeface="微软雅黑" panose="020B0503020204020204" pitchFamily="34" charset="-122"/>
                <a:cs typeface="Arial" panose="020B0604020202020204" pitchFamily="34" charset="0"/>
              </a:rPr>
              <a:t>1.6</a:t>
            </a:r>
            <a:r>
              <a:rPr lang="zh-CN" altLang="en-US" sz="1600" dirty="0">
                <a:latin typeface="Arial" panose="020B0604020202020204" pitchFamily="34" charset="0"/>
                <a:ea typeface="微软雅黑" panose="020B0503020204020204" pitchFamily="34" charset="-122"/>
                <a:cs typeface="Arial" panose="020B0604020202020204" pitchFamily="34" charset="0"/>
              </a:rPr>
              <a:t>万亿元，排名</a:t>
            </a:r>
            <a:r>
              <a:rPr lang="zh-CN" altLang="en-US" sz="1600" dirty="0">
                <a:solidFill>
                  <a:srgbClr val="FF0000"/>
                </a:solidFill>
                <a:latin typeface="Arial" panose="020B0604020202020204" pitchFamily="34" charset="0"/>
                <a:ea typeface="微软雅黑" panose="020B0503020204020204" pitchFamily="34" charset="-122"/>
                <a:cs typeface="Arial" panose="020B0604020202020204" pitchFamily="34" charset="0"/>
              </a:rPr>
              <a:t>全行业前</a:t>
            </a:r>
            <a:r>
              <a:rPr lang="zh-CN" altLang="en-US" sz="1600" dirty="0" smtClean="0">
                <a:solidFill>
                  <a:srgbClr val="FF0000"/>
                </a:solidFill>
                <a:latin typeface="Arial" panose="020B0604020202020204" pitchFamily="34" charset="0"/>
                <a:ea typeface="微软雅黑" panose="020B0503020204020204" pitchFamily="34" charset="-122"/>
                <a:cs typeface="Arial" panose="020B0604020202020204" pitchFamily="34" charset="0"/>
              </a:rPr>
              <a:t>三</a:t>
            </a:r>
            <a:r>
              <a:rPr lang="zh-CN" altLang="en-US" sz="1600" dirty="0" smtClean="0">
                <a:latin typeface="Arial" panose="020B0604020202020204" pitchFamily="34" charset="0"/>
                <a:ea typeface="微软雅黑" panose="020B0503020204020204" pitchFamily="34" charset="-122"/>
                <a:cs typeface="Arial" panose="020B0604020202020204" pitchFamily="34" charset="0"/>
              </a:rPr>
              <a:t>。</a:t>
            </a:r>
            <a:endParaRPr lang="en-US" altLang="zh-CN" sz="1600" dirty="0" smtClean="0">
              <a:latin typeface="Arial" panose="020B0604020202020204" pitchFamily="34" charset="0"/>
              <a:ea typeface="微软雅黑" panose="020B0503020204020204" pitchFamily="34" charset="-122"/>
              <a:cs typeface="Arial" panose="020B0604020202020204" pitchFamily="34" charset="0"/>
            </a:endParaRPr>
          </a:p>
        </p:txBody>
      </p:sp>
      <p:sp>
        <p:nvSpPr>
          <p:cNvPr id="149" name="TextBox 145"/>
          <p:cNvSpPr txBox="1"/>
          <p:nvPr/>
        </p:nvSpPr>
        <p:spPr>
          <a:xfrm>
            <a:off x="5611410" y="4868251"/>
            <a:ext cx="2278188" cy="215444"/>
          </a:xfrm>
          <a:prstGeom prst="rect">
            <a:avLst/>
          </a:prstGeom>
          <a:noFill/>
        </p:spPr>
        <p:txBody>
          <a:bodyPr wrap="none" rtlCol="0">
            <a:spAutoFit/>
          </a:bodyPr>
          <a:lstStyle/>
          <a:p>
            <a:r>
              <a:rPr lang="zh-CN" altLang="en-US" sz="800" dirty="0">
                <a:latin typeface="微软雅黑" panose="020B0503020204020204" pitchFamily="34" charset="-122"/>
                <a:ea typeface="微软雅黑" panose="020B0503020204020204" pitchFamily="34" charset="-122"/>
              </a:rPr>
              <a:t>数据来源：建信基金    截至日期：</a:t>
            </a:r>
            <a:r>
              <a:rPr lang="en-US" altLang="zh-CN" sz="800" dirty="0" smtClean="0">
                <a:latin typeface="微软雅黑" panose="020B0503020204020204" pitchFamily="34" charset="-122"/>
                <a:ea typeface="微软雅黑" panose="020B0503020204020204" pitchFamily="34" charset="-122"/>
              </a:rPr>
              <a:t>2019.12.31</a:t>
            </a:r>
            <a:endParaRPr lang="zh-CN" altLang="en-US" sz="800"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283000" y="1468295"/>
            <a:ext cx="8060900" cy="3399957"/>
            <a:chOff x="283000" y="761487"/>
            <a:chExt cx="8564683" cy="4128401"/>
          </a:xfrm>
        </p:grpSpPr>
        <p:sp>
          <p:nvSpPr>
            <p:cNvPr id="150" name="Freeform 308"/>
            <p:cNvSpPr>
              <a:spLocks noEditPoints="1"/>
            </p:cNvSpPr>
            <p:nvPr/>
          </p:nvSpPr>
          <p:spPr bwMode="auto">
            <a:xfrm>
              <a:off x="455860" y="761487"/>
              <a:ext cx="545238" cy="545238"/>
            </a:xfrm>
            <a:custGeom>
              <a:avLst/>
              <a:gdLst>
                <a:gd name="T0" fmla="*/ 76 w 409"/>
                <a:gd name="T1" fmla="*/ 248 h 409"/>
                <a:gd name="T2" fmla="*/ 110 w 409"/>
                <a:gd name="T3" fmla="*/ 303 h 409"/>
                <a:gd name="T4" fmla="*/ 145 w 409"/>
                <a:gd name="T5" fmla="*/ 327 h 409"/>
                <a:gd name="T6" fmla="*/ 201 w 409"/>
                <a:gd name="T7" fmla="*/ 339 h 409"/>
                <a:gd name="T8" fmla="*/ 225 w 409"/>
                <a:gd name="T9" fmla="*/ 337 h 409"/>
                <a:gd name="T10" fmla="*/ 203 w 409"/>
                <a:gd name="T11" fmla="*/ 220 h 409"/>
                <a:gd name="T12" fmla="*/ 71 w 409"/>
                <a:gd name="T13" fmla="*/ 215 h 409"/>
                <a:gd name="T14" fmla="*/ 227 w 409"/>
                <a:gd name="T15" fmla="*/ 200 h 409"/>
                <a:gd name="T16" fmla="*/ 222 w 409"/>
                <a:gd name="T17" fmla="*/ 213 h 409"/>
                <a:gd name="T18" fmla="*/ 294 w 409"/>
                <a:gd name="T19" fmla="*/ 306 h 409"/>
                <a:gd name="T20" fmla="*/ 334 w 409"/>
                <a:gd name="T21" fmla="*/ 248 h 409"/>
                <a:gd name="T22" fmla="*/ 341 w 409"/>
                <a:gd name="T23" fmla="*/ 206 h 409"/>
                <a:gd name="T24" fmla="*/ 334 w 409"/>
                <a:gd name="T25" fmla="*/ 167 h 409"/>
                <a:gd name="T26" fmla="*/ 303 w 409"/>
                <a:gd name="T27" fmla="*/ 114 h 409"/>
                <a:gd name="T28" fmla="*/ 201 w 409"/>
                <a:gd name="T29" fmla="*/ 69 h 409"/>
                <a:gd name="T30" fmla="*/ 196 w 409"/>
                <a:gd name="T31" fmla="*/ 69 h 409"/>
                <a:gd name="T32" fmla="*/ 191 w 409"/>
                <a:gd name="T33" fmla="*/ 71 h 409"/>
                <a:gd name="T34" fmla="*/ 188 w 409"/>
                <a:gd name="T35" fmla="*/ 71 h 409"/>
                <a:gd name="T36" fmla="*/ 181 w 409"/>
                <a:gd name="T37" fmla="*/ 71 h 409"/>
                <a:gd name="T38" fmla="*/ 176 w 409"/>
                <a:gd name="T39" fmla="*/ 72 h 409"/>
                <a:gd name="T40" fmla="*/ 172 w 409"/>
                <a:gd name="T41" fmla="*/ 74 h 409"/>
                <a:gd name="T42" fmla="*/ 117 w 409"/>
                <a:gd name="T43" fmla="*/ 103 h 409"/>
                <a:gd name="T44" fmla="*/ 78 w 409"/>
                <a:gd name="T45" fmla="*/ 160 h 409"/>
                <a:gd name="T46" fmla="*/ 71 w 409"/>
                <a:gd name="T47" fmla="*/ 194 h 409"/>
                <a:gd name="T48" fmla="*/ 206 w 409"/>
                <a:gd name="T49" fmla="*/ 194 h 409"/>
                <a:gd name="T50" fmla="*/ 289 w 409"/>
                <a:gd name="T51" fmla="*/ 100 h 409"/>
                <a:gd name="T52" fmla="*/ 236 w 409"/>
                <a:gd name="T53" fmla="*/ 72 h 409"/>
                <a:gd name="T54" fmla="*/ 205 w 409"/>
                <a:gd name="T55" fmla="*/ 0 h 409"/>
                <a:gd name="T56" fmla="*/ 284 w 409"/>
                <a:gd name="T57" fmla="*/ 16 h 409"/>
                <a:gd name="T58" fmla="*/ 349 w 409"/>
                <a:gd name="T59" fmla="*/ 60 h 409"/>
                <a:gd name="T60" fmla="*/ 394 w 409"/>
                <a:gd name="T61" fmla="*/ 124 h 409"/>
                <a:gd name="T62" fmla="*/ 409 w 409"/>
                <a:gd name="T63" fmla="*/ 205 h 409"/>
                <a:gd name="T64" fmla="*/ 394 w 409"/>
                <a:gd name="T65" fmla="*/ 284 h 409"/>
                <a:gd name="T66" fmla="*/ 349 w 409"/>
                <a:gd name="T67" fmla="*/ 349 h 409"/>
                <a:gd name="T68" fmla="*/ 284 w 409"/>
                <a:gd name="T69" fmla="*/ 392 h 409"/>
                <a:gd name="T70" fmla="*/ 205 w 409"/>
                <a:gd name="T71" fmla="*/ 409 h 409"/>
                <a:gd name="T72" fmla="*/ 126 w 409"/>
                <a:gd name="T73" fmla="*/ 392 h 409"/>
                <a:gd name="T74" fmla="*/ 60 w 409"/>
                <a:gd name="T75" fmla="*/ 349 h 409"/>
                <a:gd name="T76" fmla="*/ 16 w 409"/>
                <a:gd name="T77" fmla="*/ 284 h 409"/>
                <a:gd name="T78" fmla="*/ 0 w 409"/>
                <a:gd name="T79" fmla="*/ 205 h 409"/>
                <a:gd name="T80" fmla="*/ 16 w 409"/>
                <a:gd name="T81" fmla="*/ 124 h 409"/>
                <a:gd name="T82" fmla="*/ 60 w 409"/>
                <a:gd name="T83" fmla="*/ 60 h 409"/>
                <a:gd name="T84" fmla="*/ 126 w 409"/>
                <a:gd name="T85" fmla="*/ 16 h 409"/>
                <a:gd name="T86" fmla="*/ 205 w 409"/>
                <a:gd name="T87"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9" h="409">
                  <a:moveTo>
                    <a:pt x="71" y="215"/>
                  </a:moveTo>
                  <a:lnTo>
                    <a:pt x="76" y="248"/>
                  </a:lnTo>
                  <a:lnTo>
                    <a:pt x="90" y="277"/>
                  </a:lnTo>
                  <a:lnTo>
                    <a:pt x="110" y="303"/>
                  </a:lnTo>
                  <a:lnTo>
                    <a:pt x="121" y="311"/>
                  </a:lnTo>
                  <a:lnTo>
                    <a:pt x="145" y="327"/>
                  </a:lnTo>
                  <a:lnTo>
                    <a:pt x="172" y="335"/>
                  </a:lnTo>
                  <a:lnTo>
                    <a:pt x="201" y="339"/>
                  </a:lnTo>
                  <a:lnTo>
                    <a:pt x="203" y="339"/>
                  </a:lnTo>
                  <a:lnTo>
                    <a:pt x="225" y="337"/>
                  </a:lnTo>
                  <a:lnTo>
                    <a:pt x="246" y="332"/>
                  </a:lnTo>
                  <a:lnTo>
                    <a:pt x="203" y="220"/>
                  </a:lnTo>
                  <a:lnTo>
                    <a:pt x="201" y="215"/>
                  </a:lnTo>
                  <a:lnTo>
                    <a:pt x="71" y="215"/>
                  </a:lnTo>
                  <a:close/>
                  <a:moveTo>
                    <a:pt x="303" y="114"/>
                  </a:moveTo>
                  <a:lnTo>
                    <a:pt x="227" y="200"/>
                  </a:lnTo>
                  <a:lnTo>
                    <a:pt x="220" y="208"/>
                  </a:lnTo>
                  <a:lnTo>
                    <a:pt x="222" y="213"/>
                  </a:lnTo>
                  <a:lnTo>
                    <a:pt x="265" y="325"/>
                  </a:lnTo>
                  <a:lnTo>
                    <a:pt x="294" y="306"/>
                  </a:lnTo>
                  <a:lnTo>
                    <a:pt x="316" y="280"/>
                  </a:lnTo>
                  <a:lnTo>
                    <a:pt x="334" y="248"/>
                  </a:lnTo>
                  <a:lnTo>
                    <a:pt x="339" y="213"/>
                  </a:lnTo>
                  <a:lnTo>
                    <a:pt x="341" y="206"/>
                  </a:lnTo>
                  <a:lnTo>
                    <a:pt x="339" y="200"/>
                  </a:lnTo>
                  <a:lnTo>
                    <a:pt x="334" y="167"/>
                  </a:lnTo>
                  <a:lnTo>
                    <a:pt x="322" y="139"/>
                  </a:lnTo>
                  <a:lnTo>
                    <a:pt x="303" y="114"/>
                  </a:lnTo>
                  <a:close/>
                  <a:moveTo>
                    <a:pt x="205" y="69"/>
                  </a:moveTo>
                  <a:lnTo>
                    <a:pt x="201" y="69"/>
                  </a:lnTo>
                  <a:lnTo>
                    <a:pt x="200" y="69"/>
                  </a:lnTo>
                  <a:lnTo>
                    <a:pt x="196" y="69"/>
                  </a:lnTo>
                  <a:lnTo>
                    <a:pt x="194" y="69"/>
                  </a:lnTo>
                  <a:lnTo>
                    <a:pt x="191" y="71"/>
                  </a:lnTo>
                  <a:lnTo>
                    <a:pt x="189" y="71"/>
                  </a:lnTo>
                  <a:lnTo>
                    <a:pt x="188" y="71"/>
                  </a:lnTo>
                  <a:lnTo>
                    <a:pt x="186" y="71"/>
                  </a:lnTo>
                  <a:lnTo>
                    <a:pt x="181" y="71"/>
                  </a:lnTo>
                  <a:lnTo>
                    <a:pt x="181" y="72"/>
                  </a:lnTo>
                  <a:lnTo>
                    <a:pt x="176" y="72"/>
                  </a:lnTo>
                  <a:lnTo>
                    <a:pt x="174" y="72"/>
                  </a:lnTo>
                  <a:lnTo>
                    <a:pt x="172" y="74"/>
                  </a:lnTo>
                  <a:lnTo>
                    <a:pt x="145" y="84"/>
                  </a:lnTo>
                  <a:lnTo>
                    <a:pt x="117" y="103"/>
                  </a:lnTo>
                  <a:lnTo>
                    <a:pt x="93" y="129"/>
                  </a:lnTo>
                  <a:lnTo>
                    <a:pt x="78" y="160"/>
                  </a:lnTo>
                  <a:lnTo>
                    <a:pt x="71" y="194"/>
                  </a:lnTo>
                  <a:lnTo>
                    <a:pt x="71" y="194"/>
                  </a:lnTo>
                  <a:lnTo>
                    <a:pt x="205" y="194"/>
                  </a:lnTo>
                  <a:lnTo>
                    <a:pt x="206" y="194"/>
                  </a:lnTo>
                  <a:lnTo>
                    <a:pt x="212" y="188"/>
                  </a:lnTo>
                  <a:lnTo>
                    <a:pt x="289" y="100"/>
                  </a:lnTo>
                  <a:lnTo>
                    <a:pt x="265" y="83"/>
                  </a:lnTo>
                  <a:lnTo>
                    <a:pt x="236" y="72"/>
                  </a:lnTo>
                  <a:lnTo>
                    <a:pt x="205" y="69"/>
                  </a:lnTo>
                  <a:close/>
                  <a:moveTo>
                    <a:pt x="205" y="0"/>
                  </a:moveTo>
                  <a:lnTo>
                    <a:pt x="246" y="4"/>
                  </a:lnTo>
                  <a:lnTo>
                    <a:pt x="284" y="16"/>
                  </a:lnTo>
                  <a:lnTo>
                    <a:pt x="320" y="35"/>
                  </a:lnTo>
                  <a:lnTo>
                    <a:pt x="349" y="60"/>
                  </a:lnTo>
                  <a:lnTo>
                    <a:pt x="375" y="90"/>
                  </a:lnTo>
                  <a:lnTo>
                    <a:pt x="394" y="124"/>
                  </a:lnTo>
                  <a:lnTo>
                    <a:pt x="406" y="164"/>
                  </a:lnTo>
                  <a:lnTo>
                    <a:pt x="409" y="205"/>
                  </a:lnTo>
                  <a:lnTo>
                    <a:pt x="406" y="246"/>
                  </a:lnTo>
                  <a:lnTo>
                    <a:pt x="394" y="284"/>
                  </a:lnTo>
                  <a:lnTo>
                    <a:pt x="375" y="318"/>
                  </a:lnTo>
                  <a:lnTo>
                    <a:pt x="349" y="349"/>
                  </a:lnTo>
                  <a:lnTo>
                    <a:pt x="320" y="373"/>
                  </a:lnTo>
                  <a:lnTo>
                    <a:pt x="284" y="392"/>
                  </a:lnTo>
                  <a:lnTo>
                    <a:pt x="246" y="404"/>
                  </a:lnTo>
                  <a:lnTo>
                    <a:pt x="205" y="409"/>
                  </a:lnTo>
                  <a:lnTo>
                    <a:pt x="164" y="404"/>
                  </a:lnTo>
                  <a:lnTo>
                    <a:pt x="126" y="392"/>
                  </a:lnTo>
                  <a:lnTo>
                    <a:pt x="91" y="373"/>
                  </a:lnTo>
                  <a:lnTo>
                    <a:pt x="60" y="349"/>
                  </a:lnTo>
                  <a:lnTo>
                    <a:pt x="35" y="318"/>
                  </a:lnTo>
                  <a:lnTo>
                    <a:pt x="16" y="284"/>
                  </a:lnTo>
                  <a:lnTo>
                    <a:pt x="5" y="246"/>
                  </a:lnTo>
                  <a:lnTo>
                    <a:pt x="0" y="205"/>
                  </a:lnTo>
                  <a:lnTo>
                    <a:pt x="5" y="164"/>
                  </a:lnTo>
                  <a:lnTo>
                    <a:pt x="16" y="124"/>
                  </a:lnTo>
                  <a:lnTo>
                    <a:pt x="35" y="90"/>
                  </a:lnTo>
                  <a:lnTo>
                    <a:pt x="60" y="60"/>
                  </a:lnTo>
                  <a:lnTo>
                    <a:pt x="91" y="35"/>
                  </a:lnTo>
                  <a:lnTo>
                    <a:pt x="126" y="16"/>
                  </a:lnTo>
                  <a:lnTo>
                    <a:pt x="164" y="4"/>
                  </a:lnTo>
                  <a:lnTo>
                    <a:pt x="205" y="0"/>
                  </a:lnTo>
                  <a:close/>
                </a:path>
              </a:pathLst>
            </a:custGeom>
            <a:solidFill>
              <a:srgbClr val="389FEF"/>
            </a:solidFill>
            <a:ln w="0">
              <a:solidFill>
                <a:srgbClr val="389FEF"/>
              </a:solidFill>
              <a:prstDash val="solid"/>
              <a:round/>
            </a:ln>
          </p:spPr>
          <p:txBody>
            <a:bodyPr vert="horz" wrap="square" lIns="91440" tIns="45720" rIns="91440" bIns="45720" numCol="1" anchor="t" anchorCtr="0" compatLnSpc="1"/>
            <a:lstStyle/>
            <a:p>
              <a:endParaRPr lang="zh-CN" altLang="en-US">
                <a:solidFill>
                  <a:prstClr val="black"/>
                </a:solidFill>
              </a:endParaRPr>
            </a:p>
          </p:txBody>
        </p:sp>
        <p:sp>
          <p:nvSpPr>
            <p:cNvPr id="151" name="Freeform 106"/>
            <p:cNvSpPr>
              <a:spLocks noEditPoints="1"/>
            </p:cNvSpPr>
            <p:nvPr/>
          </p:nvSpPr>
          <p:spPr bwMode="auto">
            <a:xfrm>
              <a:off x="3141622" y="761487"/>
              <a:ext cx="545238" cy="545238"/>
            </a:xfrm>
            <a:custGeom>
              <a:avLst/>
              <a:gdLst>
                <a:gd name="T0" fmla="*/ 193 w 409"/>
                <a:gd name="T1" fmla="*/ 93 h 408"/>
                <a:gd name="T2" fmla="*/ 181 w 409"/>
                <a:gd name="T3" fmla="*/ 133 h 408"/>
                <a:gd name="T4" fmla="*/ 177 w 409"/>
                <a:gd name="T5" fmla="*/ 174 h 408"/>
                <a:gd name="T6" fmla="*/ 181 w 409"/>
                <a:gd name="T7" fmla="*/ 212 h 408"/>
                <a:gd name="T8" fmla="*/ 186 w 409"/>
                <a:gd name="T9" fmla="*/ 251 h 408"/>
                <a:gd name="T10" fmla="*/ 201 w 409"/>
                <a:gd name="T11" fmla="*/ 301 h 408"/>
                <a:gd name="T12" fmla="*/ 182 w 409"/>
                <a:gd name="T13" fmla="*/ 253 h 408"/>
                <a:gd name="T14" fmla="*/ 169 w 409"/>
                <a:gd name="T15" fmla="*/ 224 h 408"/>
                <a:gd name="T16" fmla="*/ 138 w 409"/>
                <a:gd name="T17" fmla="*/ 195 h 408"/>
                <a:gd name="T18" fmla="*/ 112 w 409"/>
                <a:gd name="T19" fmla="*/ 174 h 408"/>
                <a:gd name="T20" fmla="*/ 86 w 409"/>
                <a:gd name="T21" fmla="*/ 160 h 408"/>
                <a:gd name="T22" fmla="*/ 78 w 409"/>
                <a:gd name="T23" fmla="*/ 174 h 408"/>
                <a:gd name="T24" fmla="*/ 100 w 409"/>
                <a:gd name="T25" fmla="*/ 205 h 408"/>
                <a:gd name="T26" fmla="*/ 110 w 409"/>
                <a:gd name="T27" fmla="*/ 225 h 408"/>
                <a:gd name="T28" fmla="*/ 133 w 409"/>
                <a:gd name="T29" fmla="*/ 250 h 408"/>
                <a:gd name="T30" fmla="*/ 157 w 409"/>
                <a:gd name="T31" fmla="*/ 272 h 408"/>
                <a:gd name="T32" fmla="*/ 181 w 409"/>
                <a:gd name="T33" fmla="*/ 289 h 408"/>
                <a:gd name="T34" fmla="*/ 176 w 409"/>
                <a:gd name="T35" fmla="*/ 291 h 408"/>
                <a:gd name="T36" fmla="*/ 134 w 409"/>
                <a:gd name="T37" fmla="*/ 274 h 408"/>
                <a:gd name="T38" fmla="*/ 88 w 409"/>
                <a:gd name="T39" fmla="*/ 275 h 408"/>
                <a:gd name="T40" fmla="*/ 74 w 409"/>
                <a:gd name="T41" fmla="*/ 289 h 408"/>
                <a:gd name="T42" fmla="*/ 112 w 409"/>
                <a:gd name="T43" fmla="*/ 305 h 408"/>
                <a:gd name="T44" fmla="*/ 150 w 409"/>
                <a:gd name="T45" fmla="*/ 311 h 408"/>
                <a:gd name="T46" fmla="*/ 191 w 409"/>
                <a:gd name="T47" fmla="*/ 310 h 408"/>
                <a:gd name="T48" fmla="*/ 150 w 409"/>
                <a:gd name="T49" fmla="*/ 329 h 408"/>
                <a:gd name="T50" fmla="*/ 127 w 409"/>
                <a:gd name="T51" fmla="*/ 356 h 408"/>
                <a:gd name="T52" fmla="*/ 157 w 409"/>
                <a:gd name="T53" fmla="*/ 349 h 408"/>
                <a:gd name="T54" fmla="*/ 182 w 409"/>
                <a:gd name="T55" fmla="*/ 337 h 408"/>
                <a:gd name="T56" fmla="*/ 207 w 409"/>
                <a:gd name="T57" fmla="*/ 346 h 408"/>
                <a:gd name="T58" fmla="*/ 231 w 409"/>
                <a:gd name="T59" fmla="*/ 337 h 408"/>
                <a:gd name="T60" fmla="*/ 263 w 409"/>
                <a:gd name="T61" fmla="*/ 349 h 408"/>
                <a:gd name="T62" fmla="*/ 275 w 409"/>
                <a:gd name="T63" fmla="*/ 342 h 408"/>
                <a:gd name="T64" fmla="*/ 249 w 409"/>
                <a:gd name="T65" fmla="*/ 318 h 408"/>
                <a:gd name="T66" fmla="*/ 224 w 409"/>
                <a:gd name="T67" fmla="*/ 310 h 408"/>
                <a:gd name="T68" fmla="*/ 265 w 409"/>
                <a:gd name="T69" fmla="*/ 311 h 408"/>
                <a:gd name="T70" fmla="*/ 294 w 409"/>
                <a:gd name="T71" fmla="*/ 303 h 408"/>
                <a:gd name="T72" fmla="*/ 344 w 409"/>
                <a:gd name="T73" fmla="*/ 282 h 408"/>
                <a:gd name="T74" fmla="*/ 310 w 409"/>
                <a:gd name="T75" fmla="*/ 272 h 408"/>
                <a:gd name="T76" fmla="*/ 277 w 409"/>
                <a:gd name="T77" fmla="*/ 274 h 408"/>
                <a:gd name="T78" fmla="*/ 239 w 409"/>
                <a:gd name="T79" fmla="*/ 289 h 408"/>
                <a:gd name="T80" fmla="*/ 225 w 409"/>
                <a:gd name="T81" fmla="*/ 294 h 408"/>
                <a:gd name="T82" fmla="*/ 251 w 409"/>
                <a:gd name="T83" fmla="*/ 275 h 408"/>
                <a:gd name="T84" fmla="*/ 267 w 409"/>
                <a:gd name="T85" fmla="*/ 255 h 408"/>
                <a:gd name="T86" fmla="*/ 294 w 409"/>
                <a:gd name="T87" fmla="*/ 231 h 408"/>
                <a:gd name="T88" fmla="*/ 311 w 409"/>
                <a:gd name="T89" fmla="*/ 207 h 408"/>
                <a:gd name="T90" fmla="*/ 323 w 409"/>
                <a:gd name="T91" fmla="*/ 184 h 408"/>
                <a:gd name="T92" fmla="*/ 334 w 409"/>
                <a:gd name="T93" fmla="*/ 160 h 408"/>
                <a:gd name="T94" fmla="*/ 315 w 409"/>
                <a:gd name="T95" fmla="*/ 162 h 408"/>
                <a:gd name="T96" fmla="*/ 286 w 409"/>
                <a:gd name="T97" fmla="*/ 177 h 408"/>
                <a:gd name="T98" fmla="*/ 260 w 409"/>
                <a:gd name="T99" fmla="*/ 208 h 408"/>
                <a:gd name="T100" fmla="*/ 234 w 409"/>
                <a:gd name="T101" fmla="*/ 238 h 408"/>
                <a:gd name="T102" fmla="*/ 215 w 409"/>
                <a:gd name="T103" fmla="*/ 282 h 408"/>
                <a:gd name="T104" fmla="*/ 217 w 409"/>
                <a:gd name="T105" fmla="*/ 267 h 408"/>
                <a:gd name="T106" fmla="*/ 224 w 409"/>
                <a:gd name="T107" fmla="*/ 227 h 408"/>
                <a:gd name="T108" fmla="*/ 224 w 409"/>
                <a:gd name="T109" fmla="*/ 193 h 408"/>
                <a:gd name="T110" fmla="*/ 219 w 409"/>
                <a:gd name="T111" fmla="*/ 155 h 408"/>
                <a:gd name="T112" fmla="*/ 212 w 409"/>
                <a:gd name="T113" fmla="*/ 117 h 408"/>
                <a:gd name="T114" fmla="*/ 207 w 409"/>
                <a:gd name="T115" fmla="*/ 93 h 408"/>
                <a:gd name="T116" fmla="*/ 200 w 409"/>
                <a:gd name="T117" fmla="*/ 45 h 408"/>
                <a:gd name="T118" fmla="*/ 394 w 409"/>
                <a:gd name="T119" fmla="*/ 284 h 408"/>
                <a:gd name="T120" fmla="*/ 36 w 409"/>
                <a:gd name="T121" fmla="*/ 318 h 408"/>
                <a:gd name="T122" fmla="*/ 205 w 409"/>
                <a:gd name="T123"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9" h="408">
                  <a:moveTo>
                    <a:pt x="200" y="45"/>
                  </a:moveTo>
                  <a:lnTo>
                    <a:pt x="198" y="48"/>
                  </a:lnTo>
                  <a:lnTo>
                    <a:pt x="196" y="52"/>
                  </a:lnTo>
                  <a:lnTo>
                    <a:pt x="196" y="60"/>
                  </a:lnTo>
                  <a:lnTo>
                    <a:pt x="196" y="69"/>
                  </a:lnTo>
                  <a:lnTo>
                    <a:pt x="194" y="69"/>
                  </a:lnTo>
                  <a:lnTo>
                    <a:pt x="194" y="73"/>
                  </a:lnTo>
                  <a:lnTo>
                    <a:pt x="194" y="76"/>
                  </a:lnTo>
                  <a:lnTo>
                    <a:pt x="194" y="81"/>
                  </a:lnTo>
                  <a:lnTo>
                    <a:pt x="193" y="85"/>
                  </a:lnTo>
                  <a:lnTo>
                    <a:pt x="193" y="93"/>
                  </a:lnTo>
                  <a:lnTo>
                    <a:pt x="189" y="93"/>
                  </a:lnTo>
                  <a:lnTo>
                    <a:pt x="191" y="102"/>
                  </a:lnTo>
                  <a:lnTo>
                    <a:pt x="188" y="102"/>
                  </a:lnTo>
                  <a:lnTo>
                    <a:pt x="188" y="109"/>
                  </a:lnTo>
                  <a:lnTo>
                    <a:pt x="186" y="109"/>
                  </a:lnTo>
                  <a:lnTo>
                    <a:pt x="186" y="117"/>
                  </a:lnTo>
                  <a:lnTo>
                    <a:pt x="182" y="117"/>
                  </a:lnTo>
                  <a:lnTo>
                    <a:pt x="182" y="128"/>
                  </a:lnTo>
                  <a:lnTo>
                    <a:pt x="181" y="128"/>
                  </a:lnTo>
                  <a:lnTo>
                    <a:pt x="179" y="128"/>
                  </a:lnTo>
                  <a:lnTo>
                    <a:pt x="181" y="133"/>
                  </a:lnTo>
                  <a:lnTo>
                    <a:pt x="181" y="138"/>
                  </a:lnTo>
                  <a:lnTo>
                    <a:pt x="179" y="138"/>
                  </a:lnTo>
                  <a:lnTo>
                    <a:pt x="177" y="136"/>
                  </a:lnTo>
                  <a:lnTo>
                    <a:pt x="179" y="145"/>
                  </a:lnTo>
                  <a:lnTo>
                    <a:pt x="181" y="152"/>
                  </a:lnTo>
                  <a:lnTo>
                    <a:pt x="176" y="148"/>
                  </a:lnTo>
                  <a:lnTo>
                    <a:pt x="176" y="155"/>
                  </a:lnTo>
                  <a:lnTo>
                    <a:pt x="177" y="162"/>
                  </a:lnTo>
                  <a:lnTo>
                    <a:pt x="172" y="162"/>
                  </a:lnTo>
                  <a:lnTo>
                    <a:pt x="174" y="169"/>
                  </a:lnTo>
                  <a:lnTo>
                    <a:pt x="177" y="174"/>
                  </a:lnTo>
                  <a:lnTo>
                    <a:pt x="172" y="174"/>
                  </a:lnTo>
                  <a:lnTo>
                    <a:pt x="174" y="181"/>
                  </a:lnTo>
                  <a:lnTo>
                    <a:pt x="179" y="189"/>
                  </a:lnTo>
                  <a:lnTo>
                    <a:pt x="172" y="188"/>
                  </a:lnTo>
                  <a:lnTo>
                    <a:pt x="174" y="195"/>
                  </a:lnTo>
                  <a:lnTo>
                    <a:pt x="179" y="200"/>
                  </a:lnTo>
                  <a:lnTo>
                    <a:pt x="176" y="198"/>
                  </a:lnTo>
                  <a:lnTo>
                    <a:pt x="174" y="198"/>
                  </a:lnTo>
                  <a:lnTo>
                    <a:pt x="176" y="203"/>
                  </a:lnTo>
                  <a:lnTo>
                    <a:pt x="177" y="207"/>
                  </a:lnTo>
                  <a:lnTo>
                    <a:pt x="181" y="212"/>
                  </a:lnTo>
                  <a:lnTo>
                    <a:pt x="176" y="210"/>
                  </a:lnTo>
                  <a:lnTo>
                    <a:pt x="179" y="217"/>
                  </a:lnTo>
                  <a:lnTo>
                    <a:pt x="184" y="224"/>
                  </a:lnTo>
                  <a:lnTo>
                    <a:pt x="177" y="222"/>
                  </a:lnTo>
                  <a:lnTo>
                    <a:pt x="181" y="231"/>
                  </a:lnTo>
                  <a:lnTo>
                    <a:pt x="186" y="239"/>
                  </a:lnTo>
                  <a:lnTo>
                    <a:pt x="181" y="238"/>
                  </a:lnTo>
                  <a:lnTo>
                    <a:pt x="186" y="244"/>
                  </a:lnTo>
                  <a:lnTo>
                    <a:pt x="189" y="251"/>
                  </a:lnTo>
                  <a:lnTo>
                    <a:pt x="188" y="251"/>
                  </a:lnTo>
                  <a:lnTo>
                    <a:pt x="186" y="251"/>
                  </a:lnTo>
                  <a:lnTo>
                    <a:pt x="188" y="256"/>
                  </a:lnTo>
                  <a:lnTo>
                    <a:pt x="191" y="262"/>
                  </a:lnTo>
                  <a:lnTo>
                    <a:pt x="193" y="267"/>
                  </a:lnTo>
                  <a:lnTo>
                    <a:pt x="191" y="267"/>
                  </a:lnTo>
                  <a:lnTo>
                    <a:pt x="196" y="277"/>
                  </a:lnTo>
                  <a:lnTo>
                    <a:pt x="194" y="279"/>
                  </a:lnTo>
                  <a:lnTo>
                    <a:pt x="198" y="287"/>
                  </a:lnTo>
                  <a:lnTo>
                    <a:pt x="203" y="298"/>
                  </a:lnTo>
                  <a:lnTo>
                    <a:pt x="203" y="308"/>
                  </a:lnTo>
                  <a:lnTo>
                    <a:pt x="201" y="305"/>
                  </a:lnTo>
                  <a:lnTo>
                    <a:pt x="201" y="301"/>
                  </a:lnTo>
                  <a:lnTo>
                    <a:pt x="200" y="296"/>
                  </a:lnTo>
                  <a:lnTo>
                    <a:pt x="198" y="291"/>
                  </a:lnTo>
                  <a:lnTo>
                    <a:pt x="196" y="286"/>
                  </a:lnTo>
                  <a:lnTo>
                    <a:pt x="193" y="280"/>
                  </a:lnTo>
                  <a:lnTo>
                    <a:pt x="191" y="275"/>
                  </a:lnTo>
                  <a:lnTo>
                    <a:pt x="191" y="270"/>
                  </a:lnTo>
                  <a:lnTo>
                    <a:pt x="189" y="270"/>
                  </a:lnTo>
                  <a:lnTo>
                    <a:pt x="188" y="263"/>
                  </a:lnTo>
                  <a:lnTo>
                    <a:pt x="188" y="256"/>
                  </a:lnTo>
                  <a:lnTo>
                    <a:pt x="182" y="258"/>
                  </a:lnTo>
                  <a:lnTo>
                    <a:pt x="182" y="253"/>
                  </a:lnTo>
                  <a:lnTo>
                    <a:pt x="181" y="248"/>
                  </a:lnTo>
                  <a:lnTo>
                    <a:pt x="181" y="243"/>
                  </a:lnTo>
                  <a:lnTo>
                    <a:pt x="177" y="246"/>
                  </a:lnTo>
                  <a:lnTo>
                    <a:pt x="177" y="239"/>
                  </a:lnTo>
                  <a:lnTo>
                    <a:pt x="176" y="239"/>
                  </a:lnTo>
                  <a:lnTo>
                    <a:pt x="174" y="239"/>
                  </a:lnTo>
                  <a:lnTo>
                    <a:pt x="174" y="234"/>
                  </a:lnTo>
                  <a:lnTo>
                    <a:pt x="172" y="236"/>
                  </a:lnTo>
                  <a:lnTo>
                    <a:pt x="170" y="236"/>
                  </a:lnTo>
                  <a:lnTo>
                    <a:pt x="169" y="229"/>
                  </a:lnTo>
                  <a:lnTo>
                    <a:pt x="169" y="224"/>
                  </a:lnTo>
                  <a:lnTo>
                    <a:pt x="165" y="225"/>
                  </a:lnTo>
                  <a:lnTo>
                    <a:pt x="164" y="220"/>
                  </a:lnTo>
                  <a:lnTo>
                    <a:pt x="162" y="215"/>
                  </a:lnTo>
                  <a:lnTo>
                    <a:pt x="158" y="217"/>
                  </a:lnTo>
                  <a:lnTo>
                    <a:pt x="157" y="208"/>
                  </a:lnTo>
                  <a:lnTo>
                    <a:pt x="150" y="208"/>
                  </a:lnTo>
                  <a:lnTo>
                    <a:pt x="150" y="205"/>
                  </a:lnTo>
                  <a:lnTo>
                    <a:pt x="148" y="200"/>
                  </a:lnTo>
                  <a:lnTo>
                    <a:pt x="143" y="200"/>
                  </a:lnTo>
                  <a:lnTo>
                    <a:pt x="139" y="191"/>
                  </a:lnTo>
                  <a:lnTo>
                    <a:pt x="138" y="195"/>
                  </a:lnTo>
                  <a:lnTo>
                    <a:pt x="134" y="196"/>
                  </a:lnTo>
                  <a:lnTo>
                    <a:pt x="134" y="193"/>
                  </a:lnTo>
                  <a:lnTo>
                    <a:pt x="134" y="188"/>
                  </a:lnTo>
                  <a:lnTo>
                    <a:pt x="133" y="184"/>
                  </a:lnTo>
                  <a:lnTo>
                    <a:pt x="126" y="186"/>
                  </a:lnTo>
                  <a:lnTo>
                    <a:pt x="126" y="183"/>
                  </a:lnTo>
                  <a:lnTo>
                    <a:pt x="124" y="179"/>
                  </a:lnTo>
                  <a:lnTo>
                    <a:pt x="121" y="177"/>
                  </a:lnTo>
                  <a:lnTo>
                    <a:pt x="117" y="181"/>
                  </a:lnTo>
                  <a:lnTo>
                    <a:pt x="115" y="176"/>
                  </a:lnTo>
                  <a:lnTo>
                    <a:pt x="112" y="174"/>
                  </a:lnTo>
                  <a:lnTo>
                    <a:pt x="109" y="170"/>
                  </a:lnTo>
                  <a:lnTo>
                    <a:pt x="107" y="174"/>
                  </a:lnTo>
                  <a:lnTo>
                    <a:pt x="105" y="169"/>
                  </a:lnTo>
                  <a:lnTo>
                    <a:pt x="103" y="169"/>
                  </a:lnTo>
                  <a:lnTo>
                    <a:pt x="103" y="169"/>
                  </a:lnTo>
                  <a:lnTo>
                    <a:pt x="100" y="165"/>
                  </a:lnTo>
                  <a:lnTo>
                    <a:pt x="97" y="167"/>
                  </a:lnTo>
                  <a:lnTo>
                    <a:pt x="95" y="164"/>
                  </a:lnTo>
                  <a:lnTo>
                    <a:pt x="91" y="162"/>
                  </a:lnTo>
                  <a:lnTo>
                    <a:pt x="90" y="158"/>
                  </a:lnTo>
                  <a:lnTo>
                    <a:pt x="86" y="160"/>
                  </a:lnTo>
                  <a:lnTo>
                    <a:pt x="76" y="150"/>
                  </a:lnTo>
                  <a:lnTo>
                    <a:pt x="64" y="141"/>
                  </a:lnTo>
                  <a:lnTo>
                    <a:pt x="52" y="134"/>
                  </a:lnTo>
                  <a:lnTo>
                    <a:pt x="64" y="148"/>
                  </a:lnTo>
                  <a:lnTo>
                    <a:pt x="76" y="162"/>
                  </a:lnTo>
                  <a:lnTo>
                    <a:pt x="74" y="165"/>
                  </a:lnTo>
                  <a:lnTo>
                    <a:pt x="79" y="167"/>
                  </a:lnTo>
                  <a:lnTo>
                    <a:pt x="78" y="169"/>
                  </a:lnTo>
                  <a:lnTo>
                    <a:pt x="76" y="169"/>
                  </a:lnTo>
                  <a:lnTo>
                    <a:pt x="79" y="172"/>
                  </a:lnTo>
                  <a:lnTo>
                    <a:pt x="78" y="174"/>
                  </a:lnTo>
                  <a:lnTo>
                    <a:pt x="83" y="177"/>
                  </a:lnTo>
                  <a:lnTo>
                    <a:pt x="81" y="181"/>
                  </a:lnTo>
                  <a:lnTo>
                    <a:pt x="84" y="184"/>
                  </a:lnTo>
                  <a:lnTo>
                    <a:pt x="88" y="188"/>
                  </a:lnTo>
                  <a:lnTo>
                    <a:pt x="88" y="188"/>
                  </a:lnTo>
                  <a:lnTo>
                    <a:pt x="86" y="189"/>
                  </a:lnTo>
                  <a:lnTo>
                    <a:pt x="90" y="193"/>
                  </a:lnTo>
                  <a:lnTo>
                    <a:pt x="95" y="196"/>
                  </a:lnTo>
                  <a:lnTo>
                    <a:pt x="91" y="198"/>
                  </a:lnTo>
                  <a:lnTo>
                    <a:pt x="95" y="201"/>
                  </a:lnTo>
                  <a:lnTo>
                    <a:pt x="100" y="205"/>
                  </a:lnTo>
                  <a:lnTo>
                    <a:pt x="100" y="207"/>
                  </a:lnTo>
                  <a:lnTo>
                    <a:pt x="100" y="207"/>
                  </a:lnTo>
                  <a:lnTo>
                    <a:pt x="98" y="208"/>
                  </a:lnTo>
                  <a:lnTo>
                    <a:pt x="100" y="210"/>
                  </a:lnTo>
                  <a:lnTo>
                    <a:pt x="103" y="213"/>
                  </a:lnTo>
                  <a:lnTo>
                    <a:pt x="107" y="215"/>
                  </a:lnTo>
                  <a:lnTo>
                    <a:pt x="103" y="217"/>
                  </a:lnTo>
                  <a:lnTo>
                    <a:pt x="107" y="220"/>
                  </a:lnTo>
                  <a:lnTo>
                    <a:pt x="110" y="222"/>
                  </a:lnTo>
                  <a:lnTo>
                    <a:pt x="114" y="224"/>
                  </a:lnTo>
                  <a:lnTo>
                    <a:pt x="110" y="225"/>
                  </a:lnTo>
                  <a:lnTo>
                    <a:pt x="115" y="229"/>
                  </a:lnTo>
                  <a:lnTo>
                    <a:pt x="122" y="231"/>
                  </a:lnTo>
                  <a:lnTo>
                    <a:pt x="115" y="232"/>
                  </a:lnTo>
                  <a:lnTo>
                    <a:pt x="121" y="236"/>
                  </a:lnTo>
                  <a:lnTo>
                    <a:pt x="126" y="238"/>
                  </a:lnTo>
                  <a:lnTo>
                    <a:pt x="124" y="241"/>
                  </a:lnTo>
                  <a:lnTo>
                    <a:pt x="127" y="244"/>
                  </a:lnTo>
                  <a:lnTo>
                    <a:pt x="131" y="246"/>
                  </a:lnTo>
                  <a:lnTo>
                    <a:pt x="134" y="248"/>
                  </a:lnTo>
                  <a:lnTo>
                    <a:pt x="134" y="248"/>
                  </a:lnTo>
                  <a:lnTo>
                    <a:pt x="133" y="250"/>
                  </a:lnTo>
                  <a:lnTo>
                    <a:pt x="134" y="253"/>
                  </a:lnTo>
                  <a:lnTo>
                    <a:pt x="138" y="255"/>
                  </a:lnTo>
                  <a:lnTo>
                    <a:pt x="141" y="255"/>
                  </a:lnTo>
                  <a:lnTo>
                    <a:pt x="145" y="256"/>
                  </a:lnTo>
                  <a:lnTo>
                    <a:pt x="141" y="258"/>
                  </a:lnTo>
                  <a:lnTo>
                    <a:pt x="145" y="262"/>
                  </a:lnTo>
                  <a:lnTo>
                    <a:pt x="148" y="263"/>
                  </a:lnTo>
                  <a:lnTo>
                    <a:pt x="152" y="265"/>
                  </a:lnTo>
                  <a:lnTo>
                    <a:pt x="150" y="267"/>
                  </a:lnTo>
                  <a:lnTo>
                    <a:pt x="153" y="270"/>
                  </a:lnTo>
                  <a:lnTo>
                    <a:pt x="157" y="272"/>
                  </a:lnTo>
                  <a:lnTo>
                    <a:pt x="162" y="274"/>
                  </a:lnTo>
                  <a:lnTo>
                    <a:pt x="160" y="277"/>
                  </a:lnTo>
                  <a:lnTo>
                    <a:pt x="164" y="279"/>
                  </a:lnTo>
                  <a:lnTo>
                    <a:pt x="169" y="280"/>
                  </a:lnTo>
                  <a:lnTo>
                    <a:pt x="169" y="280"/>
                  </a:lnTo>
                  <a:lnTo>
                    <a:pt x="169" y="282"/>
                  </a:lnTo>
                  <a:lnTo>
                    <a:pt x="176" y="282"/>
                  </a:lnTo>
                  <a:lnTo>
                    <a:pt x="172" y="286"/>
                  </a:lnTo>
                  <a:lnTo>
                    <a:pt x="176" y="287"/>
                  </a:lnTo>
                  <a:lnTo>
                    <a:pt x="179" y="287"/>
                  </a:lnTo>
                  <a:lnTo>
                    <a:pt x="181" y="289"/>
                  </a:lnTo>
                  <a:lnTo>
                    <a:pt x="182" y="293"/>
                  </a:lnTo>
                  <a:lnTo>
                    <a:pt x="188" y="296"/>
                  </a:lnTo>
                  <a:lnTo>
                    <a:pt x="191" y="299"/>
                  </a:lnTo>
                  <a:lnTo>
                    <a:pt x="194" y="303"/>
                  </a:lnTo>
                  <a:lnTo>
                    <a:pt x="198" y="308"/>
                  </a:lnTo>
                  <a:lnTo>
                    <a:pt x="194" y="305"/>
                  </a:lnTo>
                  <a:lnTo>
                    <a:pt x="191" y="303"/>
                  </a:lnTo>
                  <a:lnTo>
                    <a:pt x="188" y="299"/>
                  </a:lnTo>
                  <a:lnTo>
                    <a:pt x="184" y="296"/>
                  </a:lnTo>
                  <a:lnTo>
                    <a:pt x="179" y="294"/>
                  </a:lnTo>
                  <a:lnTo>
                    <a:pt x="176" y="291"/>
                  </a:lnTo>
                  <a:lnTo>
                    <a:pt x="172" y="289"/>
                  </a:lnTo>
                  <a:lnTo>
                    <a:pt x="169" y="289"/>
                  </a:lnTo>
                  <a:lnTo>
                    <a:pt x="167" y="286"/>
                  </a:lnTo>
                  <a:lnTo>
                    <a:pt x="164" y="286"/>
                  </a:lnTo>
                  <a:lnTo>
                    <a:pt x="160" y="284"/>
                  </a:lnTo>
                  <a:lnTo>
                    <a:pt x="157" y="282"/>
                  </a:lnTo>
                  <a:lnTo>
                    <a:pt x="153" y="279"/>
                  </a:lnTo>
                  <a:lnTo>
                    <a:pt x="152" y="282"/>
                  </a:lnTo>
                  <a:lnTo>
                    <a:pt x="143" y="275"/>
                  </a:lnTo>
                  <a:lnTo>
                    <a:pt x="141" y="279"/>
                  </a:lnTo>
                  <a:lnTo>
                    <a:pt x="134" y="274"/>
                  </a:lnTo>
                  <a:lnTo>
                    <a:pt x="133" y="277"/>
                  </a:lnTo>
                  <a:lnTo>
                    <a:pt x="126" y="272"/>
                  </a:lnTo>
                  <a:lnTo>
                    <a:pt x="124" y="275"/>
                  </a:lnTo>
                  <a:lnTo>
                    <a:pt x="119" y="274"/>
                  </a:lnTo>
                  <a:lnTo>
                    <a:pt x="114" y="272"/>
                  </a:lnTo>
                  <a:lnTo>
                    <a:pt x="112" y="274"/>
                  </a:lnTo>
                  <a:lnTo>
                    <a:pt x="102" y="272"/>
                  </a:lnTo>
                  <a:lnTo>
                    <a:pt x="100" y="275"/>
                  </a:lnTo>
                  <a:lnTo>
                    <a:pt x="93" y="272"/>
                  </a:lnTo>
                  <a:lnTo>
                    <a:pt x="93" y="275"/>
                  </a:lnTo>
                  <a:lnTo>
                    <a:pt x="88" y="275"/>
                  </a:lnTo>
                  <a:lnTo>
                    <a:pt x="83" y="275"/>
                  </a:lnTo>
                  <a:lnTo>
                    <a:pt x="83" y="275"/>
                  </a:lnTo>
                  <a:lnTo>
                    <a:pt x="83" y="277"/>
                  </a:lnTo>
                  <a:lnTo>
                    <a:pt x="78" y="277"/>
                  </a:lnTo>
                  <a:lnTo>
                    <a:pt x="74" y="277"/>
                  </a:lnTo>
                  <a:lnTo>
                    <a:pt x="59" y="277"/>
                  </a:lnTo>
                  <a:lnTo>
                    <a:pt x="43" y="279"/>
                  </a:lnTo>
                  <a:lnTo>
                    <a:pt x="52" y="280"/>
                  </a:lnTo>
                  <a:lnTo>
                    <a:pt x="59" y="282"/>
                  </a:lnTo>
                  <a:lnTo>
                    <a:pt x="66" y="286"/>
                  </a:lnTo>
                  <a:lnTo>
                    <a:pt x="74" y="289"/>
                  </a:lnTo>
                  <a:lnTo>
                    <a:pt x="83" y="293"/>
                  </a:lnTo>
                  <a:lnTo>
                    <a:pt x="83" y="296"/>
                  </a:lnTo>
                  <a:lnTo>
                    <a:pt x="91" y="296"/>
                  </a:lnTo>
                  <a:lnTo>
                    <a:pt x="91" y="299"/>
                  </a:lnTo>
                  <a:lnTo>
                    <a:pt x="100" y="299"/>
                  </a:lnTo>
                  <a:lnTo>
                    <a:pt x="102" y="299"/>
                  </a:lnTo>
                  <a:lnTo>
                    <a:pt x="102" y="299"/>
                  </a:lnTo>
                  <a:lnTo>
                    <a:pt x="102" y="303"/>
                  </a:lnTo>
                  <a:lnTo>
                    <a:pt x="109" y="303"/>
                  </a:lnTo>
                  <a:lnTo>
                    <a:pt x="109" y="305"/>
                  </a:lnTo>
                  <a:lnTo>
                    <a:pt x="112" y="305"/>
                  </a:lnTo>
                  <a:lnTo>
                    <a:pt x="117" y="305"/>
                  </a:lnTo>
                  <a:lnTo>
                    <a:pt x="117" y="308"/>
                  </a:lnTo>
                  <a:lnTo>
                    <a:pt x="127" y="306"/>
                  </a:lnTo>
                  <a:lnTo>
                    <a:pt x="127" y="308"/>
                  </a:lnTo>
                  <a:lnTo>
                    <a:pt x="127" y="308"/>
                  </a:lnTo>
                  <a:lnTo>
                    <a:pt x="136" y="308"/>
                  </a:lnTo>
                  <a:lnTo>
                    <a:pt x="136" y="310"/>
                  </a:lnTo>
                  <a:lnTo>
                    <a:pt x="136" y="311"/>
                  </a:lnTo>
                  <a:lnTo>
                    <a:pt x="145" y="310"/>
                  </a:lnTo>
                  <a:lnTo>
                    <a:pt x="146" y="311"/>
                  </a:lnTo>
                  <a:lnTo>
                    <a:pt x="150" y="311"/>
                  </a:lnTo>
                  <a:lnTo>
                    <a:pt x="152" y="311"/>
                  </a:lnTo>
                  <a:lnTo>
                    <a:pt x="155" y="310"/>
                  </a:lnTo>
                  <a:lnTo>
                    <a:pt x="157" y="308"/>
                  </a:lnTo>
                  <a:lnTo>
                    <a:pt x="158" y="310"/>
                  </a:lnTo>
                  <a:lnTo>
                    <a:pt x="158" y="311"/>
                  </a:lnTo>
                  <a:lnTo>
                    <a:pt x="162" y="311"/>
                  </a:lnTo>
                  <a:lnTo>
                    <a:pt x="167" y="310"/>
                  </a:lnTo>
                  <a:lnTo>
                    <a:pt x="172" y="311"/>
                  </a:lnTo>
                  <a:lnTo>
                    <a:pt x="177" y="311"/>
                  </a:lnTo>
                  <a:lnTo>
                    <a:pt x="184" y="310"/>
                  </a:lnTo>
                  <a:lnTo>
                    <a:pt x="191" y="310"/>
                  </a:lnTo>
                  <a:lnTo>
                    <a:pt x="196" y="311"/>
                  </a:lnTo>
                  <a:lnTo>
                    <a:pt x="184" y="313"/>
                  </a:lnTo>
                  <a:lnTo>
                    <a:pt x="170" y="313"/>
                  </a:lnTo>
                  <a:lnTo>
                    <a:pt x="170" y="315"/>
                  </a:lnTo>
                  <a:lnTo>
                    <a:pt x="170" y="317"/>
                  </a:lnTo>
                  <a:lnTo>
                    <a:pt x="162" y="317"/>
                  </a:lnTo>
                  <a:lnTo>
                    <a:pt x="162" y="320"/>
                  </a:lnTo>
                  <a:lnTo>
                    <a:pt x="153" y="320"/>
                  </a:lnTo>
                  <a:lnTo>
                    <a:pt x="157" y="323"/>
                  </a:lnTo>
                  <a:lnTo>
                    <a:pt x="148" y="325"/>
                  </a:lnTo>
                  <a:lnTo>
                    <a:pt x="150" y="329"/>
                  </a:lnTo>
                  <a:lnTo>
                    <a:pt x="145" y="330"/>
                  </a:lnTo>
                  <a:lnTo>
                    <a:pt x="141" y="332"/>
                  </a:lnTo>
                  <a:lnTo>
                    <a:pt x="143" y="335"/>
                  </a:lnTo>
                  <a:lnTo>
                    <a:pt x="138" y="337"/>
                  </a:lnTo>
                  <a:lnTo>
                    <a:pt x="134" y="341"/>
                  </a:lnTo>
                  <a:lnTo>
                    <a:pt x="136" y="344"/>
                  </a:lnTo>
                  <a:lnTo>
                    <a:pt x="136" y="348"/>
                  </a:lnTo>
                  <a:lnTo>
                    <a:pt x="134" y="349"/>
                  </a:lnTo>
                  <a:lnTo>
                    <a:pt x="133" y="353"/>
                  </a:lnTo>
                  <a:lnTo>
                    <a:pt x="131" y="354"/>
                  </a:lnTo>
                  <a:lnTo>
                    <a:pt x="127" y="356"/>
                  </a:lnTo>
                  <a:lnTo>
                    <a:pt x="124" y="358"/>
                  </a:lnTo>
                  <a:lnTo>
                    <a:pt x="122" y="360"/>
                  </a:lnTo>
                  <a:lnTo>
                    <a:pt x="127" y="360"/>
                  </a:lnTo>
                  <a:lnTo>
                    <a:pt x="131" y="358"/>
                  </a:lnTo>
                  <a:lnTo>
                    <a:pt x="134" y="356"/>
                  </a:lnTo>
                  <a:lnTo>
                    <a:pt x="139" y="354"/>
                  </a:lnTo>
                  <a:lnTo>
                    <a:pt x="143" y="354"/>
                  </a:lnTo>
                  <a:lnTo>
                    <a:pt x="146" y="353"/>
                  </a:lnTo>
                  <a:lnTo>
                    <a:pt x="150" y="351"/>
                  </a:lnTo>
                  <a:lnTo>
                    <a:pt x="152" y="353"/>
                  </a:lnTo>
                  <a:lnTo>
                    <a:pt x="157" y="349"/>
                  </a:lnTo>
                  <a:lnTo>
                    <a:pt x="162" y="348"/>
                  </a:lnTo>
                  <a:lnTo>
                    <a:pt x="165" y="346"/>
                  </a:lnTo>
                  <a:lnTo>
                    <a:pt x="165" y="346"/>
                  </a:lnTo>
                  <a:lnTo>
                    <a:pt x="165" y="348"/>
                  </a:lnTo>
                  <a:lnTo>
                    <a:pt x="169" y="346"/>
                  </a:lnTo>
                  <a:lnTo>
                    <a:pt x="172" y="342"/>
                  </a:lnTo>
                  <a:lnTo>
                    <a:pt x="174" y="342"/>
                  </a:lnTo>
                  <a:lnTo>
                    <a:pt x="177" y="341"/>
                  </a:lnTo>
                  <a:lnTo>
                    <a:pt x="179" y="339"/>
                  </a:lnTo>
                  <a:lnTo>
                    <a:pt x="181" y="337"/>
                  </a:lnTo>
                  <a:lnTo>
                    <a:pt x="182" y="337"/>
                  </a:lnTo>
                  <a:lnTo>
                    <a:pt x="182" y="339"/>
                  </a:lnTo>
                  <a:lnTo>
                    <a:pt x="184" y="335"/>
                  </a:lnTo>
                  <a:lnTo>
                    <a:pt x="188" y="334"/>
                  </a:lnTo>
                  <a:lnTo>
                    <a:pt x="188" y="332"/>
                  </a:lnTo>
                  <a:lnTo>
                    <a:pt x="188" y="332"/>
                  </a:lnTo>
                  <a:lnTo>
                    <a:pt x="191" y="332"/>
                  </a:lnTo>
                  <a:lnTo>
                    <a:pt x="194" y="327"/>
                  </a:lnTo>
                  <a:lnTo>
                    <a:pt x="200" y="320"/>
                  </a:lnTo>
                  <a:lnTo>
                    <a:pt x="203" y="317"/>
                  </a:lnTo>
                  <a:lnTo>
                    <a:pt x="205" y="346"/>
                  </a:lnTo>
                  <a:lnTo>
                    <a:pt x="207" y="346"/>
                  </a:lnTo>
                  <a:lnTo>
                    <a:pt x="210" y="346"/>
                  </a:lnTo>
                  <a:lnTo>
                    <a:pt x="208" y="315"/>
                  </a:lnTo>
                  <a:lnTo>
                    <a:pt x="212" y="320"/>
                  </a:lnTo>
                  <a:lnTo>
                    <a:pt x="217" y="327"/>
                  </a:lnTo>
                  <a:lnTo>
                    <a:pt x="222" y="332"/>
                  </a:lnTo>
                  <a:lnTo>
                    <a:pt x="224" y="330"/>
                  </a:lnTo>
                  <a:lnTo>
                    <a:pt x="224" y="332"/>
                  </a:lnTo>
                  <a:lnTo>
                    <a:pt x="224" y="334"/>
                  </a:lnTo>
                  <a:lnTo>
                    <a:pt x="229" y="337"/>
                  </a:lnTo>
                  <a:lnTo>
                    <a:pt x="231" y="337"/>
                  </a:lnTo>
                  <a:lnTo>
                    <a:pt x="231" y="337"/>
                  </a:lnTo>
                  <a:lnTo>
                    <a:pt x="234" y="341"/>
                  </a:lnTo>
                  <a:lnTo>
                    <a:pt x="237" y="342"/>
                  </a:lnTo>
                  <a:lnTo>
                    <a:pt x="239" y="341"/>
                  </a:lnTo>
                  <a:lnTo>
                    <a:pt x="243" y="344"/>
                  </a:lnTo>
                  <a:lnTo>
                    <a:pt x="246" y="348"/>
                  </a:lnTo>
                  <a:lnTo>
                    <a:pt x="246" y="346"/>
                  </a:lnTo>
                  <a:lnTo>
                    <a:pt x="246" y="344"/>
                  </a:lnTo>
                  <a:lnTo>
                    <a:pt x="251" y="348"/>
                  </a:lnTo>
                  <a:lnTo>
                    <a:pt x="255" y="348"/>
                  </a:lnTo>
                  <a:lnTo>
                    <a:pt x="260" y="351"/>
                  </a:lnTo>
                  <a:lnTo>
                    <a:pt x="263" y="349"/>
                  </a:lnTo>
                  <a:lnTo>
                    <a:pt x="267" y="353"/>
                  </a:lnTo>
                  <a:lnTo>
                    <a:pt x="270" y="354"/>
                  </a:lnTo>
                  <a:lnTo>
                    <a:pt x="270" y="353"/>
                  </a:lnTo>
                  <a:lnTo>
                    <a:pt x="272" y="353"/>
                  </a:lnTo>
                  <a:lnTo>
                    <a:pt x="277" y="356"/>
                  </a:lnTo>
                  <a:lnTo>
                    <a:pt x="282" y="360"/>
                  </a:lnTo>
                  <a:lnTo>
                    <a:pt x="287" y="363"/>
                  </a:lnTo>
                  <a:lnTo>
                    <a:pt x="286" y="356"/>
                  </a:lnTo>
                  <a:lnTo>
                    <a:pt x="282" y="351"/>
                  </a:lnTo>
                  <a:lnTo>
                    <a:pt x="279" y="346"/>
                  </a:lnTo>
                  <a:lnTo>
                    <a:pt x="275" y="342"/>
                  </a:lnTo>
                  <a:lnTo>
                    <a:pt x="277" y="341"/>
                  </a:lnTo>
                  <a:lnTo>
                    <a:pt x="274" y="337"/>
                  </a:lnTo>
                  <a:lnTo>
                    <a:pt x="270" y="334"/>
                  </a:lnTo>
                  <a:lnTo>
                    <a:pt x="270" y="332"/>
                  </a:lnTo>
                  <a:lnTo>
                    <a:pt x="267" y="329"/>
                  </a:lnTo>
                  <a:lnTo>
                    <a:pt x="262" y="327"/>
                  </a:lnTo>
                  <a:lnTo>
                    <a:pt x="263" y="325"/>
                  </a:lnTo>
                  <a:lnTo>
                    <a:pt x="263" y="325"/>
                  </a:lnTo>
                  <a:lnTo>
                    <a:pt x="256" y="322"/>
                  </a:lnTo>
                  <a:lnTo>
                    <a:pt x="258" y="320"/>
                  </a:lnTo>
                  <a:lnTo>
                    <a:pt x="249" y="318"/>
                  </a:lnTo>
                  <a:lnTo>
                    <a:pt x="249" y="317"/>
                  </a:lnTo>
                  <a:lnTo>
                    <a:pt x="241" y="315"/>
                  </a:lnTo>
                  <a:lnTo>
                    <a:pt x="241" y="315"/>
                  </a:lnTo>
                  <a:lnTo>
                    <a:pt x="241" y="313"/>
                  </a:lnTo>
                  <a:lnTo>
                    <a:pt x="236" y="313"/>
                  </a:lnTo>
                  <a:lnTo>
                    <a:pt x="231" y="311"/>
                  </a:lnTo>
                  <a:lnTo>
                    <a:pt x="225" y="311"/>
                  </a:lnTo>
                  <a:lnTo>
                    <a:pt x="222" y="311"/>
                  </a:lnTo>
                  <a:lnTo>
                    <a:pt x="219" y="311"/>
                  </a:lnTo>
                  <a:lnTo>
                    <a:pt x="215" y="311"/>
                  </a:lnTo>
                  <a:lnTo>
                    <a:pt x="224" y="310"/>
                  </a:lnTo>
                  <a:lnTo>
                    <a:pt x="232" y="311"/>
                  </a:lnTo>
                  <a:lnTo>
                    <a:pt x="241" y="311"/>
                  </a:lnTo>
                  <a:lnTo>
                    <a:pt x="241" y="310"/>
                  </a:lnTo>
                  <a:lnTo>
                    <a:pt x="248" y="310"/>
                  </a:lnTo>
                  <a:lnTo>
                    <a:pt x="253" y="310"/>
                  </a:lnTo>
                  <a:lnTo>
                    <a:pt x="253" y="310"/>
                  </a:lnTo>
                  <a:lnTo>
                    <a:pt x="253" y="308"/>
                  </a:lnTo>
                  <a:lnTo>
                    <a:pt x="256" y="308"/>
                  </a:lnTo>
                  <a:lnTo>
                    <a:pt x="260" y="310"/>
                  </a:lnTo>
                  <a:lnTo>
                    <a:pt x="262" y="311"/>
                  </a:lnTo>
                  <a:lnTo>
                    <a:pt x="265" y="311"/>
                  </a:lnTo>
                  <a:lnTo>
                    <a:pt x="267" y="310"/>
                  </a:lnTo>
                  <a:lnTo>
                    <a:pt x="272" y="310"/>
                  </a:lnTo>
                  <a:lnTo>
                    <a:pt x="275" y="310"/>
                  </a:lnTo>
                  <a:lnTo>
                    <a:pt x="275" y="308"/>
                  </a:lnTo>
                  <a:lnTo>
                    <a:pt x="275" y="306"/>
                  </a:lnTo>
                  <a:lnTo>
                    <a:pt x="284" y="308"/>
                  </a:lnTo>
                  <a:lnTo>
                    <a:pt x="284" y="306"/>
                  </a:lnTo>
                  <a:lnTo>
                    <a:pt x="284" y="305"/>
                  </a:lnTo>
                  <a:lnTo>
                    <a:pt x="294" y="306"/>
                  </a:lnTo>
                  <a:lnTo>
                    <a:pt x="294" y="305"/>
                  </a:lnTo>
                  <a:lnTo>
                    <a:pt x="294" y="303"/>
                  </a:lnTo>
                  <a:lnTo>
                    <a:pt x="303" y="303"/>
                  </a:lnTo>
                  <a:lnTo>
                    <a:pt x="303" y="303"/>
                  </a:lnTo>
                  <a:lnTo>
                    <a:pt x="303" y="301"/>
                  </a:lnTo>
                  <a:lnTo>
                    <a:pt x="310" y="301"/>
                  </a:lnTo>
                  <a:lnTo>
                    <a:pt x="310" y="296"/>
                  </a:lnTo>
                  <a:lnTo>
                    <a:pt x="320" y="298"/>
                  </a:lnTo>
                  <a:lnTo>
                    <a:pt x="320" y="294"/>
                  </a:lnTo>
                  <a:lnTo>
                    <a:pt x="329" y="293"/>
                  </a:lnTo>
                  <a:lnTo>
                    <a:pt x="329" y="291"/>
                  </a:lnTo>
                  <a:lnTo>
                    <a:pt x="337" y="287"/>
                  </a:lnTo>
                  <a:lnTo>
                    <a:pt x="344" y="282"/>
                  </a:lnTo>
                  <a:lnTo>
                    <a:pt x="351" y="280"/>
                  </a:lnTo>
                  <a:lnTo>
                    <a:pt x="359" y="277"/>
                  </a:lnTo>
                  <a:lnTo>
                    <a:pt x="366" y="275"/>
                  </a:lnTo>
                  <a:lnTo>
                    <a:pt x="353" y="275"/>
                  </a:lnTo>
                  <a:lnTo>
                    <a:pt x="337" y="275"/>
                  </a:lnTo>
                  <a:lnTo>
                    <a:pt x="329" y="275"/>
                  </a:lnTo>
                  <a:lnTo>
                    <a:pt x="327" y="272"/>
                  </a:lnTo>
                  <a:lnTo>
                    <a:pt x="322" y="274"/>
                  </a:lnTo>
                  <a:lnTo>
                    <a:pt x="317" y="274"/>
                  </a:lnTo>
                  <a:lnTo>
                    <a:pt x="318" y="270"/>
                  </a:lnTo>
                  <a:lnTo>
                    <a:pt x="310" y="272"/>
                  </a:lnTo>
                  <a:lnTo>
                    <a:pt x="308" y="270"/>
                  </a:lnTo>
                  <a:lnTo>
                    <a:pt x="299" y="272"/>
                  </a:lnTo>
                  <a:lnTo>
                    <a:pt x="298" y="270"/>
                  </a:lnTo>
                  <a:lnTo>
                    <a:pt x="292" y="272"/>
                  </a:lnTo>
                  <a:lnTo>
                    <a:pt x="287" y="274"/>
                  </a:lnTo>
                  <a:lnTo>
                    <a:pt x="286" y="270"/>
                  </a:lnTo>
                  <a:lnTo>
                    <a:pt x="284" y="272"/>
                  </a:lnTo>
                  <a:lnTo>
                    <a:pt x="282" y="274"/>
                  </a:lnTo>
                  <a:lnTo>
                    <a:pt x="280" y="275"/>
                  </a:lnTo>
                  <a:lnTo>
                    <a:pt x="279" y="275"/>
                  </a:lnTo>
                  <a:lnTo>
                    <a:pt x="277" y="274"/>
                  </a:lnTo>
                  <a:lnTo>
                    <a:pt x="268" y="277"/>
                  </a:lnTo>
                  <a:lnTo>
                    <a:pt x="268" y="275"/>
                  </a:lnTo>
                  <a:lnTo>
                    <a:pt x="267" y="275"/>
                  </a:lnTo>
                  <a:lnTo>
                    <a:pt x="258" y="280"/>
                  </a:lnTo>
                  <a:lnTo>
                    <a:pt x="256" y="279"/>
                  </a:lnTo>
                  <a:lnTo>
                    <a:pt x="255" y="280"/>
                  </a:lnTo>
                  <a:lnTo>
                    <a:pt x="251" y="284"/>
                  </a:lnTo>
                  <a:lnTo>
                    <a:pt x="248" y="286"/>
                  </a:lnTo>
                  <a:lnTo>
                    <a:pt x="244" y="286"/>
                  </a:lnTo>
                  <a:lnTo>
                    <a:pt x="241" y="287"/>
                  </a:lnTo>
                  <a:lnTo>
                    <a:pt x="239" y="289"/>
                  </a:lnTo>
                  <a:lnTo>
                    <a:pt x="236" y="289"/>
                  </a:lnTo>
                  <a:lnTo>
                    <a:pt x="232" y="293"/>
                  </a:lnTo>
                  <a:lnTo>
                    <a:pt x="229" y="294"/>
                  </a:lnTo>
                  <a:lnTo>
                    <a:pt x="225" y="298"/>
                  </a:lnTo>
                  <a:lnTo>
                    <a:pt x="220" y="301"/>
                  </a:lnTo>
                  <a:lnTo>
                    <a:pt x="217" y="305"/>
                  </a:lnTo>
                  <a:lnTo>
                    <a:pt x="212" y="308"/>
                  </a:lnTo>
                  <a:lnTo>
                    <a:pt x="215" y="303"/>
                  </a:lnTo>
                  <a:lnTo>
                    <a:pt x="220" y="299"/>
                  </a:lnTo>
                  <a:lnTo>
                    <a:pt x="224" y="296"/>
                  </a:lnTo>
                  <a:lnTo>
                    <a:pt x="225" y="294"/>
                  </a:lnTo>
                  <a:lnTo>
                    <a:pt x="229" y="293"/>
                  </a:lnTo>
                  <a:lnTo>
                    <a:pt x="231" y="291"/>
                  </a:lnTo>
                  <a:lnTo>
                    <a:pt x="231" y="287"/>
                  </a:lnTo>
                  <a:lnTo>
                    <a:pt x="236" y="287"/>
                  </a:lnTo>
                  <a:lnTo>
                    <a:pt x="239" y="284"/>
                  </a:lnTo>
                  <a:lnTo>
                    <a:pt x="236" y="282"/>
                  </a:lnTo>
                  <a:lnTo>
                    <a:pt x="243" y="282"/>
                  </a:lnTo>
                  <a:lnTo>
                    <a:pt x="243" y="280"/>
                  </a:lnTo>
                  <a:lnTo>
                    <a:pt x="243" y="280"/>
                  </a:lnTo>
                  <a:lnTo>
                    <a:pt x="248" y="279"/>
                  </a:lnTo>
                  <a:lnTo>
                    <a:pt x="251" y="275"/>
                  </a:lnTo>
                  <a:lnTo>
                    <a:pt x="249" y="274"/>
                  </a:lnTo>
                  <a:lnTo>
                    <a:pt x="253" y="272"/>
                  </a:lnTo>
                  <a:lnTo>
                    <a:pt x="258" y="270"/>
                  </a:lnTo>
                  <a:lnTo>
                    <a:pt x="260" y="265"/>
                  </a:lnTo>
                  <a:lnTo>
                    <a:pt x="258" y="263"/>
                  </a:lnTo>
                  <a:lnTo>
                    <a:pt x="262" y="262"/>
                  </a:lnTo>
                  <a:lnTo>
                    <a:pt x="267" y="260"/>
                  </a:lnTo>
                  <a:lnTo>
                    <a:pt x="270" y="256"/>
                  </a:lnTo>
                  <a:lnTo>
                    <a:pt x="267" y="256"/>
                  </a:lnTo>
                  <a:lnTo>
                    <a:pt x="267" y="255"/>
                  </a:lnTo>
                  <a:lnTo>
                    <a:pt x="267" y="255"/>
                  </a:lnTo>
                  <a:lnTo>
                    <a:pt x="272" y="253"/>
                  </a:lnTo>
                  <a:lnTo>
                    <a:pt x="275" y="251"/>
                  </a:lnTo>
                  <a:lnTo>
                    <a:pt x="277" y="248"/>
                  </a:lnTo>
                  <a:lnTo>
                    <a:pt x="277" y="248"/>
                  </a:lnTo>
                  <a:lnTo>
                    <a:pt x="275" y="246"/>
                  </a:lnTo>
                  <a:lnTo>
                    <a:pt x="280" y="244"/>
                  </a:lnTo>
                  <a:lnTo>
                    <a:pt x="284" y="243"/>
                  </a:lnTo>
                  <a:lnTo>
                    <a:pt x="286" y="239"/>
                  </a:lnTo>
                  <a:lnTo>
                    <a:pt x="284" y="236"/>
                  </a:lnTo>
                  <a:lnTo>
                    <a:pt x="289" y="234"/>
                  </a:lnTo>
                  <a:lnTo>
                    <a:pt x="294" y="231"/>
                  </a:lnTo>
                  <a:lnTo>
                    <a:pt x="289" y="229"/>
                  </a:lnTo>
                  <a:lnTo>
                    <a:pt x="294" y="227"/>
                  </a:lnTo>
                  <a:lnTo>
                    <a:pt x="299" y="224"/>
                  </a:lnTo>
                  <a:lnTo>
                    <a:pt x="296" y="222"/>
                  </a:lnTo>
                  <a:lnTo>
                    <a:pt x="299" y="220"/>
                  </a:lnTo>
                  <a:lnTo>
                    <a:pt x="303" y="219"/>
                  </a:lnTo>
                  <a:lnTo>
                    <a:pt x="306" y="215"/>
                  </a:lnTo>
                  <a:lnTo>
                    <a:pt x="303" y="212"/>
                  </a:lnTo>
                  <a:lnTo>
                    <a:pt x="306" y="212"/>
                  </a:lnTo>
                  <a:lnTo>
                    <a:pt x="308" y="208"/>
                  </a:lnTo>
                  <a:lnTo>
                    <a:pt x="311" y="207"/>
                  </a:lnTo>
                  <a:lnTo>
                    <a:pt x="308" y="203"/>
                  </a:lnTo>
                  <a:lnTo>
                    <a:pt x="311" y="201"/>
                  </a:lnTo>
                  <a:lnTo>
                    <a:pt x="315" y="200"/>
                  </a:lnTo>
                  <a:lnTo>
                    <a:pt x="317" y="196"/>
                  </a:lnTo>
                  <a:lnTo>
                    <a:pt x="315" y="193"/>
                  </a:lnTo>
                  <a:lnTo>
                    <a:pt x="318" y="193"/>
                  </a:lnTo>
                  <a:lnTo>
                    <a:pt x="320" y="189"/>
                  </a:lnTo>
                  <a:lnTo>
                    <a:pt x="323" y="188"/>
                  </a:lnTo>
                  <a:lnTo>
                    <a:pt x="322" y="186"/>
                  </a:lnTo>
                  <a:lnTo>
                    <a:pt x="320" y="186"/>
                  </a:lnTo>
                  <a:lnTo>
                    <a:pt x="323" y="184"/>
                  </a:lnTo>
                  <a:lnTo>
                    <a:pt x="325" y="183"/>
                  </a:lnTo>
                  <a:lnTo>
                    <a:pt x="327" y="179"/>
                  </a:lnTo>
                  <a:lnTo>
                    <a:pt x="327" y="177"/>
                  </a:lnTo>
                  <a:lnTo>
                    <a:pt x="325" y="176"/>
                  </a:lnTo>
                  <a:lnTo>
                    <a:pt x="330" y="172"/>
                  </a:lnTo>
                  <a:lnTo>
                    <a:pt x="330" y="170"/>
                  </a:lnTo>
                  <a:lnTo>
                    <a:pt x="334" y="167"/>
                  </a:lnTo>
                  <a:lnTo>
                    <a:pt x="332" y="165"/>
                  </a:lnTo>
                  <a:lnTo>
                    <a:pt x="330" y="165"/>
                  </a:lnTo>
                  <a:lnTo>
                    <a:pt x="335" y="162"/>
                  </a:lnTo>
                  <a:lnTo>
                    <a:pt x="334" y="160"/>
                  </a:lnTo>
                  <a:lnTo>
                    <a:pt x="334" y="158"/>
                  </a:lnTo>
                  <a:lnTo>
                    <a:pt x="334" y="158"/>
                  </a:lnTo>
                  <a:lnTo>
                    <a:pt x="346" y="145"/>
                  </a:lnTo>
                  <a:lnTo>
                    <a:pt x="356" y="133"/>
                  </a:lnTo>
                  <a:lnTo>
                    <a:pt x="344" y="140"/>
                  </a:lnTo>
                  <a:lnTo>
                    <a:pt x="334" y="148"/>
                  </a:lnTo>
                  <a:lnTo>
                    <a:pt x="323" y="157"/>
                  </a:lnTo>
                  <a:lnTo>
                    <a:pt x="320" y="157"/>
                  </a:lnTo>
                  <a:lnTo>
                    <a:pt x="318" y="158"/>
                  </a:lnTo>
                  <a:lnTo>
                    <a:pt x="317" y="160"/>
                  </a:lnTo>
                  <a:lnTo>
                    <a:pt x="315" y="162"/>
                  </a:lnTo>
                  <a:lnTo>
                    <a:pt x="311" y="165"/>
                  </a:lnTo>
                  <a:lnTo>
                    <a:pt x="308" y="164"/>
                  </a:lnTo>
                  <a:lnTo>
                    <a:pt x="306" y="167"/>
                  </a:lnTo>
                  <a:lnTo>
                    <a:pt x="303" y="167"/>
                  </a:lnTo>
                  <a:lnTo>
                    <a:pt x="301" y="172"/>
                  </a:lnTo>
                  <a:lnTo>
                    <a:pt x="299" y="169"/>
                  </a:lnTo>
                  <a:lnTo>
                    <a:pt x="296" y="172"/>
                  </a:lnTo>
                  <a:lnTo>
                    <a:pt x="292" y="176"/>
                  </a:lnTo>
                  <a:lnTo>
                    <a:pt x="291" y="179"/>
                  </a:lnTo>
                  <a:lnTo>
                    <a:pt x="289" y="176"/>
                  </a:lnTo>
                  <a:lnTo>
                    <a:pt x="286" y="177"/>
                  </a:lnTo>
                  <a:lnTo>
                    <a:pt x="284" y="181"/>
                  </a:lnTo>
                  <a:lnTo>
                    <a:pt x="282" y="186"/>
                  </a:lnTo>
                  <a:lnTo>
                    <a:pt x="277" y="183"/>
                  </a:lnTo>
                  <a:lnTo>
                    <a:pt x="275" y="188"/>
                  </a:lnTo>
                  <a:lnTo>
                    <a:pt x="275" y="191"/>
                  </a:lnTo>
                  <a:lnTo>
                    <a:pt x="274" y="195"/>
                  </a:lnTo>
                  <a:lnTo>
                    <a:pt x="268" y="191"/>
                  </a:lnTo>
                  <a:lnTo>
                    <a:pt x="265" y="200"/>
                  </a:lnTo>
                  <a:lnTo>
                    <a:pt x="262" y="198"/>
                  </a:lnTo>
                  <a:lnTo>
                    <a:pt x="260" y="203"/>
                  </a:lnTo>
                  <a:lnTo>
                    <a:pt x="260" y="208"/>
                  </a:lnTo>
                  <a:lnTo>
                    <a:pt x="253" y="207"/>
                  </a:lnTo>
                  <a:lnTo>
                    <a:pt x="251" y="215"/>
                  </a:lnTo>
                  <a:lnTo>
                    <a:pt x="248" y="213"/>
                  </a:lnTo>
                  <a:lnTo>
                    <a:pt x="246" y="220"/>
                  </a:lnTo>
                  <a:lnTo>
                    <a:pt x="244" y="224"/>
                  </a:lnTo>
                  <a:lnTo>
                    <a:pt x="241" y="224"/>
                  </a:lnTo>
                  <a:lnTo>
                    <a:pt x="241" y="229"/>
                  </a:lnTo>
                  <a:lnTo>
                    <a:pt x="239" y="234"/>
                  </a:lnTo>
                  <a:lnTo>
                    <a:pt x="237" y="232"/>
                  </a:lnTo>
                  <a:lnTo>
                    <a:pt x="236" y="238"/>
                  </a:lnTo>
                  <a:lnTo>
                    <a:pt x="234" y="238"/>
                  </a:lnTo>
                  <a:lnTo>
                    <a:pt x="232" y="244"/>
                  </a:lnTo>
                  <a:lnTo>
                    <a:pt x="229" y="243"/>
                  </a:lnTo>
                  <a:lnTo>
                    <a:pt x="229" y="248"/>
                  </a:lnTo>
                  <a:lnTo>
                    <a:pt x="227" y="253"/>
                  </a:lnTo>
                  <a:lnTo>
                    <a:pt x="227" y="258"/>
                  </a:lnTo>
                  <a:lnTo>
                    <a:pt x="224" y="256"/>
                  </a:lnTo>
                  <a:lnTo>
                    <a:pt x="224" y="263"/>
                  </a:lnTo>
                  <a:lnTo>
                    <a:pt x="222" y="270"/>
                  </a:lnTo>
                  <a:lnTo>
                    <a:pt x="219" y="270"/>
                  </a:lnTo>
                  <a:lnTo>
                    <a:pt x="217" y="284"/>
                  </a:lnTo>
                  <a:lnTo>
                    <a:pt x="215" y="282"/>
                  </a:lnTo>
                  <a:lnTo>
                    <a:pt x="215" y="282"/>
                  </a:lnTo>
                  <a:lnTo>
                    <a:pt x="212" y="294"/>
                  </a:lnTo>
                  <a:lnTo>
                    <a:pt x="210" y="305"/>
                  </a:lnTo>
                  <a:lnTo>
                    <a:pt x="207" y="306"/>
                  </a:lnTo>
                  <a:lnTo>
                    <a:pt x="208" y="299"/>
                  </a:lnTo>
                  <a:lnTo>
                    <a:pt x="210" y="291"/>
                  </a:lnTo>
                  <a:lnTo>
                    <a:pt x="212" y="284"/>
                  </a:lnTo>
                  <a:lnTo>
                    <a:pt x="213" y="277"/>
                  </a:lnTo>
                  <a:lnTo>
                    <a:pt x="215" y="272"/>
                  </a:lnTo>
                  <a:lnTo>
                    <a:pt x="217" y="267"/>
                  </a:lnTo>
                  <a:lnTo>
                    <a:pt x="217" y="267"/>
                  </a:lnTo>
                  <a:lnTo>
                    <a:pt x="215" y="267"/>
                  </a:lnTo>
                  <a:lnTo>
                    <a:pt x="219" y="260"/>
                  </a:lnTo>
                  <a:lnTo>
                    <a:pt x="220" y="253"/>
                  </a:lnTo>
                  <a:lnTo>
                    <a:pt x="219" y="253"/>
                  </a:lnTo>
                  <a:lnTo>
                    <a:pt x="217" y="253"/>
                  </a:lnTo>
                  <a:lnTo>
                    <a:pt x="220" y="246"/>
                  </a:lnTo>
                  <a:lnTo>
                    <a:pt x="222" y="239"/>
                  </a:lnTo>
                  <a:lnTo>
                    <a:pt x="220" y="239"/>
                  </a:lnTo>
                  <a:lnTo>
                    <a:pt x="222" y="234"/>
                  </a:lnTo>
                  <a:lnTo>
                    <a:pt x="224" y="227"/>
                  </a:lnTo>
                  <a:lnTo>
                    <a:pt x="224" y="227"/>
                  </a:lnTo>
                  <a:lnTo>
                    <a:pt x="222" y="227"/>
                  </a:lnTo>
                  <a:lnTo>
                    <a:pt x="224" y="222"/>
                  </a:lnTo>
                  <a:lnTo>
                    <a:pt x="225" y="217"/>
                  </a:lnTo>
                  <a:lnTo>
                    <a:pt x="225" y="212"/>
                  </a:lnTo>
                  <a:lnTo>
                    <a:pt x="220" y="212"/>
                  </a:lnTo>
                  <a:lnTo>
                    <a:pt x="224" y="208"/>
                  </a:lnTo>
                  <a:lnTo>
                    <a:pt x="224" y="203"/>
                  </a:lnTo>
                  <a:lnTo>
                    <a:pt x="224" y="198"/>
                  </a:lnTo>
                  <a:lnTo>
                    <a:pt x="222" y="198"/>
                  </a:lnTo>
                  <a:lnTo>
                    <a:pt x="222" y="198"/>
                  </a:lnTo>
                  <a:lnTo>
                    <a:pt x="224" y="193"/>
                  </a:lnTo>
                  <a:lnTo>
                    <a:pt x="224" y="186"/>
                  </a:lnTo>
                  <a:lnTo>
                    <a:pt x="220" y="186"/>
                  </a:lnTo>
                  <a:lnTo>
                    <a:pt x="222" y="181"/>
                  </a:lnTo>
                  <a:lnTo>
                    <a:pt x="224" y="176"/>
                  </a:lnTo>
                  <a:lnTo>
                    <a:pt x="224" y="172"/>
                  </a:lnTo>
                  <a:lnTo>
                    <a:pt x="220" y="172"/>
                  </a:lnTo>
                  <a:lnTo>
                    <a:pt x="222" y="167"/>
                  </a:lnTo>
                  <a:lnTo>
                    <a:pt x="222" y="164"/>
                  </a:lnTo>
                  <a:lnTo>
                    <a:pt x="222" y="160"/>
                  </a:lnTo>
                  <a:lnTo>
                    <a:pt x="217" y="160"/>
                  </a:lnTo>
                  <a:lnTo>
                    <a:pt x="219" y="155"/>
                  </a:lnTo>
                  <a:lnTo>
                    <a:pt x="220" y="150"/>
                  </a:lnTo>
                  <a:lnTo>
                    <a:pt x="219" y="145"/>
                  </a:lnTo>
                  <a:lnTo>
                    <a:pt x="215" y="145"/>
                  </a:lnTo>
                  <a:lnTo>
                    <a:pt x="217" y="140"/>
                  </a:lnTo>
                  <a:lnTo>
                    <a:pt x="217" y="133"/>
                  </a:lnTo>
                  <a:lnTo>
                    <a:pt x="213" y="133"/>
                  </a:lnTo>
                  <a:lnTo>
                    <a:pt x="215" y="128"/>
                  </a:lnTo>
                  <a:lnTo>
                    <a:pt x="215" y="121"/>
                  </a:lnTo>
                  <a:lnTo>
                    <a:pt x="212" y="121"/>
                  </a:lnTo>
                  <a:lnTo>
                    <a:pt x="212" y="119"/>
                  </a:lnTo>
                  <a:lnTo>
                    <a:pt x="212" y="117"/>
                  </a:lnTo>
                  <a:lnTo>
                    <a:pt x="212" y="115"/>
                  </a:lnTo>
                  <a:lnTo>
                    <a:pt x="212" y="114"/>
                  </a:lnTo>
                  <a:lnTo>
                    <a:pt x="212" y="107"/>
                  </a:lnTo>
                  <a:lnTo>
                    <a:pt x="210" y="107"/>
                  </a:lnTo>
                  <a:lnTo>
                    <a:pt x="208" y="109"/>
                  </a:lnTo>
                  <a:lnTo>
                    <a:pt x="208" y="107"/>
                  </a:lnTo>
                  <a:lnTo>
                    <a:pt x="208" y="105"/>
                  </a:lnTo>
                  <a:lnTo>
                    <a:pt x="208" y="103"/>
                  </a:lnTo>
                  <a:lnTo>
                    <a:pt x="207" y="102"/>
                  </a:lnTo>
                  <a:lnTo>
                    <a:pt x="205" y="102"/>
                  </a:lnTo>
                  <a:lnTo>
                    <a:pt x="207" y="93"/>
                  </a:lnTo>
                  <a:lnTo>
                    <a:pt x="205" y="93"/>
                  </a:lnTo>
                  <a:lnTo>
                    <a:pt x="203" y="93"/>
                  </a:lnTo>
                  <a:lnTo>
                    <a:pt x="203" y="86"/>
                  </a:lnTo>
                  <a:lnTo>
                    <a:pt x="201" y="83"/>
                  </a:lnTo>
                  <a:lnTo>
                    <a:pt x="201" y="78"/>
                  </a:lnTo>
                  <a:lnTo>
                    <a:pt x="201" y="74"/>
                  </a:lnTo>
                  <a:lnTo>
                    <a:pt x="201" y="69"/>
                  </a:lnTo>
                  <a:lnTo>
                    <a:pt x="201" y="69"/>
                  </a:lnTo>
                  <a:lnTo>
                    <a:pt x="200" y="67"/>
                  </a:lnTo>
                  <a:lnTo>
                    <a:pt x="200" y="57"/>
                  </a:lnTo>
                  <a:lnTo>
                    <a:pt x="200" y="45"/>
                  </a:lnTo>
                  <a:close/>
                  <a:moveTo>
                    <a:pt x="205" y="0"/>
                  </a:moveTo>
                  <a:lnTo>
                    <a:pt x="246" y="4"/>
                  </a:lnTo>
                  <a:lnTo>
                    <a:pt x="286" y="16"/>
                  </a:lnTo>
                  <a:lnTo>
                    <a:pt x="320" y="35"/>
                  </a:lnTo>
                  <a:lnTo>
                    <a:pt x="349" y="59"/>
                  </a:lnTo>
                  <a:lnTo>
                    <a:pt x="375" y="90"/>
                  </a:lnTo>
                  <a:lnTo>
                    <a:pt x="394" y="124"/>
                  </a:lnTo>
                  <a:lnTo>
                    <a:pt x="406" y="162"/>
                  </a:lnTo>
                  <a:lnTo>
                    <a:pt x="409" y="203"/>
                  </a:lnTo>
                  <a:lnTo>
                    <a:pt x="406" y="244"/>
                  </a:lnTo>
                  <a:lnTo>
                    <a:pt x="394" y="284"/>
                  </a:lnTo>
                  <a:lnTo>
                    <a:pt x="375" y="318"/>
                  </a:lnTo>
                  <a:lnTo>
                    <a:pt x="349" y="349"/>
                  </a:lnTo>
                  <a:lnTo>
                    <a:pt x="320" y="373"/>
                  </a:lnTo>
                  <a:lnTo>
                    <a:pt x="286" y="392"/>
                  </a:lnTo>
                  <a:lnTo>
                    <a:pt x="246" y="404"/>
                  </a:lnTo>
                  <a:lnTo>
                    <a:pt x="205" y="408"/>
                  </a:lnTo>
                  <a:lnTo>
                    <a:pt x="164" y="404"/>
                  </a:lnTo>
                  <a:lnTo>
                    <a:pt x="126" y="392"/>
                  </a:lnTo>
                  <a:lnTo>
                    <a:pt x="91" y="373"/>
                  </a:lnTo>
                  <a:lnTo>
                    <a:pt x="60" y="349"/>
                  </a:lnTo>
                  <a:lnTo>
                    <a:pt x="36" y="318"/>
                  </a:lnTo>
                  <a:lnTo>
                    <a:pt x="17" y="284"/>
                  </a:lnTo>
                  <a:lnTo>
                    <a:pt x="5" y="244"/>
                  </a:lnTo>
                  <a:lnTo>
                    <a:pt x="0" y="203"/>
                  </a:lnTo>
                  <a:lnTo>
                    <a:pt x="5" y="162"/>
                  </a:lnTo>
                  <a:lnTo>
                    <a:pt x="17" y="124"/>
                  </a:lnTo>
                  <a:lnTo>
                    <a:pt x="36" y="90"/>
                  </a:lnTo>
                  <a:lnTo>
                    <a:pt x="60" y="59"/>
                  </a:lnTo>
                  <a:lnTo>
                    <a:pt x="91" y="35"/>
                  </a:lnTo>
                  <a:lnTo>
                    <a:pt x="126" y="16"/>
                  </a:lnTo>
                  <a:lnTo>
                    <a:pt x="164" y="4"/>
                  </a:lnTo>
                  <a:lnTo>
                    <a:pt x="205" y="0"/>
                  </a:lnTo>
                  <a:close/>
                </a:path>
              </a:pathLst>
            </a:custGeom>
            <a:solidFill>
              <a:srgbClr val="389FEF"/>
            </a:solidFill>
            <a:ln w="0">
              <a:solidFill>
                <a:srgbClr val="389FEF"/>
              </a:solidFill>
              <a:prstDash val="solid"/>
              <a:round/>
            </a:ln>
          </p:spPr>
          <p:txBody>
            <a:bodyPr vert="horz" wrap="square" lIns="91423" tIns="45711" rIns="91423" bIns="45711" numCol="1" anchor="t" anchorCtr="0" compatLnSpc="1"/>
            <a:lstStyle/>
            <a:p>
              <a:endParaRPr lang="zh-CN" altLang="en-US">
                <a:solidFill>
                  <a:prstClr val="black"/>
                </a:solidFill>
              </a:endParaRPr>
            </a:p>
          </p:txBody>
        </p:sp>
        <p:grpSp>
          <p:nvGrpSpPr>
            <p:cNvPr id="3" name="组合 151"/>
            <p:cNvGrpSpPr/>
            <p:nvPr/>
          </p:nvGrpSpPr>
          <p:grpSpPr>
            <a:xfrm>
              <a:off x="3149991" y="1528206"/>
              <a:ext cx="545238" cy="545238"/>
              <a:chOff x="7642289" y="1746767"/>
              <a:chExt cx="496854" cy="494417"/>
            </a:xfrm>
          </p:grpSpPr>
          <p:sp>
            <p:nvSpPr>
              <p:cNvPr id="153" name="Freeform 143"/>
              <p:cNvSpPr/>
              <p:nvPr/>
            </p:nvSpPr>
            <p:spPr bwMode="auto">
              <a:xfrm>
                <a:off x="7751889" y="1909950"/>
                <a:ext cx="4871" cy="38969"/>
              </a:xfrm>
              <a:custGeom>
                <a:avLst/>
                <a:gdLst>
                  <a:gd name="T0" fmla="*/ 5 w 5"/>
                  <a:gd name="T1" fmla="*/ 0 h 32"/>
                  <a:gd name="T2" fmla="*/ 5 w 5"/>
                  <a:gd name="T3" fmla="*/ 32 h 32"/>
                  <a:gd name="T4" fmla="*/ 2 w 5"/>
                  <a:gd name="T5" fmla="*/ 27 h 32"/>
                  <a:gd name="T6" fmla="*/ 0 w 5"/>
                  <a:gd name="T7" fmla="*/ 22 h 32"/>
                  <a:gd name="T8" fmla="*/ 0 w 5"/>
                  <a:gd name="T9" fmla="*/ 15 h 32"/>
                  <a:gd name="T10" fmla="*/ 0 w 5"/>
                  <a:gd name="T11" fmla="*/ 10 h 32"/>
                  <a:gd name="T12" fmla="*/ 2 w 5"/>
                  <a:gd name="T13" fmla="*/ 5 h 32"/>
                  <a:gd name="T14" fmla="*/ 5 w 5"/>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2">
                    <a:moveTo>
                      <a:pt x="5" y="0"/>
                    </a:moveTo>
                    <a:lnTo>
                      <a:pt x="5" y="32"/>
                    </a:lnTo>
                    <a:lnTo>
                      <a:pt x="2" y="27"/>
                    </a:lnTo>
                    <a:lnTo>
                      <a:pt x="0" y="22"/>
                    </a:lnTo>
                    <a:lnTo>
                      <a:pt x="0" y="15"/>
                    </a:lnTo>
                    <a:lnTo>
                      <a:pt x="0" y="10"/>
                    </a:lnTo>
                    <a:lnTo>
                      <a:pt x="2" y="5"/>
                    </a:lnTo>
                    <a:lnTo>
                      <a:pt x="5" y="0"/>
                    </a:lnTo>
                    <a:close/>
                  </a:path>
                </a:pathLst>
              </a:custGeom>
              <a:solidFill>
                <a:srgbClr val="389FEF"/>
              </a:solidFill>
              <a:ln w="0">
                <a:solidFill>
                  <a:srgbClr val="389FEF"/>
                </a:solidFill>
                <a:prstDash val="solid"/>
                <a:round/>
              </a:ln>
            </p:spPr>
            <p:txBody>
              <a:bodyPr vert="horz" wrap="square" lIns="91440" tIns="45720" rIns="91440" bIns="45720" numCol="1" anchor="t" anchorCtr="0" compatLnSpc="1"/>
              <a:lstStyle/>
              <a:p>
                <a:endParaRPr lang="zh-CN" altLang="en-US">
                  <a:solidFill>
                    <a:prstClr val="black"/>
                  </a:solidFill>
                </a:endParaRPr>
              </a:p>
            </p:txBody>
          </p:sp>
          <p:sp>
            <p:nvSpPr>
              <p:cNvPr id="154" name="Freeform 144"/>
              <p:cNvSpPr/>
              <p:nvPr/>
            </p:nvSpPr>
            <p:spPr bwMode="auto">
              <a:xfrm>
                <a:off x="7785986" y="2002501"/>
                <a:ext cx="14613" cy="92551"/>
              </a:xfrm>
              <a:custGeom>
                <a:avLst/>
                <a:gdLst>
                  <a:gd name="T0" fmla="*/ 0 w 12"/>
                  <a:gd name="T1" fmla="*/ 0 h 76"/>
                  <a:gd name="T2" fmla="*/ 2 w 12"/>
                  <a:gd name="T3" fmla="*/ 0 h 76"/>
                  <a:gd name="T4" fmla="*/ 12 w 12"/>
                  <a:gd name="T5" fmla="*/ 3 h 76"/>
                  <a:gd name="T6" fmla="*/ 12 w 12"/>
                  <a:gd name="T7" fmla="*/ 76 h 76"/>
                  <a:gd name="T8" fmla="*/ 0 w 12"/>
                  <a:gd name="T9" fmla="*/ 76 h 76"/>
                  <a:gd name="T10" fmla="*/ 0 w 12"/>
                  <a:gd name="T11" fmla="*/ 0 h 76"/>
                </a:gdLst>
                <a:ahLst/>
                <a:cxnLst>
                  <a:cxn ang="0">
                    <a:pos x="T0" y="T1"/>
                  </a:cxn>
                  <a:cxn ang="0">
                    <a:pos x="T2" y="T3"/>
                  </a:cxn>
                  <a:cxn ang="0">
                    <a:pos x="T4" y="T5"/>
                  </a:cxn>
                  <a:cxn ang="0">
                    <a:pos x="T6" y="T7"/>
                  </a:cxn>
                  <a:cxn ang="0">
                    <a:pos x="T8" y="T9"/>
                  </a:cxn>
                  <a:cxn ang="0">
                    <a:pos x="T10" y="T11"/>
                  </a:cxn>
                </a:cxnLst>
                <a:rect l="0" t="0" r="r" b="b"/>
                <a:pathLst>
                  <a:path w="12" h="76">
                    <a:moveTo>
                      <a:pt x="0" y="0"/>
                    </a:moveTo>
                    <a:lnTo>
                      <a:pt x="2" y="0"/>
                    </a:lnTo>
                    <a:lnTo>
                      <a:pt x="12" y="3"/>
                    </a:lnTo>
                    <a:lnTo>
                      <a:pt x="12" y="76"/>
                    </a:lnTo>
                    <a:lnTo>
                      <a:pt x="0" y="76"/>
                    </a:lnTo>
                    <a:lnTo>
                      <a:pt x="0" y="0"/>
                    </a:lnTo>
                    <a:close/>
                  </a:path>
                </a:pathLst>
              </a:custGeom>
              <a:solidFill>
                <a:srgbClr val="389FEF"/>
              </a:solidFill>
              <a:ln w="0">
                <a:solidFill>
                  <a:srgbClr val="389FEF"/>
                </a:solidFill>
                <a:prstDash val="solid"/>
                <a:round/>
              </a:ln>
            </p:spPr>
            <p:txBody>
              <a:bodyPr vert="horz" wrap="square" lIns="91440" tIns="45720" rIns="91440" bIns="45720" numCol="1" anchor="t" anchorCtr="0" compatLnSpc="1"/>
              <a:lstStyle/>
              <a:p>
                <a:endParaRPr lang="zh-CN" altLang="en-US">
                  <a:solidFill>
                    <a:prstClr val="black"/>
                  </a:solidFill>
                </a:endParaRPr>
              </a:p>
            </p:txBody>
          </p:sp>
          <p:sp>
            <p:nvSpPr>
              <p:cNvPr id="155" name="Freeform 145"/>
              <p:cNvSpPr/>
              <p:nvPr/>
            </p:nvSpPr>
            <p:spPr bwMode="auto">
              <a:xfrm>
                <a:off x="7832263" y="2024420"/>
                <a:ext cx="12179" cy="56017"/>
              </a:xfrm>
              <a:custGeom>
                <a:avLst/>
                <a:gdLst>
                  <a:gd name="T0" fmla="*/ 0 w 10"/>
                  <a:gd name="T1" fmla="*/ 0 h 47"/>
                  <a:gd name="T2" fmla="*/ 5 w 10"/>
                  <a:gd name="T3" fmla="*/ 7 h 47"/>
                  <a:gd name="T4" fmla="*/ 9 w 10"/>
                  <a:gd name="T5" fmla="*/ 16 h 47"/>
                  <a:gd name="T6" fmla="*/ 10 w 10"/>
                  <a:gd name="T7" fmla="*/ 24 h 47"/>
                  <a:gd name="T8" fmla="*/ 9 w 10"/>
                  <a:gd name="T9" fmla="*/ 33 h 47"/>
                  <a:gd name="T10" fmla="*/ 5 w 10"/>
                  <a:gd name="T11" fmla="*/ 40 h 47"/>
                  <a:gd name="T12" fmla="*/ 0 w 10"/>
                  <a:gd name="T13" fmla="*/ 47 h 47"/>
                  <a:gd name="T14" fmla="*/ 0 w 10"/>
                  <a:gd name="T15" fmla="*/ 0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47">
                    <a:moveTo>
                      <a:pt x="0" y="0"/>
                    </a:moveTo>
                    <a:lnTo>
                      <a:pt x="5" y="7"/>
                    </a:lnTo>
                    <a:lnTo>
                      <a:pt x="9" y="16"/>
                    </a:lnTo>
                    <a:lnTo>
                      <a:pt x="10" y="24"/>
                    </a:lnTo>
                    <a:lnTo>
                      <a:pt x="9" y="33"/>
                    </a:lnTo>
                    <a:lnTo>
                      <a:pt x="5" y="40"/>
                    </a:lnTo>
                    <a:lnTo>
                      <a:pt x="0" y="47"/>
                    </a:lnTo>
                    <a:lnTo>
                      <a:pt x="0" y="0"/>
                    </a:lnTo>
                    <a:close/>
                  </a:path>
                </a:pathLst>
              </a:custGeom>
              <a:solidFill>
                <a:srgbClr val="389FEF"/>
              </a:solidFill>
              <a:ln w="0">
                <a:solidFill>
                  <a:srgbClr val="389FEF"/>
                </a:solidFill>
                <a:prstDash val="solid"/>
                <a:round/>
              </a:ln>
            </p:spPr>
            <p:txBody>
              <a:bodyPr vert="horz" wrap="square" lIns="91440" tIns="45720" rIns="91440" bIns="45720" numCol="1" anchor="t" anchorCtr="0" compatLnSpc="1"/>
              <a:lstStyle/>
              <a:p>
                <a:endParaRPr lang="zh-CN" altLang="en-US">
                  <a:solidFill>
                    <a:prstClr val="black"/>
                  </a:solidFill>
                </a:endParaRPr>
              </a:p>
            </p:txBody>
          </p:sp>
          <p:sp>
            <p:nvSpPr>
              <p:cNvPr id="156" name="Freeform 146"/>
              <p:cNvSpPr/>
              <p:nvPr/>
            </p:nvSpPr>
            <p:spPr bwMode="auto">
              <a:xfrm>
                <a:off x="7785986" y="1892900"/>
                <a:ext cx="14613" cy="80373"/>
              </a:xfrm>
              <a:custGeom>
                <a:avLst/>
                <a:gdLst>
                  <a:gd name="T0" fmla="*/ 12 w 12"/>
                  <a:gd name="T1" fmla="*/ 0 h 67"/>
                  <a:gd name="T2" fmla="*/ 12 w 12"/>
                  <a:gd name="T3" fmla="*/ 67 h 67"/>
                  <a:gd name="T4" fmla="*/ 0 w 12"/>
                  <a:gd name="T5" fmla="*/ 63 h 67"/>
                  <a:gd name="T6" fmla="*/ 0 w 12"/>
                  <a:gd name="T7" fmla="*/ 0 h 67"/>
                  <a:gd name="T8" fmla="*/ 7 w 12"/>
                  <a:gd name="T9" fmla="*/ 0 h 67"/>
                  <a:gd name="T10" fmla="*/ 12 w 12"/>
                  <a:gd name="T11" fmla="*/ 0 h 67"/>
                </a:gdLst>
                <a:ahLst/>
                <a:cxnLst>
                  <a:cxn ang="0">
                    <a:pos x="T0" y="T1"/>
                  </a:cxn>
                  <a:cxn ang="0">
                    <a:pos x="T2" y="T3"/>
                  </a:cxn>
                  <a:cxn ang="0">
                    <a:pos x="T4" y="T5"/>
                  </a:cxn>
                  <a:cxn ang="0">
                    <a:pos x="T6" y="T7"/>
                  </a:cxn>
                  <a:cxn ang="0">
                    <a:pos x="T8" y="T9"/>
                  </a:cxn>
                  <a:cxn ang="0">
                    <a:pos x="T10" y="T11"/>
                  </a:cxn>
                </a:cxnLst>
                <a:rect l="0" t="0" r="r" b="b"/>
                <a:pathLst>
                  <a:path w="12" h="67">
                    <a:moveTo>
                      <a:pt x="12" y="0"/>
                    </a:moveTo>
                    <a:lnTo>
                      <a:pt x="12" y="67"/>
                    </a:lnTo>
                    <a:lnTo>
                      <a:pt x="0" y="63"/>
                    </a:lnTo>
                    <a:lnTo>
                      <a:pt x="0" y="0"/>
                    </a:lnTo>
                    <a:lnTo>
                      <a:pt x="7" y="0"/>
                    </a:lnTo>
                    <a:lnTo>
                      <a:pt x="12" y="0"/>
                    </a:lnTo>
                    <a:close/>
                  </a:path>
                </a:pathLst>
              </a:custGeom>
              <a:solidFill>
                <a:srgbClr val="389FEF"/>
              </a:solidFill>
              <a:ln w="0">
                <a:solidFill>
                  <a:srgbClr val="389FEF"/>
                </a:solidFill>
                <a:prstDash val="solid"/>
                <a:round/>
              </a:ln>
            </p:spPr>
            <p:txBody>
              <a:bodyPr vert="horz" wrap="square" lIns="91440" tIns="45720" rIns="91440" bIns="45720" numCol="1" anchor="t" anchorCtr="0" compatLnSpc="1"/>
              <a:lstStyle/>
              <a:p>
                <a:endParaRPr lang="zh-CN" altLang="en-US">
                  <a:solidFill>
                    <a:prstClr val="black"/>
                  </a:solidFill>
                </a:endParaRPr>
              </a:p>
            </p:txBody>
          </p:sp>
          <p:sp>
            <p:nvSpPr>
              <p:cNvPr id="157" name="Freeform 147"/>
              <p:cNvSpPr>
                <a:spLocks noEditPoints="1"/>
              </p:cNvSpPr>
              <p:nvPr/>
            </p:nvSpPr>
            <p:spPr bwMode="auto">
              <a:xfrm>
                <a:off x="7642289" y="1746767"/>
                <a:ext cx="496854" cy="494417"/>
              </a:xfrm>
              <a:custGeom>
                <a:avLst/>
                <a:gdLst>
                  <a:gd name="T0" fmla="*/ 275 w 409"/>
                  <a:gd name="T1" fmla="*/ 324 h 407"/>
                  <a:gd name="T2" fmla="*/ 295 w 409"/>
                  <a:gd name="T3" fmla="*/ 319 h 407"/>
                  <a:gd name="T4" fmla="*/ 355 w 409"/>
                  <a:gd name="T5" fmla="*/ 318 h 407"/>
                  <a:gd name="T6" fmla="*/ 216 w 409"/>
                  <a:gd name="T7" fmla="*/ 316 h 407"/>
                  <a:gd name="T8" fmla="*/ 297 w 409"/>
                  <a:gd name="T9" fmla="*/ 306 h 407"/>
                  <a:gd name="T10" fmla="*/ 355 w 409"/>
                  <a:gd name="T11" fmla="*/ 312 h 407"/>
                  <a:gd name="T12" fmla="*/ 213 w 409"/>
                  <a:gd name="T13" fmla="*/ 304 h 407"/>
                  <a:gd name="T14" fmla="*/ 273 w 409"/>
                  <a:gd name="T15" fmla="*/ 297 h 407"/>
                  <a:gd name="T16" fmla="*/ 354 w 409"/>
                  <a:gd name="T17" fmla="*/ 306 h 407"/>
                  <a:gd name="T18" fmla="*/ 214 w 409"/>
                  <a:gd name="T19" fmla="*/ 287 h 407"/>
                  <a:gd name="T20" fmla="*/ 275 w 409"/>
                  <a:gd name="T21" fmla="*/ 288 h 407"/>
                  <a:gd name="T22" fmla="*/ 295 w 409"/>
                  <a:gd name="T23" fmla="*/ 293 h 407"/>
                  <a:gd name="T24" fmla="*/ 297 w 409"/>
                  <a:gd name="T25" fmla="*/ 287 h 407"/>
                  <a:gd name="T26" fmla="*/ 275 w 409"/>
                  <a:gd name="T27" fmla="*/ 285 h 407"/>
                  <a:gd name="T28" fmla="*/ 295 w 409"/>
                  <a:gd name="T29" fmla="*/ 278 h 407"/>
                  <a:gd name="T30" fmla="*/ 355 w 409"/>
                  <a:gd name="T31" fmla="*/ 276 h 407"/>
                  <a:gd name="T32" fmla="*/ 216 w 409"/>
                  <a:gd name="T33" fmla="*/ 276 h 407"/>
                  <a:gd name="T34" fmla="*/ 297 w 409"/>
                  <a:gd name="T35" fmla="*/ 266 h 407"/>
                  <a:gd name="T36" fmla="*/ 355 w 409"/>
                  <a:gd name="T37" fmla="*/ 271 h 407"/>
                  <a:gd name="T38" fmla="*/ 213 w 409"/>
                  <a:gd name="T39" fmla="*/ 263 h 407"/>
                  <a:gd name="T40" fmla="*/ 273 w 409"/>
                  <a:gd name="T41" fmla="*/ 257 h 407"/>
                  <a:gd name="T42" fmla="*/ 354 w 409"/>
                  <a:gd name="T43" fmla="*/ 264 h 407"/>
                  <a:gd name="T44" fmla="*/ 214 w 409"/>
                  <a:gd name="T45" fmla="*/ 247 h 407"/>
                  <a:gd name="T46" fmla="*/ 275 w 409"/>
                  <a:gd name="T47" fmla="*/ 249 h 407"/>
                  <a:gd name="T48" fmla="*/ 295 w 409"/>
                  <a:gd name="T49" fmla="*/ 254 h 407"/>
                  <a:gd name="T50" fmla="*/ 297 w 409"/>
                  <a:gd name="T51" fmla="*/ 245 h 407"/>
                  <a:gd name="T52" fmla="*/ 275 w 409"/>
                  <a:gd name="T53" fmla="*/ 245 h 407"/>
                  <a:gd name="T54" fmla="*/ 295 w 409"/>
                  <a:gd name="T55" fmla="*/ 237 h 407"/>
                  <a:gd name="T56" fmla="*/ 355 w 409"/>
                  <a:gd name="T57" fmla="*/ 235 h 407"/>
                  <a:gd name="T58" fmla="*/ 216 w 409"/>
                  <a:gd name="T59" fmla="*/ 237 h 407"/>
                  <a:gd name="T60" fmla="*/ 297 w 409"/>
                  <a:gd name="T61" fmla="*/ 225 h 407"/>
                  <a:gd name="T62" fmla="*/ 355 w 409"/>
                  <a:gd name="T63" fmla="*/ 232 h 407"/>
                  <a:gd name="T64" fmla="*/ 213 w 409"/>
                  <a:gd name="T65" fmla="*/ 223 h 407"/>
                  <a:gd name="T66" fmla="*/ 273 w 409"/>
                  <a:gd name="T67" fmla="*/ 218 h 407"/>
                  <a:gd name="T68" fmla="*/ 273 w 409"/>
                  <a:gd name="T69" fmla="*/ 216 h 407"/>
                  <a:gd name="T70" fmla="*/ 214 w 409"/>
                  <a:gd name="T71" fmla="*/ 199 h 407"/>
                  <a:gd name="T72" fmla="*/ 275 w 409"/>
                  <a:gd name="T73" fmla="*/ 201 h 407"/>
                  <a:gd name="T74" fmla="*/ 214 w 409"/>
                  <a:gd name="T75" fmla="*/ 196 h 407"/>
                  <a:gd name="T76" fmla="*/ 216 w 409"/>
                  <a:gd name="T77" fmla="*/ 187 h 407"/>
                  <a:gd name="T78" fmla="*/ 275 w 409"/>
                  <a:gd name="T79" fmla="*/ 185 h 407"/>
                  <a:gd name="T80" fmla="*/ 213 w 409"/>
                  <a:gd name="T81" fmla="*/ 170 h 407"/>
                  <a:gd name="T82" fmla="*/ 275 w 409"/>
                  <a:gd name="T83" fmla="*/ 168 h 407"/>
                  <a:gd name="T84" fmla="*/ 216 w 409"/>
                  <a:gd name="T85" fmla="*/ 166 h 407"/>
                  <a:gd name="T86" fmla="*/ 216 w 409"/>
                  <a:gd name="T87" fmla="*/ 147 h 407"/>
                  <a:gd name="T88" fmla="*/ 275 w 409"/>
                  <a:gd name="T89" fmla="*/ 154 h 407"/>
                  <a:gd name="T90" fmla="*/ 213 w 409"/>
                  <a:gd name="T91" fmla="*/ 144 h 407"/>
                  <a:gd name="T92" fmla="*/ 273 w 409"/>
                  <a:gd name="T93" fmla="*/ 137 h 407"/>
                  <a:gd name="T94" fmla="*/ 74 w 409"/>
                  <a:gd name="T95" fmla="*/ 116 h 407"/>
                  <a:gd name="T96" fmla="*/ 60 w 409"/>
                  <a:gd name="T97" fmla="*/ 275 h 407"/>
                  <a:gd name="T98" fmla="*/ 106 w 409"/>
                  <a:gd name="T99" fmla="*/ 326 h 407"/>
                  <a:gd name="T100" fmla="*/ 132 w 409"/>
                  <a:gd name="T101" fmla="*/ 319 h 407"/>
                  <a:gd name="T102" fmla="*/ 156 w 409"/>
                  <a:gd name="T103" fmla="*/ 302 h 407"/>
                  <a:gd name="T104" fmla="*/ 156 w 409"/>
                  <a:gd name="T105" fmla="*/ 197 h 407"/>
                  <a:gd name="T106" fmla="*/ 156 w 409"/>
                  <a:gd name="T107" fmla="*/ 92 h 407"/>
                  <a:gd name="T108" fmla="*/ 130 w 409"/>
                  <a:gd name="T109" fmla="*/ 92 h 407"/>
                  <a:gd name="T110" fmla="*/ 204 w 409"/>
                  <a:gd name="T111" fmla="*/ 0 h 407"/>
                  <a:gd name="T112" fmla="*/ 409 w 409"/>
                  <a:gd name="T113" fmla="*/ 202 h 407"/>
                  <a:gd name="T114" fmla="*/ 204 w 409"/>
                  <a:gd name="T115" fmla="*/ 407 h 407"/>
                  <a:gd name="T116" fmla="*/ 0 w 409"/>
                  <a:gd name="T117" fmla="*/ 202 h 407"/>
                  <a:gd name="T118" fmla="*/ 204 w 409"/>
                  <a:gd name="T119"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9" h="407">
                    <a:moveTo>
                      <a:pt x="216" y="316"/>
                    </a:moveTo>
                    <a:lnTo>
                      <a:pt x="214" y="318"/>
                    </a:lnTo>
                    <a:lnTo>
                      <a:pt x="213" y="319"/>
                    </a:lnTo>
                    <a:lnTo>
                      <a:pt x="213" y="323"/>
                    </a:lnTo>
                    <a:lnTo>
                      <a:pt x="214" y="324"/>
                    </a:lnTo>
                    <a:lnTo>
                      <a:pt x="216" y="326"/>
                    </a:lnTo>
                    <a:lnTo>
                      <a:pt x="273" y="326"/>
                    </a:lnTo>
                    <a:lnTo>
                      <a:pt x="275" y="324"/>
                    </a:lnTo>
                    <a:lnTo>
                      <a:pt x="275" y="323"/>
                    </a:lnTo>
                    <a:lnTo>
                      <a:pt x="275" y="319"/>
                    </a:lnTo>
                    <a:lnTo>
                      <a:pt x="275" y="318"/>
                    </a:lnTo>
                    <a:lnTo>
                      <a:pt x="273" y="316"/>
                    </a:lnTo>
                    <a:lnTo>
                      <a:pt x="216" y="316"/>
                    </a:lnTo>
                    <a:close/>
                    <a:moveTo>
                      <a:pt x="297" y="316"/>
                    </a:moveTo>
                    <a:lnTo>
                      <a:pt x="295" y="318"/>
                    </a:lnTo>
                    <a:lnTo>
                      <a:pt x="295" y="319"/>
                    </a:lnTo>
                    <a:lnTo>
                      <a:pt x="295" y="323"/>
                    </a:lnTo>
                    <a:lnTo>
                      <a:pt x="295" y="324"/>
                    </a:lnTo>
                    <a:lnTo>
                      <a:pt x="297" y="326"/>
                    </a:lnTo>
                    <a:lnTo>
                      <a:pt x="354" y="326"/>
                    </a:lnTo>
                    <a:lnTo>
                      <a:pt x="355" y="324"/>
                    </a:lnTo>
                    <a:lnTo>
                      <a:pt x="355" y="323"/>
                    </a:lnTo>
                    <a:lnTo>
                      <a:pt x="355" y="319"/>
                    </a:lnTo>
                    <a:lnTo>
                      <a:pt x="355" y="318"/>
                    </a:lnTo>
                    <a:lnTo>
                      <a:pt x="354" y="316"/>
                    </a:lnTo>
                    <a:lnTo>
                      <a:pt x="297" y="316"/>
                    </a:lnTo>
                    <a:close/>
                    <a:moveTo>
                      <a:pt x="216" y="307"/>
                    </a:moveTo>
                    <a:lnTo>
                      <a:pt x="214" y="307"/>
                    </a:lnTo>
                    <a:lnTo>
                      <a:pt x="213" y="309"/>
                    </a:lnTo>
                    <a:lnTo>
                      <a:pt x="213" y="312"/>
                    </a:lnTo>
                    <a:lnTo>
                      <a:pt x="214" y="314"/>
                    </a:lnTo>
                    <a:lnTo>
                      <a:pt x="216" y="316"/>
                    </a:lnTo>
                    <a:lnTo>
                      <a:pt x="273" y="316"/>
                    </a:lnTo>
                    <a:lnTo>
                      <a:pt x="275" y="314"/>
                    </a:lnTo>
                    <a:lnTo>
                      <a:pt x="275" y="312"/>
                    </a:lnTo>
                    <a:lnTo>
                      <a:pt x="275" y="309"/>
                    </a:lnTo>
                    <a:lnTo>
                      <a:pt x="275" y="307"/>
                    </a:lnTo>
                    <a:lnTo>
                      <a:pt x="273" y="307"/>
                    </a:lnTo>
                    <a:lnTo>
                      <a:pt x="216" y="307"/>
                    </a:lnTo>
                    <a:close/>
                    <a:moveTo>
                      <a:pt x="297" y="306"/>
                    </a:moveTo>
                    <a:lnTo>
                      <a:pt x="295" y="307"/>
                    </a:lnTo>
                    <a:lnTo>
                      <a:pt x="295" y="309"/>
                    </a:lnTo>
                    <a:lnTo>
                      <a:pt x="295" y="312"/>
                    </a:lnTo>
                    <a:lnTo>
                      <a:pt x="295" y="314"/>
                    </a:lnTo>
                    <a:lnTo>
                      <a:pt x="297" y="316"/>
                    </a:lnTo>
                    <a:lnTo>
                      <a:pt x="354" y="316"/>
                    </a:lnTo>
                    <a:lnTo>
                      <a:pt x="355" y="314"/>
                    </a:lnTo>
                    <a:lnTo>
                      <a:pt x="355" y="312"/>
                    </a:lnTo>
                    <a:lnTo>
                      <a:pt x="355" y="309"/>
                    </a:lnTo>
                    <a:lnTo>
                      <a:pt x="355" y="307"/>
                    </a:lnTo>
                    <a:lnTo>
                      <a:pt x="354" y="306"/>
                    </a:lnTo>
                    <a:lnTo>
                      <a:pt x="297" y="306"/>
                    </a:lnTo>
                    <a:close/>
                    <a:moveTo>
                      <a:pt x="216" y="297"/>
                    </a:moveTo>
                    <a:lnTo>
                      <a:pt x="214" y="297"/>
                    </a:lnTo>
                    <a:lnTo>
                      <a:pt x="213" y="299"/>
                    </a:lnTo>
                    <a:lnTo>
                      <a:pt x="213" y="304"/>
                    </a:lnTo>
                    <a:lnTo>
                      <a:pt x="214" y="306"/>
                    </a:lnTo>
                    <a:lnTo>
                      <a:pt x="216" y="306"/>
                    </a:lnTo>
                    <a:lnTo>
                      <a:pt x="273" y="306"/>
                    </a:lnTo>
                    <a:lnTo>
                      <a:pt x="275" y="306"/>
                    </a:lnTo>
                    <a:lnTo>
                      <a:pt x="275" y="304"/>
                    </a:lnTo>
                    <a:lnTo>
                      <a:pt x="275" y="299"/>
                    </a:lnTo>
                    <a:lnTo>
                      <a:pt x="275" y="297"/>
                    </a:lnTo>
                    <a:lnTo>
                      <a:pt x="273" y="297"/>
                    </a:lnTo>
                    <a:lnTo>
                      <a:pt x="216" y="297"/>
                    </a:lnTo>
                    <a:close/>
                    <a:moveTo>
                      <a:pt x="297" y="297"/>
                    </a:moveTo>
                    <a:lnTo>
                      <a:pt x="295" y="297"/>
                    </a:lnTo>
                    <a:lnTo>
                      <a:pt x="295" y="299"/>
                    </a:lnTo>
                    <a:lnTo>
                      <a:pt x="295" y="302"/>
                    </a:lnTo>
                    <a:lnTo>
                      <a:pt x="295" y="304"/>
                    </a:lnTo>
                    <a:lnTo>
                      <a:pt x="297" y="306"/>
                    </a:lnTo>
                    <a:lnTo>
                      <a:pt x="354" y="306"/>
                    </a:lnTo>
                    <a:lnTo>
                      <a:pt x="355" y="304"/>
                    </a:lnTo>
                    <a:lnTo>
                      <a:pt x="355" y="302"/>
                    </a:lnTo>
                    <a:lnTo>
                      <a:pt x="355" y="299"/>
                    </a:lnTo>
                    <a:lnTo>
                      <a:pt x="355" y="297"/>
                    </a:lnTo>
                    <a:lnTo>
                      <a:pt x="354" y="297"/>
                    </a:lnTo>
                    <a:lnTo>
                      <a:pt x="297" y="297"/>
                    </a:lnTo>
                    <a:close/>
                    <a:moveTo>
                      <a:pt x="216" y="287"/>
                    </a:moveTo>
                    <a:lnTo>
                      <a:pt x="214" y="287"/>
                    </a:lnTo>
                    <a:lnTo>
                      <a:pt x="213" y="288"/>
                    </a:lnTo>
                    <a:lnTo>
                      <a:pt x="213" y="293"/>
                    </a:lnTo>
                    <a:lnTo>
                      <a:pt x="214" y="295"/>
                    </a:lnTo>
                    <a:lnTo>
                      <a:pt x="216" y="295"/>
                    </a:lnTo>
                    <a:lnTo>
                      <a:pt x="273" y="295"/>
                    </a:lnTo>
                    <a:lnTo>
                      <a:pt x="275" y="295"/>
                    </a:lnTo>
                    <a:lnTo>
                      <a:pt x="275" y="293"/>
                    </a:lnTo>
                    <a:lnTo>
                      <a:pt x="275" y="288"/>
                    </a:lnTo>
                    <a:lnTo>
                      <a:pt x="275" y="287"/>
                    </a:lnTo>
                    <a:lnTo>
                      <a:pt x="273" y="287"/>
                    </a:lnTo>
                    <a:lnTo>
                      <a:pt x="216" y="287"/>
                    </a:lnTo>
                    <a:close/>
                    <a:moveTo>
                      <a:pt x="297" y="287"/>
                    </a:moveTo>
                    <a:lnTo>
                      <a:pt x="295" y="287"/>
                    </a:lnTo>
                    <a:lnTo>
                      <a:pt x="295" y="288"/>
                    </a:lnTo>
                    <a:lnTo>
                      <a:pt x="295" y="292"/>
                    </a:lnTo>
                    <a:lnTo>
                      <a:pt x="295" y="293"/>
                    </a:lnTo>
                    <a:lnTo>
                      <a:pt x="297" y="295"/>
                    </a:lnTo>
                    <a:lnTo>
                      <a:pt x="354" y="295"/>
                    </a:lnTo>
                    <a:lnTo>
                      <a:pt x="355" y="293"/>
                    </a:lnTo>
                    <a:lnTo>
                      <a:pt x="355" y="292"/>
                    </a:lnTo>
                    <a:lnTo>
                      <a:pt x="355" y="288"/>
                    </a:lnTo>
                    <a:lnTo>
                      <a:pt x="355" y="287"/>
                    </a:lnTo>
                    <a:lnTo>
                      <a:pt x="354" y="287"/>
                    </a:lnTo>
                    <a:lnTo>
                      <a:pt x="297" y="287"/>
                    </a:lnTo>
                    <a:close/>
                    <a:moveTo>
                      <a:pt x="216" y="276"/>
                    </a:moveTo>
                    <a:lnTo>
                      <a:pt x="214" y="278"/>
                    </a:lnTo>
                    <a:lnTo>
                      <a:pt x="213" y="280"/>
                    </a:lnTo>
                    <a:lnTo>
                      <a:pt x="213" y="283"/>
                    </a:lnTo>
                    <a:lnTo>
                      <a:pt x="214" y="285"/>
                    </a:lnTo>
                    <a:lnTo>
                      <a:pt x="216" y="285"/>
                    </a:lnTo>
                    <a:lnTo>
                      <a:pt x="273" y="285"/>
                    </a:lnTo>
                    <a:lnTo>
                      <a:pt x="275" y="285"/>
                    </a:lnTo>
                    <a:lnTo>
                      <a:pt x="275" y="283"/>
                    </a:lnTo>
                    <a:lnTo>
                      <a:pt x="275" y="280"/>
                    </a:lnTo>
                    <a:lnTo>
                      <a:pt x="275" y="278"/>
                    </a:lnTo>
                    <a:lnTo>
                      <a:pt x="273" y="276"/>
                    </a:lnTo>
                    <a:lnTo>
                      <a:pt x="216" y="276"/>
                    </a:lnTo>
                    <a:close/>
                    <a:moveTo>
                      <a:pt x="297" y="276"/>
                    </a:moveTo>
                    <a:lnTo>
                      <a:pt x="295" y="276"/>
                    </a:lnTo>
                    <a:lnTo>
                      <a:pt x="295" y="278"/>
                    </a:lnTo>
                    <a:lnTo>
                      <a:pt x="295" y="281"/>
                    </a:lnTo>
                    <a:lnTo>
                      <a:pt x="295" y="283"/>
                    </a:lnTo>
                    <a:lnTo>
                      <a:pt x="297" y="285"/>
                    </a:lnTo>
                    <a:lnTo>
                      <a:pt x="354" y="285"/>
                    </a:lnTo>
                    <a:lnTo>
                      <a:pt x="355" y="283"/>
                    </a:lnTo>
                    <a:lnTo>
                      <a:pt x="355" y="281"/>
                    </a:lnTo>
                    <a:lnTo>
                      <a:pt x="355" y="278"/>
                    </a:lnTo>
                    <a:lnTo>
                      <a:pt x="355" y="276"/>
                    </a:lnTo>
                    <a:lnTo>
                      <a:pt x="354" y="276"/>
                    </a:lnTo>
                    <a:lnTo>
                      <a:pt x="297" y="276"/>
                    </a:lnTo>
                    <a:close/>
                    <a:moveTo>
                      <a:pt x="216" y="268"/>
                    </a:moveTo>
                    <a:lnTo>
                      <a:pt x="214" y="268"/>
                    </a:lnTo>
                    <a:lnTo>
                      <a:pt x="213" y="269"/>
                    </a:lnTo>
                    <a:lnTo>
                      <a:pt x="213" y="273"/>
                    </a:lnTo>
                    <a:lnTo>
                      <a:pt x="214" y="275"/>
                    </a:lnTo>
                    <a:lnTo>
                      <a:pt x="216" y="276"/>
                    </a:lnTo>
                    <a:lnTo>
                      <a:pt x="273" y="276"/>
                    </a:lnTo>
                    <a:lnTo>
                      <a:pt x="275" y="275"/>
                    </a:lnTo>
                    <a:lnTo>
                      <a:pt x="275" y="273"/>
                    </a:lnTo>
                    <a:lnTo>
                      <a:pt x="275" y="269"/>
                    </a:lnTo>
                    <a:lnTo>
                      <a:pt x="275" y="268"/>
                    </a:lnTo>
                    <a:lnTo>
                      <a:pt x="273" y="268"/>
                    </a:lnTo>
                    <a:lnTo>
                      <a:pt x="216" y="268"/>
                    </a:lnTo>
                    <a:close/>
                    <a:moveTo>
                      <a:pt x="297" y="266"/>
                    </a:moveTo>
                    <a:lnTo>
                      <a:pt x="295" y="266"/>
                    </a:lnTo>
                    <a:lnTo>
                      <a:pt x="295" y="268"/>
                    </a:lnTo>
                    <a:lnTo>
                      <a:pt x="295" y="271"/>
                    </a:lnTo>
                    <a:lnTo>
                      <a:pt x="295" y="273"/>
                    </a:lnTo>
                    <a:lnTo>
                      <a:pt x="297" y="275"/>
                    </a:lnTo>
                    <a:lnTo>
                      <a:pt x="354" y="275"/>
                    </a:lnTo>
                    <a:lnTo>
                      <a:pt x="355" y="273"/>
                    </a:lnTo>
                    <a:lnTo>
                      <a:pt x="355" y="271"/>
                    </a:lnTo>
                    <a:lnTo>
                      <a:pt x="355" y="268"/>
                    </a:lnTo>
                    <a:lnTo>
                      <a:pt x="355" y="266"/>
                    </a:lnTo>
                    <a:lnTo>
                      <a:pt x="354" y="266"/>
                    </a:lnTo>
                    <a:lnTo>
                      <a:pt x="297" y="266"/>
                    </a:lnTo>
                    <a:close/>
                    <a:moveTo>
                      <a:pt x="216" y="257"/>
                    </a:moveTo>
                    <a:lnTo>
                      <a:pt x="214" y="257"/>
                    </a:lnTo>
                    <a:lnTo>
                      <a:pt x="213" y="259"/>
                    </a:lnTo>
                    <a:lnTo>
                      <a:pt x="213" y="263"/>
                    </a:lnTo>
                    <a:lnTo>
                      <a:pt x="214" y="264"/>
                    </a:lnTo>
                    <a:lnTo>
                      <a:pt x="216" y="266"/>
                    </a:lnTo>
                    <a:lnTo>
                      <a:pt x="273" y="266"/>
                    </a:lnTo>
                    <a:lnTo>
                      <a:pt x="275" y="264"/>
                    </a:lnTo>
                    <a:lnTo>
                      <a:pt x="275" y="263"/>
                    </a:lnTo>
                    <a:lnTo>
                      <a:pt x="275" y="259"/>
                    </a:lnTo>
                    <a:lnTo>
                      <a:pt x="275" y="257"/>
                    </a:lnTo>
                    <a:lnTo>
                      <a:pt x="273" y="257"/>
                    </a:lnTo>
                    <a:lnTo>
                      <a:pt x="216" y="257"/>
                    </a:lnTo>
                    <a:close/>
                    <a:moveTo>
                      <a:pt x="297" y="256"/>
                    </a:moveTo>
                    <a:lnTo>
                      <a:pt x="295" y="256"/>
                    </a:lnTo>
                    <a:lnTo>
                      <a:pt x="295" y="257"/>
                    </a:lnTo>
                    <a:lnTo>
                      <a:pt x="295" y="263"/>
                    </a:lnTo>
                    <a:lnTo>
                      <a:pt x="295" y="264"/>
                    </a:lnTo>
                    <a:lnTo>
                      <a:pt x="297" y="264"/>
                    </a:lnTo>
                    <a:lnTo>
                      <a:pt x="354" y="264"/>
                    </a:lnTo>
                    <a:lnTo>
                      <a:pt x="355" y="264"/>
                    </a:lnTo>
                    <a:lnTo>
                      <a:pt x="355" y="263"/>
                    </a:lnTo>
                    <a:lnTo>
                      <a:pt x="355" y="257"/>
                    </a:lnTo>
                    <a:lnTo>
                      <a:pt x="355" y="256"/>
                    </a:lnTo>
                    <a:lnTo>
                      <a:pt x="354" y="256"/>
                    </a:lnTo>
                    <a:lnTo>
                      <a:pt x="297" y="256"/>
                    </a:lnTo>
                    <a:close/>
                    <a:moveTo>
                      <a:pt x="216" y="247"/>
                    </a:moveTo>
                    <a:lnTo>
                      <a:pt x="214" y="247"/>
                    </a:lnTo>
                    <a:lnTo>
                      <a:pt x="213" y="249"/>
                    </a:lnTo>
                    <a:lnTo>
                      <a:pt x="213" y="254"/>
                    </a:lnTo>
                    <a:lnTo>
                      <a:pt x="214" y="256"/>
                    </a:lnTo>
                    <a:lnTo>
                      <a:pt x="216" y="256"/>
                    </a:lnTo>
                    <a:lnTo>
                      <a:pt x="273" y="256"/>
                    </a:lnTo>
                    <a:lnTo>
                      <a:pt x="275" y="256"/>
                    </a:lnTo>
                    <a:lnTo>
                      <a:pt x="275" y="254"/>
                    </a:lnTo>
                    <a:lnTo>
                      <a:pt x="275" y="249"/>
                    </a:lnTo>
                    <a:lnTo>
                      <a:pt x="275" y="247"/>
                    </a:lnTo>
                    <a:lnTo>
                      <a:pt x="273" y="247"/>
                    </a:lnTo>
                    <a:lnTo>
                      <a:pt x="216" y="247"/>
                    </a:lnTo>
                    <a:close/>
                    <a:moveTo>
                      <a:pt x="297" y="245"/>
                    </a:moveTo>
                    <a:lnTo>
                      <a:pt x="295" y="245"/>
                    </a:lnTo>
                    <a:lnTo>
                      <a:pt x="295" y="247"/>
                    </a:lnTo>
                    <a:lnTo>
                      <a:pt x="295" y="252"/>
                    </a:lnTo>
                    <a:lnTo>
                      <a:pt x="295" y="254"/>
                    </a:lnTo>
                    <a:lnTo>
                      <a:pt x="297" y="254"/>
                    </a:lnTo>
                    <a:lnTo>
                      <a:pt x="354" y="254"/>
                    </a:lnTo>
                    <a:lnTo>
                      <a:pt x="355" y="254"/>
                    </a:lnTo>
                    <a:lnTo>
                      <a:pt x="355" y="252"/>
                    </a:lnTo>
                    <a:lnTo>
                      <a:pt x="355" y="247"/>
                    </a:lnTo>
                    <a:lnTo>
                      <a:pt x="355" y="245"/>
                    </a:lnTo>
                    <a:lnTo>
                      <a:pt x="354" y="245"/>
                    </a:lnTo>
                    <a:lnTo>
                      <a:pt x="297" y="245"/>
                    </a:lnTo>
                    <a:close/>
                    <a:moveTo>
                      <a:pt x="216" y="237"/>
                    </a:moveTo>
                    <a:lnTo>
                      <a:pt x="214" y="238"/>
                    </a:lnTo>
                    <a:lnTo>
                      <a:pt x="213" y="240"/>
                    </a:lnTo>
                    <a:lnTo>
                      <a:pt x="213" y="244"/>
                    </a:lnTo>
                    <a:lnTo>
                      <a:pt x="214" y="245"/>
                    </a:lnTo>
                    <a:lnTo>
                      <a:pt x="216" y="245"/>
                    </a:lnTo>
                    <a:lnTo>
                      <a:pt x="273" y="245"/>
                    </a:lnTo>
                    <a:lnTo>
                      <a:pt x="275" y="245"/>
                    </a:lnTo>
                    <a:lnTo>
                      <a:pt x="275" y="244"/>
                    </a:lnTo>
                    <a:lnTo>
                      <a:pt x="275" y="240"/>
                    </a:lnTo>
                    <a:lnTo>
                      <a:pt x="275" y="238"/>
                    </a:lnTo>
                    <a:lnTo>
                      <a:pt x="273" y="237"/>
                    </a:lnTo>
                    <a:lnTo>
                      <a:pt x="216" y="237"/>
                    </a:lnTo>
                    <a:close/>
                    <a:moveTo>
                      <a:pt x="297" y="235"/>
                    </a:moveTo>
                    <a:lnTo>
                      <a:pt x="295" y="235"/>
                    </a:lnTo>
                    <a:lnTo>
                      <a:pt x="295" y="237"/>
                    </a:lnTo>
                    <a:lnTo>
                      <a:pt x="295" y="242"/>
                    </a:lnTo>
                    <a:lnTo>
                      <a:pt x="295" y="244"/>
                    </a:lnTo>
                    <a:lnTo>
                      <a:pt x="297" y="244"/>
                    </a:lnTo>
                    <a:lnTo>
                      <a:pt x="354" y="244"/>
                    </a:lnTo>
                    <a:lnTo>
                      <a:pt x="355" y="244"/>
                    </a:lnTo>
                    <a:lnTo>
                      <a:pt x="355" y="242"/>
                    </a:lnTo>
                    <a:lnTo>
                      <a:pt x="355" y="237"/>
                    </a:lnTo>
                    <a:lnTo>
                      <a:pt x="355" y="235"/>
                    </a:lnTo>
                    <a:lnTo>
                      <a:pt x="354" y="235"/>
                    </a:lnTo>
                    <a:lnTo>
                      <a:pt x="297" y="235"/>
                    </a:lnTo>
                    <a:close/>
                    <a:moveTo>
                      <a:pt x="216" y="226"/>
                    </a:moveTo>
                    <a:lnTo>
                      <a:pt x="214" y="228"/>
                    </a:lnTo>
                    <a:lnTo>
                      <a:pt x="213" y="230"/>
                    </a:lnTo>
                    <a:lnTo>
                      <a:pt x="213" y="233"/>
                    </a:lnTo>
                    <a:lnTo>
                      <a:pt x="214" y="235"/>
                    </a:lnTo>
                    <a:lnTo>
                      <a:pt x="216" y="237"/>
                    </a:lnTo>
                    <a:lnTo>
                      <a:pt x="273" y="237"/>
                    </a:lnTo>
                    <a:lnTo>
                      <a:pt x="275" y="235"/>
                    </a:lnTo>
                    <a:lnTo>
                      <a:pt x="275" y="233"/>
                    </a:lnTo>
                    <a:lnTo>
                      <a:pt x="275" y="230"/>
                    </a:lnTo>
                    <a:lnTo>
                      <a:pt x="275" y="228"/>
                    </a:lnTo>
                    <a:lnTo>
                      <a:pt x="273" y="226"/>
                    </a:lnTo>
                    <a:lnTo>
                      <a:pt x="216" y="226"/>
                    </a:lnTo>
                    <a:close/>
                    <a:moveTo>
                      <a:pt x="297" y="225"/>
                    </a:moveTo>
                    <a:lnTo>
                      <a:pt x="295" y="225"/>
                    </a:lnTo>
                    <a:lnTo>
                      <a:pt x="295" y="226"/>
                    </a:lnTo>
                    <a:lnTo>
                      <a:pt x="295" y="232"/>
                    </a:lnTo>
                    <a:lnTo>
                      <a:pt x="295" y="233"/>
                    </a:lnTo>
                    <a:lnTo>
                      <a:pt x="297" y="233"/>
                    </a:lnTo>
                    <a:lnTo>
                      <a:pt x="354" y="233"/>
                    </a:lnTo>
                    <a:lnTo>
                      <a:pt x="355" y="233"/>
                    </a:lnTo>
                    <a:lnTo>
                      <a:pt x="355" y="232"/>
                    </a:lnTo>
                    <a:lnTo>
                      <a:pt x="355" y="226"/>
                    </a:lnTo>
                    <a:lnTo>
                      <a:pt x="355" y="225"/>
                    </a:lnTo>
                    <a:lnTo>
                      <a:pt x="354" y="225"/>
                    </a:lnTo>
                    <a:lnTo>
                      <a:pt x="297" y="225"/>
                    </a:lnTo>
                    <a:close/>
                    <a:moveTo>
                      <a:pt x="216" y="218"/>
                    </a:moveTo>
                    <a:lnTo>
                      <a:pt x="214" y="218"/>
                    </a:lnTo>
                    <a:lnTo>
                      <a:pt x="213" y="220"/>
                    </a:lnTo>
                    <a:lnTo>
                      <a:pt x="213" y="223"/>
                    </a:lnTo>
                    <a:lnTo>
                      <a:pt x="214" y="225"/>
                    </a:lnTo>
                    <a:lnTo>
                      <a:pt x="216" y="226"/>
                    </a:lnTo>
                    <a:lnTo>
                      <a:pt x="273" y="226"/>
                    </a:lnTo>
                    <a:lnTo>
                      <a:pt x="275" y="225"/>
                    </a:lnTo>
                    <a:lnTo>
                      <a:pt x="275" y="223"/>
                    </a:lnTo>
                    <a:lnTo>
                      <a:pt x="275" y="220"/>
                    </a:lnTo>
                    <a:lnTo>
                      <a:pt x="275" y="218"/>
                    </a:lnTo>
                    <a:lnTo>
                      <a:pt x="273" y="218"/>
                    </a:lnTo>
                    <a:lnTo>
                      <a:pt x="216" y="218"/>
                    </a:lnTo>
                    <a:close/>
                    <a:moveTo>
                      <a:pt x="216" y="208"/>
                    </a:moveTo>
                    <a:lnTo>
                      <a:pt x="214" y="208"/>
                    </a:lnTo>
                    <a:lnTo>
                      <a:pt x="213" y="209"/>
                    </a:lnTo>
                    <a:lnTo>
                      <a:pt x="213" y="214"/>
                    </a:lnTo>
                    <a:lnTo>
                      <a:pt x="214" y="216"/>
                    </a:lnTo>
                    <a:lnTo>
                      <a:pt x="216" y="216"/>
                    </a:lnTo>
                    <a:lnTo>
                      <a:pt x="273" y="216"/>
                    </a:lnTo>
                    <a:lnTo>
                      <a:pt x="275" y="216"/>
                    </a:lnTo>
                    <a:lnTo>
                      <a:pt x="275" y="214"/>
                    </a:lnTo>
                    <a:lnTo>
                      <a:pt x="275" y="209"/>
                    </a:lnTo>
                    <a:lnTo>
                      <a:pt x="275" y="208"/>
                    </a:lnTo>
                    <a:lnTo>
                      <a:pt x="273" y="208"/>
                    </a:lnTo>
                    <a:lnTo>
                      <a:pt x="216" y="208"/>
                    </a:lnTo>
                    <a:close/>
                    <a:moveTo>
                      <a:pt x="216" y="197"/>
                    </a:moveTo>
                    <a:lnTo>
                      <a:pt x="214" y="199"/>
                    </a:lnTo>
                    <a:lnTo>
                      <a:pt x="213" y="201"/>
                    </a:lnTo>
                    <a:lnTo>
                      <a:pt x="213" y="204"/>
                    </a:lnTo>
                    <a:lnTo>
                      <a:pt x="214" y="206"/>
                    </a:lnTo>
                    <a:lnTo>
                      <a:pt x="216" y="206"/>
                    </a:lnTo>
                    <a:lnTo>
                      <a:pt x="273" y="206"/>
                    </a:lnTo>
                    <a:lnTo>
                      <a:pt x="275" y="206"/>
                    </a:lnTo>
                    <a:lnTo>
                      <a:pt x="275" y="204"/>
                    </a:lnTo>
                    <a:lnTo>
                      <a:pt x="275" y="201"/>
                    </a:lnTo>
                    <a:lnTo>
                      <a:pt x="275" y="199"/>
                    </a:lnTo>
                    <a:lnTo>
                      <a:pt x="273" y="197"/>
                    </a:lnTo>
                    <a:lnTo>
                      <a:pt x="216" y="197"/>
                    </a:lnTo>
                    <a:close/>
                    <a:moveTo>
                      <a:pt x="216" y="187"/>
                    </a:moveTo>
                    <a:lnTo>
                      <a:pt x="214" y="189"/>
                    </a:lnTo>
                    <a:lnTo>
                      <a:pt x="213" y="190"/>
                    </a:lnTo>
                    <a:lnTo>
                      <a:pt x="213" y="194"/>
                    </a:lnTo>
                    <a:lnTo>
                      <a:pt x="214" y="196"/>
                    </a:lnTo>
                    <a:lnTo>
                      <a:pt x="216" y="196"/>
                    </a:lnTo>
                    <a:lnTo>
                      <a:pt x="273" y="196"/>
                    </a:lnTo>
                    <a:lnTo>
                      <a:pt x="275" y="196"/>
                    </a:lnTo>
                    <a:lnTo>
                      <a:pt x="275" y="194"/>
                    </a:lnTo>
                    <a:lnTo>
                      <a:pt x="275" y="190"/>
                    </a:lnTo>
                    <a:lnTo>
                      <a:pt x="275" y="189"/>
                    </a:lnTo>
                    <a:lnTo>
                      <a:pt x="273" y="187"/>
                    </a:lnTo>
                    <a:lnTo>
                      <a:pt x="216" y="187"/>
                    </a:lnTo>
                    <a:close/>
                    <a:moveTo>
                      <a:pt x="216" y="178"/>
                    </a:moveTo>
                    <a:lnTo>
                      <a:pt x="214" y="178"/>
                    </a:lnTo>
                    <a:lnTo>
                      <a:pt x="213" y="180"/>
                    </a:lnTo>
                    <a:lnTo>
                      <a:pt x="213" y="183"/>
                    </a:lnTo>
                    <a:lnTo>
                      <a:pt x="214" y="185"/>
                    </a:lnTo>
                    <a:lnTo>
                      <a:pt x="216" y="187"/>
                    </a:lnTo>
                    <a:lnTo>
                      <a:pt x="273" y="187"/>
                    </a:lnTo>
                    <a:lnTo>
                      <a:pt x="275" y="185"/>
                    </a:lnTo>
                    <a:lnTo>
                      <a:pt x="275" y="183"/>
                    </a:lnTo>
                    <a:lnTo>
                      <a:pt x="275" y="180"/>
                    </a:lnTo>
                    <a:lnTo>
                      <a:pt x="275" y="178"/>
                    </a:lnTo>
                    <a:lnTo>
                      <a:pt x="273" y="178"/>
                    </a:lnTo>
                    <a:lnTo>
                      <a:pt x="216" y="178"/>
                    </a:lnTo>
                    <a:close/>
                    <a:moveTo>
                      <a:pt x="216" y="168"/>
                    </a:moveTo>
                    <a:lnTo>
                      <a:pt x="214" y="168"/>
                    </a:lnTo>
                    <a:lnTo>
                      <a:pt x="213" y="170"/>
                    </a:lnTo>
                    <a:lnTo>
                      <a:pt x="213" y="175"/>
                    </a:lnTo>
                    <a:lnTo>
                      <a:pt x="214" y="177"/>
                    </a:lnTo>
                    <a:lnTo>
                      <a:pt x="216" y="177"/>
                    </a:lnTo>
                    <a:lnTo>
                      <a:pt x="273" y="177"/>
                    </a:lnTo>
                    <a:lnTo>
                      <a:pt x="275" y="177"/>
                    </a:lnTo>
                    <a:lnTo>
                      <a:pt x="275" y="175"/>
                    </a:lnTo>
                    <a:lnTo>
                      <a:pt x="275" y="170"/>
                    </a:lnTo>
                    <a:lnTo>
                      <a:pt x="275" y="168"/>
                    </a:lnTo>
                    <a:lnTo>
                      <a:pt x="273" y="168"/>
                    </a:lnTo>
                    <a:lnTo>
                      <a:pt x="216" y="168"/>
                    </a:lnTo>
                    <a:close/>
                    <a:moveTo>
                      <a:pt x="216" y="158"/>
                    </a:moveTo>
                    <a:lnTo>
                      <a:pt x="214" y="158"/>
                    </a:lnTo>
                    <a:lnTo>
                      <a:pt x="213" y="159"/>
                    </a:lnTo>
                    <a:lnTo>
                      <a:pt x="213" y="165"/>
                    </a:lnTo>
                    <a:lnTo>
                      <a:pt x="214" y="166"/>
                    </a:lnTo>
                    <a:lnTo>
                      <a:pt x="216" y="166"/>
                    </a:lnTo>
                    <a:lnTo>
                      <a:pt x="273" y="166"/>
                    </a:lnTo>
                    <a:lnTo>
                      <a:pt x="275" y="166"/>
                    </a:lnTo>
                    <a:lnTo>
                      <a:pt x="275" y="165"/>
                    </a:lnTo>
                    <a:lnTo>
                      <a:pt x="275" y="159"/>
                    </a:lnTo>
                    <a:lnTo>
                      <a:pt x="275" y="158"/>
                    </a:lnTo>
                    <a:lnTo>
                      <a:pt x="273" y="158"/>
                    </a:lnTo>
                    <a:lnTo>
                      <a:pt x="216" y="158"/>
                    </a:lnTo>
                    <a:close/>
                    <a:moveTo>
                      <a:pt x="216" y="147"/>
                    </a:moveTo>
                    <a:lnTo>
                      <a:pt x="214" y="149"/>
                    </a:lnTo>
                    <a:lnTo>
                      <a:pt x="213" y="151"/>
                    </a:lnTo>
                    <a:lnTo>
                      <a:pt x="213" y="154"/>
                    </a:lnTo>
                    <a:lnTo>
                      <a:pt x="214" y="156"/>
                    </a:lnTo>
                    <a:lnTo>
                      <a:pt x="216" y="156"/>
                    </a:lnTo>
                    <a:lnTo>
                      <a:pt x="273" y="156"/>
                    </a:lnTo>
                    <a:lnTo>
                      <a:pt x="275" y="156"/>
                    </a:lnTo>
                    <a:lnTo>
                      <a:pt x="275" y="154"/>
                    </a:lnTo>
                    <a:lnTo>
                      <a:pt x="275" y="151"/>
                    </a:lnTo>
                    <a:lnTo>
                      <a:pt x="275" y="149"/>
                    </a:lnTo>
                    <a:lnTo>
                      <a:pt x="273" y="147"/>
                    </a:lnTo>
                    <a:lnTo>
                      <a:pt x="216" y="147"/>
                    </a:lnTo>
                    <a:close/>
                    <a:moveTo>
                      <a:pt x="216" y="137"/>
                    </a:moveTo>
                    <a:lnTo>
                      <a:pt x="214" y="139"/>
                    </a:lnTo>
                    <a:lnTo>
                      <a:pt x="213" y="141"/>
                    </a:lnTo>
                    <a:lnTo>
                      <a:pt x="213" y="144"/>
                    </a:lnTo>
                    <a:lnTo>
                      <a:pt x="214" y="146"/>
                    </a:lnTo>
                    <a:lnTo>
                      <a:pt x="216" y="147"/>
                    </a:lnTo>
                    <a:lnTo>
                      <a:pt x="273" y="147"/>
                    </a:lnTo>
                    <a:lnTo>
                      <a:pt x="275" y="146"/>
                    </a:lnTo>
                    <a:lnTo>
                      <a:pt x="275" y="144"/>
                    </a:lnTo>
                    <a:lnTo>
                      <a:pt x="275" y="141"/>
                    </a:lnTo>
                    <a:lnTo>
                      <a:pt x="275" y="139"/>
                    </a:lnTo>
                    <a:lnTo>
                      <a:pt x="273" y="137"/>
                    </a:lnTo>
                    <a:lnTo>
                      <a:pt x="216" y="137"/>
                    </a:lnTo>
                    <a:close/>
                    <a:moveTo>
                      <a:pt x="106" y="80"/>
                    </a:moveTo>
                    <a:lnTo>
                      <a:pt x="101" y="82"/>
                    </a:lnTo>
                    <a:lnTo>
                      <a:pt x="98" y="84"/>
                    </a:lnTo>
                    <a:lnTo>
                      <a:pt x="94" y="87"/>
                    </a:lnTo>
                    <a:lnTo>
                      <a:pt x="94" y="92"/>
                    </a:lnTo>
                    <a:lnTo>
                      <a:pt x="94" y="104"/>
                    </a:lnTo>
                    <a:lnTo>
                      <a:pt x="74" y="116"/>
                    </a:lnTo>
                    <a:lnTo>
                      <a:pt x="62" y="134"/>
                    </a:lnTo>
                    <a:lnTo>
                      <a:pt x="56" y="153"/>
                    </a:lnTo>
                    <a:lnTo>
                      <a:pt x="62" y="173"/>
                    </a:lnTo>
                    <a:lnTo>
                      <a:pt x="74" y="189"/>
                    </a:lnTo>
                    <a:lnTo>
                      <a:pt x="94" y="201"/>
                    </a:lnTo>
                    <a:lnTo>
                      <a:pt x="94" y="285"/>
                    </a:lnTo>
                    <a:lnTo>
                      <a:pt x="75" y="280"/>
                    </a:lnTo>
                    <a:lnTo>
                      <a:pt x="60" y="275"/>
                    </a:lnTo>
                    <a:lnTo>
                      <a:pt x="51" y="297"/>
                    </a:lnTo>
                    <a:lnTo>
                      <a:pt x="70" y="304"/>
                    </a:lnTo>
                    <a:lnTo>
                      <a:pt x="94" y="309"/>
                    </a:lnTo>
                    <a:lnTo>
                      <a:pt x="94" y="314"/>
                    </a:lnTo>
                    <a:lnTo>
                      <a:pt x="94" y="319"/>
                    </a:lnTo>
                    <a:lnTo>
                      <a:pt x="98" y="323"/>
                    </a:lnTo>
                    <a:lnTo>
                      <a:pt x="101" y="324"/>
                    </a:lnTo>
                    <a:lnTo>
                      <a:pt x="106" y="326"/>
                    </a:lnTo>
                    <a:lnTo>
                      <a:pt x="111" y="324"/>
                    </a:lnTo>
                    <a:lnTo>
                      <a:pt x="115" y="323"/>
                    </a:lnTo>
                    <a:lnTo>
                      <a:pt x="118" y="319"/>
                    </a:lnTo>
                    <a:lnTo>
                      <a:pt x="118" y="314"/>
                    </a:lnTo>
                    <a:lnTo>
                      <a:pt x="118" y="309"/>
                    </a:lnTo>
                    <a:lnTo>
                      <a:pt x="130" y="309"/>
                    </a:lnTo>
                    <a:lnTo>
                      <a:pt x="130" y="314"/>
                    </a:lnTo>
                    <a:lnTo>
                      <a:pt x="132" y="319"/>
                    </a:lnTo>
                    <a:lnTo>
                      <a:pt x="134" y="323"/>
                    </a:lnTo>
                    <a:lnTo>
                      <a:pt x="139" y="324"/>
                    </a:lnTo>
                    <a:lnTo>
                      <a:pt x="144" y="326"/>
                    </a:lnTo>
                    <a:lnTo>
                      <a:pt x="147" y="324"/>
                    </a:lnTo>
                    <a:lnTo>
                      <a:pt x="153" y="323"/>
                    </a:lnTo>
                    <a:lnTo>
                      <a:pt x="154" y="319"/>
                    </a:lnTo>
                    <a:lnTo>
                      <a:pt x="156" y="314"/>
                    </a:lnTo>
                    <a:lnTo>
                      <a:pt x="156" y="302"/>
                    </a:lnTo>
                    <a:lnTo>
                      <a:pt x="173" y="293"/>
                    </a:lnTo>
                    <a:lnTo>
                      <a:pt x="187" y="281"/>
                    </a:lnTo>
                    <a:lnTo>
                      <a:pt x="196" y="266"/>
                    </a:lnTo>
                    <a:lnTo>
                      <a:pt x="197" y="251"/>
                    </a:lnTo>
                    <a:lnTo>
                      <a:pt x="196" y="233"/>
                    </a:lnTo>
                    <a:lnTo>
                      <a:pt x="187" y="220"/>
                    </a:lnTo>
                    <a:lnTo>
                      <a:pt x="173" y="208"/>
                    </a:lnTo>
                    <a:lnTo>
                      <a:pt x="156" y="197"/>
                    </a:lnTo>
                    <a:lnTo>
                      <a:pt x="156" y="122"/>
                    </a:lnTo>
                    <a:lnTo>
                      <a:pt x="165" y="123"/>
                    </a:lnTo>
                    <a:lnTo>
                      <a:pt x="173" y="127"/>
                    </a:lnTo>
                    <a:lnTo>
                      <a:pt x="178" y="128"/>
                    </a:lnTo>
                    <a:lnTo>
                      <a:pt x="187" y="108"/>
                    </a:lnTo>
                    <a:lnTo>
                      <a:pt x="175" y="103"/>
                    </a:lnTo>
                    <a:lnTo>
                      <a:pt x="156" y="98"/>
                    </a:lnTo>
                    <a:lnTo>
                      <a:pt x="156" y="92"/>
                    </a:lnTo>
                    <a:lnTo>
                      <a:pt x="154" y="87"/>
                    </a:lnTo>
                    <a:lnTo>
                      <a:pt x="153" y="84"/>
                    </a:lnTo>
                    <a:lnTo>
                      <a:pt x="147" y="82"/>
                    </a:lnTo>
                    <a:lnTo>
                      <a:pt x="144" y="80"/>
                    </a:lnTo>
                    <a:lnTo>
                      <a:pt x="139" y="82"/>
                    </a:lnTo>
                    <a:lnTo>
                      <a:pt x="134" y="84"/>
                    </a:lnTo>
                    <a:lnTo>
                      <a:pt x="132" y="87"/>
                    </a:lnTo>
                    <a:lnTo>
                      <a:pt x="130" y="92"/>
                    </a:lnTo>
                    <a:lnTo>
                      <a:pt x="130" y="98"/>
                    </a:lnTo>
                    <a:lnTo>
                      <a:pt x="118" y="98"/>
                    </a:lnTo>
                    <a:lnTo>
                      <a:pt x="118" y="92"/>
                    </a:lnTo>
                    <a:lnTo>
                      <a:pt x="118" y="87"/>
                    </a:lnTo>
                    <a:lnTo>
                      <a:pt x="115" y="84"/>
                    </a:lnTo>
                    <a:lnTo>
                      <a:pt x="111" y="82"/>
                    </a:lnTo>
                    <a:lnTo>
                      <a:pt x="106" y="80"/>
                    </a:lnTo>
                    <a:close/>
                    <a:moveTo>
                      <a:pt x="204" y="0"/>
                    </a:moveTo>
                    <a:lnTo>
                      <a:pt x="245" y="3"/>
                    </a:lnTo>
                    <a:lnTo>
                      <a:pt x="283" y="15"/>
                    </a:lnTo>
                    <a:lnTo>
                      <a:pt x="318" y="34"/>
                    </a:lnTo>
                    <a:lnTo>
                      <a:pt x="349" y="58"/>
                    </a:lnTo>
                    <a:lnTo>
                      <a:pt x="373" y="89"/>
                    </a:lnTo>
                    <a:lnTo>
                      <a:pt x="392" y="123"/>
                    </a:lnTo>
                    <a:lnTo>
                      <a:pt x="404" y="163"/>
                    </a:lnTo>
                    <a:lnTo>
                      <a:pt x="409" y="202"/>
                    </a:lnTo>
                    <a:lnTo>
                      <a:pt x="404" y="244"/>
                    </a:lnTo>
                    <a:lnTo>
                      <a:pt x="392" y="283"/>
                    </a:lnTo>
                    <a:lnTo>
                      <a:pt x="373" y="318"/>
                    </a:lnTo>
                    <a:lnTo>
                      <a:pt x="349" y="348"/>
                    </a:lnTo>
                    <a:lnTo>
                      <a:pt x="318" y="373"/>
                    </a:lnTo>
                    <a:lnTo>
                      <a:pt x="283" y="391"/>
                    </a:lnTo>
                    <a:lnTo>
                      <a:pt x="245" y="403"/>
                    </a:lnTo>
                    <a:lnTo>
                      <a:pt x="204" y="407"/>
                    </a:lnTo>
                    <a:lnTo>
                      <a:pt x="163" y="403"/>
                    </a:lnTo>
                    <a:lnTo>
                      <a:pt x="123" y="391"/>
                    </a:lnTo>
                    <a:lnTo>
                      <a:pt x="89" y="373"/>
                    </a:lnTo>
                    <a:lnTo>
                      <a:pt x="60" y="348"/>
                    </a:lnTo>
                    <a:lnTo>
                      <a:pt x="34" y="318"/>
                    </a:lnTo>
                    <a:lnTo>
                      <a:pt x="15" y="283"/>
                    </a:lnTo>
                    <a:lnTo>
                      <a:pt x="3" y="244"/>
                    </a:lnTo>
                    <a:lnTo>
                      <a:pt x="0" y="202"/>
                    </a:lnTo>
                    <a:lnTo>
                      <a:pt x="3" y="163"/>
                    </a:lnTo>
                    <a:lnTo>
                      <a:pt x="15" y="123"/>
                    </a:lnTo>
                    <a:lnTo>
                      <a:pt x="34" y="89"/>
                    </a:lnTo>
                    <a:lnTo>
                      <a:pt x="60" y="58"/>
                    </a:lnTo>
                    <a:lnTo>
                      <a:pt x="89" y="34"/>
                    </a:lnTo>
                    <a:lnTo>
                      <a:pt x="123" y="15"/>
                    </a:lnTo>
                    <a:lnTo>
                      <a:pt x="163" y="3"/>
                    </a:lnTo>
                    <a:lnTo>
                      <a:pt x="204" y="0"/>
                    </a:lnTo>
                    <a:close/>
                  </a:path>
                </a:pathLst>
              </a:custGeom>
              <a:solidFill>
                <a:srgbClr val="389FEF"/>
              </a:solidFill>
              <a:ln w="0">
                <a:solidFill>
                  <a:srgbClr val="389FEF"/>
                </a:solidFill>
                <a:prstDash val="solid"/>
                <a:round/>
              </a:ln>
            </p:spPr>
            <p:txBody>
              <a:bodyPr vert="horz" wrap="square" lIns="91440" tIns="45720" rIns="91440" bIns="45720" numCol="1" anchor="t" anchorCtr="0" compatLnSpc="1"/>
              <a:lstStyle/>
              <a:p>
                <a:endParaRPr lang="zh-CN" altLang="en-US">
                  <a:solidFill>
                    <a:prstClr val="black"/>
                  </a:solidFill>
                </a:endParaRPr>
              </a:p>
            </p:txBody>
          </p:sp>
        </p:grpSp>
        <p:grpSp>
          <p:nvGrpSpPr>
            <p:cNvPr id="4" name="组合 157"/>
            <p:cNvGrpSpPr/>
            <p:nvPr/>
          </p:nvGrpSpPr>
          <p:grpSpPr>
            <a:xfrm>
              <a:off x="5858207" y="761487"/>
              <a:ext cx="545238" cy="545238"/>
              <a:chOff x="7074804" y="2375141"/>
              <a:chExt cx="496854" cy="499288"/>
            </a:xfrm>
          </p:grpSpPr>
          <p:sp>
            <p:nvSpPr>
              <p:cNvPr id="159" name="Freeform 152"/>
              <p:cNvSpPr>
                <a:spLocks noEditPoints="1"/>
              </p:cNvSpPr>
              <p:nvPr/>
            </p:nvSpPr>
            <p:spPr bwMode="auto">
              <a:xfrm>
                <a:off x="7264777" y="2667407"/>
                <a:ext cx="116907" cy="119341"/>
              </a:xfrm>
              <a:custGeom>
                <a:avLst/>
                <a:gdLst>
                  <a:gd name="T0" fmla="*/ 48 w 97"/>
                  <a:gd name="T1" fmla="*/ 17 h 98"/>
                  <a:gd name="T2" fmla="*/ 38 w 97"/>
                  <a:gd name="T3" fmla="*/ 38 h 98"/>
                  <a:gd name="T4" fmla="*/ 17 w 97"/>
                  <a:gd name="T5" fmla="*/ 41 h 98"/>
                  <a:gd name="T6" fmla="*/ 33 w 97"/>
                  <a:gd name="T7" fmla="*/ 55 h 98"/>
                  <a:gd name="T8" fmla="*/ 29 w 97"/>
                  <a:gd name="T9" fmla="*/ 77 h 98"/>
                  <a:gd name="T10" fmla="*/ 48 w 97"/>
                  <a:gd name="T11" fmla="*/ 67 h 98"/>
                  <a:gd name="T12" fmla="*/ 67 w 97"/>
                  <a:gd name="T13" fmla="*/ 77 h 98"/>
                  <a:gd name="T14" fmla="*/ 64 w 97"/>
                  <a:gd name="T15" fmla="*/ 55 h 98"/>
                  <a:gd name="T16" fmla="*/ 79 w 97"/>
                  <a:gd name="T17" fmla="*/ 41 h 98"/>
                  <a:gd name="T18" fmla="*/ 59 w 97"/>
                  <a:gd name="T19" fmla="*/ 38 h 98"/>
                  <a:gd name="T20" fmla="*/ 48 w 97"/>
                  <a:gd name="T21" fmla="*/ 17 h 98"/>
                  <a:gd name="T22" fmla="*/ 48 w 97"/>
                  <a:gd name="T23" fmla="*/ 0 h 98"/>
                  <a:gd name="T24" fmla="*/ 67 w 97"/>
                  <a:gd name="T25" fmla="*/ 3 h 98"/>
                  <a:gd name="T26" fmla="*/ 83 w 97"/>
                  <a:gd name="T27" fmla="*/ 14 h 98"/>
                  <a:gd name="T28" fmla="*/ 93 w 97"/>
                  <a:gd name="T29" fmla="*/ 29 h 98"/>
                  <a:gd name="T30" fmla="*/ 97 w 97"/>
                  <a:gd name="T31" fmla="*/ 48 h 98"/>
                  <a:gd name="T32" fmla="*/ 93 w 97"/>
                  <a:gd name="T33" fmla="*/ 69 h 98"/>
                  <a:gd name="T34" fmla="*/ 83 w 97"/>
                  <a:gd name="T35" fmla="*/ 84 h 98"/>
                  <a:gd name="T36" fmla="*/ 67 w 97"/>
                  <a:gd name="T37" fmla="*/ 94 h 98"/>
                  <a:gd name="T38" fmla="*/ 48 w 97"/>
                  <a:gd name="T39" fmla="*/ 98 h 98"/>
                  <a:gd name="T40" fmla="*/ 29 w 97"/>
                  <a:gd name="T41" fmla="*/ 94 h 98"/>
                  <a:gd name="T42" fmla="*/ 14 w 97"/>
                  <a:gd name="T43" fmla="*/ 84 h 98"/>
                  <a:gd name="T44" fmla="*/ 4 w 97"/>
                  <a:gd name="T45" fmla="*/ 69 h 98"/>
                  <a:gd name="T46" fmla="*/ 0 w 97"/>
                  <a:gd name="T47" fmla="*/ 48 h 98"/>
                  <a:gd name="T48" fmla="*/ 4 w 97"/>
                  <a:gd name="T49" fmla="*/ 29 h 98"/>
                  <a:gd name="T50" fmla="*/ 14 w 97"/>
                  <a:gd name="T51" fmla="*/ 14 h 98"/>
                  <a:gd name="T52" fmla="*/ 29 w 97"/>
                  <a:gd name="T53" fmla="*/ 3 h 98"/>
                  <a:gd name="T54" fmla="*/ 48 w 97"/>
                  <a:gd name="T5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7" h="98">
                    <a:moveTo>
                      <a:pt x="48" y="17"/>
                    </a:moveTo>
                    <a:lnTo>
                      <a:pt x="38" y="38"/>
                    </a:lnTo>
                    <a:lnTo>
                      <a:pt x="17" y="41"/>
                    </a:lnTo>
                    <a:lnTo>
                      <a:pt x="33" y="55"/>
                    </a:lnTo>
                    <a:lnTo>
                      <a:pt x="29" y="77"/>
                    </a:lnTo>
                    <a:lnTo>
                      <a:pt x="48" y="67"/>
                    </a:lnTo>
                    <a:lnTo>
                      <a:pt x="67" y="77"/>
                    </a:lnTo>
                    <a:lnTo>
                      <a:pt x="64" y="55"/>
                    </a:lnTo>
                    <a:lnTo>
                      <a:pt x="79" y="41"/>
                    </a:lnTo>
                    <a:lnTo>
                      <a:pt x="59" y="38"/>
                    </a:lnTo>
                    <a:lnTo>
                      <a:pt x="48" y="17"/>
                    </a:lnTo>
                    <a:close/>
                    <a:moveTo>
                      <a:pt x="48" y="0"/>
                    </a:moveTo>
                    <a:lnTo>
                      <a:pt x="67" y="3"/>
                    </a:lnTo>
                    <a:lnTo>
                      <a:pt x="83" y="14"/>
                    </a:lnTo>
                    <a:lnTo>
                      <a:pt x="93" y="29"/>
                    </a:lnTo>
                    <a:lnTo>
                      <a:pt x="97" y="48"/>
                    </a:lnTo>
                    <a:lnTo>
                      <a:pt x="93" y="69"/>
                    </a:lnTo>
                    <a:lnTo>
                      <a:pt x="83" y="84"/>
                    </a:lnTo>
                    <a:lnTo>
                      <a:pt x="67" y="94"/>
                    </a:lnTo>
                    <a:lnTo>
                      <a:pt x="48" y="98"/>
                    </a:lnTo>
                    <a:lnTo>
                      <a:pt x="29" y="94"/>
                    </a:lnTo>
                    <a:lnTo>
                      <a:pt x="14" y="84"/>
                    </a:lnTo>
                    <a:lnTo>
                      <a:pt x="4" y="69"/>
                    </a:lnTo>
                    <a:lnTo>
                      <a:pt x="0" y="48"/>
                    </a:lnTo>
                    <a:lnTo>
                      <a:pt x="4" y="29"/>
                    </a:lnTo>
                    <a:lnTo>
                      <a:pt x="14" y="14"/>
                    </a:lnTo>
                    <a:lnTo>
                      <a:pt x="29" y="3"/>
                    </a:lnTo>
                    <a:lnTo>
                      <a:pt x="48" y="0"/>
                    </a:lnTo>
                    <a:close/>
                  </a:path>
                </a:pathLst>
              </a:custGeom>
              <a:solidFill>
                <a:srgbClr val="389FEF"/>
              </a:solidFill>
              <a:ln w="0">
                <a:solidFill>
                  <a:srgbClr val="389FEF"/>
                </a:solidFill>
                <a:prstDash val="solid"/>
                <a:round/>
              </a:ln>
            </p:spPr>
            <p:txBody>
              <a:bodyPr vert="horz" wrap="square" lIns="91440" tIns="45720" rIns="91440" bIns="45720" numCol="1" anchor="t" anchorCtr="0" compatLnSpc="1"/>
              <a:lstStyle/>
              <a:p>
                <a:endParaRPr lang="zh-CN" altLang="en-US">
                  <a:solidFill>
                    <a:prstClr val="black"/>
                  </a:solidFill>
                </a:endParaRPr>
              </a:p>
            </p:txBody>
          </p:sp>
          <p:sp>
            <p:nvSpPr>
              <p:cNvPr id="160" name="Freeform 153"/>
              <p:cNvSpPr/>
              <p:nvPr/>
            </p:nvSpPr>
            <p:spPr bwMode="auto">
              <a:xfrm>
                <a:off x="7230679" y="2504226"/>
                <a:ext cx="187539" cy="133955"/>
              </a:xfrm>
              <a:custGeom>
                <a:avLst/>
                <a:gdLst>
                  <a:gd name="T0" fmla="*/ 0 w 153"/>
                  <a:gd name="T1" fmla="*/ 0 h 110"/>
                  <a:gd name="T2" fmla="*/ 153 w 153"/>
                  <a:gd name="T3" fmla="*/ 0 h 110"/>
                  <a:gd name="T4" fmla="*/ 82 w 153"/>
                  <a:gd name="T5" fmla="*/ 110 h 110"/>
                  <a:gd name="T6" fmla="*/ 75 w 153"/>
                  <a:gd name="T7" fmla="*/ 108 h 110"/>
                  <a:gd name="T8" fmla="*/ 70 w 153"/>
                  <a:gd name="T9" fmla="*/ 110 h 110"/>
                  <a:gd name="T10" fmla="*/ 0 w 153"/>
                  <a:gd name="T11" fmla="*/ 0 h 110"/>
                </a:gdLst>
                <a:ahLst/>
                <a:cxnLst>
                  <a:cxn ang="0">
                    <a:pos x="T0" y="T1"/>
                  </a:cxn>
                  <a:cxn ang="0">
                    <a:pos x="T2" y="T3"/>
                  </a:cxn>
                  <a:cxn ang="0">
                    <a:pos x="T4" y="T5"/>
                  </a:cxn>
                  <a:cxn ang="0">
                    <a:pos x="T6" y="T7"/>
                  </a:cxn>
                  <a:cxn ang="0">
                    <a:pos x="T8" y="T9"/>
                  </a:cxn>
                  <a:cxn ang="0">
                    <a:pos x="T10" y="T11"/>
                  </a:cxn>
                </a:cxnLst>
                <a:rect l="0" t="0" r="r" b="b"/>
                <a:pathLst>
                  <a:path w="153" h="110">
                    <a:moveTo>
                      <a:pt x="0" y="0"/>
                    </a:moveTo>
                    <a:lnTo>
                      <a:pt x="153" y="0"/>
                    </a:lnTo>
                    <a:lnTo>
                      <a:pt x="82" y="110"/>
                    </a:lnTo>
                    <a:lnTo>
                      <a:pt x="75" y="108"/>
                    </a:lnTo>
                    <a:lnTo>
                      <a:pt x="70" y="110"/>
                    </a:lnTo>
                    <a:lnTo>
                      <a:pt x="0" y="0"/>
                    </a:lnTo>
                    <a:close/>
                  </a:path>
                </a:pathLst>
              </a:custGeom>
              <a:solidFill>
                <a:srgbClr val="389FEF"/>
              </a:solidFill>
              <a:ln w="0">
                <a:solidFill>
                  <a:srgbClr val="389FEF"/>
                </a:solidFill>
                <a:prstDash val="solid"/>
                <a:round/>
              </a:ln>
            </p:spPr>
            <p:txBody>
              <a:bodyPr vert="horz" wrap="square" lIns="91440" tIns="45720" rIns="91440" bIns="45720" numCol="1" anchor="t" anchorCtr="0" compatLnSpc="1"/>
              <a:lstStyle/>
              <a:p>
                <a:endParaRPr lang="zh-CN" altLang="en-US">
                  <a:solidFill>
                    <a:prstClr val="black"/>
                  </a:solidFill>
                </a:endParaRPr>
              </a:p>
            </p:txBody>
          </p:sp>
          <p:sp>
            <p:nvSpPr>
              <p:cNvPr id="161" name="Freeform 154"/>
              <p:cNvSpPr>
                <a:spLocks noEditPoints="1"/>
              </p:cNvSpPr>
              <p:nvPr/>
            </p:nvSpPr>
            <p:spPr bwMode="auto">
              <a:xfrm>
                <a:off x="7074804" y="2375141"/>
                <a:ext cx="496854" cy="499288"/>
              </a:xfrm>
              <a:custGeom>
                <a:avLst/>
                <a:gdLst>
                  <a:gd name="T0" fmla="*/ 100 w 409"/>
                  <a:gd name="T1" fmla="*/ 60 h 409"/>
                  <a:gd name="T2" fmla="*/ 75 w 409"/>
                  <a:gd name="T3" fmla="*/ 101 h 409"/>
                  <a:gd name="T4" fmla="*/ 158 w 409"/>
                  <a:gd name="T5" fmla="*/ 230 h 409"/>
                  <a:gd name="T6" fmla="*/ 144 w 409"/>
                  <a:gd name="T7" fmla="*/ 246 h 409"/>
                  <a:gd name="T8" fmla="*/ 134 w 409"/>
                  <a:gd name="T9" fmla="*/ 266 h 409"/>
                  <a:gd name="T10" fmla="*/ 130 w 409"/>
                  <a:gd name="T11" fmla="*/ 287 h 409"/>
                  <a:gd name="T12" fmla="*/ 134 w 409"/>
                  <a:gd name="T13" fmla="*/ 311 h 409"/>
                  <a:gd name="T14" fmla="*/ 144 w 409"/>
                  <a:gd name="T15" fmla="*/ 332 h 409"/>
                  <a:gd name="T16" fmla="*/ 161 w 409"/>
                  <a:gd name="T17" fmla="*/ 347 h 409"/>
                  <a:gd name="T18" fmla="*/ 182 w 409"/>
                  <a:gd name="T19" fmla="*/ 357 h 409"/>
                  <a:gd name="T20" fmla="*/ 204 w 409"/>
                  <a:gd name="T21" fmla="*/ 361 h 409"/>
                  <a:gd name="T22" fmla="*/ 228 w 409"/>
                  <a:gd name="T23" fmla="*/ 357 h 409"/>
                  <a:gd name="T24" fmla="*/ 247 w 409"/>
                  <a:gd name="T25" fmla="*/ 347 h 409"/>
                  <a:gd name="T26" fmla="*/ 265 w 409"/>
                  <a:gd name="T27" fmla="*/ 332 h 409"/>
                  <a:gd name="T28" fmla="*/ 275 w 409"/>
                  <a:gd name="T29" fmla="*/ 311 h 409"/>
                  <a:gd name="T30" fmla="*/ 278 w 409"/>
                  <a:gd name="T31" fmla="*/ 287 h 409"/>
                  <a:gd name="T32" fmla="*/ 275 w 409"/>
                  <a:gd name="T33" fmla="*/ 266 h 409"/>
                  <a:gd name="T34" fmla="*/ 266 w 409"/>
                  <a:gd name="T35" fmla="*/ 246 h 409"/>
                  <a:gd name="T36" fmla="*/ 251 w 409"/>
                  <a:gd name="T37" fmla="*/ 230 h 409"/>
                  <a:gd name="T38" fmla="*/ 335 w 409"/>
                  <a:gd name="T39" fmla="*/ 101 h 409"/>
                  <a:gd name="T40" fmla="*/ 309 w 409"/>
                  <a:gd name="T41" fmla="*/ 60 h 409"/>
                  <a:gd name="T42" fmla="*/ 100 w 409"/>
                  <a:gd name="T43" fmla="*/ 60 h 409"/>
                  <a:gd name="T44" fmla="*/ 204 w 409"/>
                  <a:gd name="T45" fmla="*/ 0 h 409"/>
                  <a:gd name="T46" fmla="*/ 246 w 409"/>
                  <a:gd name="T47" fmla="*/ 5 h 409"/>
                  <a:gd name="T48" fmla="*/ 283 w 409"/>
                  <a:gd name="T49" fmla="*/ 17 h 409"/>
                  <a:gd name="T50" fmla="*/ 320 w 409"/>
                  <a:gd name="T51" fmla="*/ 36 h 409"/>
                  <a:gd name="T52" fmla="*/ 349 w 409"/>
                  <a:gd name="T53" fmla="*/ 60 h 409"/>
                  <a:gd name="T54" fmla="*/ 375 w 409"/>
                  <a:gd name="T55" fmla="*/ 91 h 409"/>
                  <a:gd name="T56" fmla="*/ 393 w 409"/>
                  <a:gd name="T57" fmla="*/ 125 h 409"/>
                  <a:gd name="T58" fmla="*/ 405 w 409"/>
                  <a:gd name="T59" fmla="*/ 163 h 409"/>
                  <a:gd name="T60" fmla="*/ 409 w 409"/>
                  <a:gd name="T61" fmla="*/ 204 h 409"/>
                  <a:gd name="T62" fmla="*/ 405 w 409"/>
                  <a:gd name="T63" fmla="*/ 246 h 409"/>
                  <a:gd name="T64" fmla="*/ 393 w 409"/>
                  <a:gd name="T65" fmla="*/ 285 h 409"/>
                  <a:gd name="T66" fmla="*/ 375 w 409"/>
                  <a:gd name="T67" fmla="*/ 320 h 409"/>
                  <a:gd name="T68" fmla="*/ 349 w 409"/>
                  <a:gd name="T69" fmla="*/ 351 h 409"/>
                  <a:gd name="T70" fmla="*/ 320 w 409"/>
                  <a:gd name="T71" fmla="*/ 375 h 409"/>
                  <a:gd name="T72" fmla="*/ 283 w 409"/>
                  <a:gd name="T73" fmla="*/ 394 h 409"/>
                  <a:gd name="T74" fmla="*/ 246 w 409"/>
                  <a:gd name="T75" fmla="*/ 406 h 409"/>
                  <a:gd name="T76" fmla="*/ 204 w 409"/>
                  <a:gd name="T77" fmla="*/ 409 h 409"/>
                  <a:gd name="T78" fmla="*/ 163 w 409"/>
                  <a:gd name="T79" fmla="*/ 406 h 409"/>
                  <a:gd name="T80" fmla="*/ 125 w 409"/>
                  <a:gd name="T81" fmla="*/ 394 h 409"/>
                  <a:gd name="T82" fmla="*/ 91 w 409"/>
                  <a:gd name="T83" fmla="*/ 375 h 409"/>
                  <a:gd name="T84" fmla="*/ 60 w 409"/>
                  <a:gd name="T85" fmla="*/ 351 h 409"/>
                  <a:gd name="T86" fmla="*/ 34 w 409"/>
                  <a:gd name="T87" fmla="*/ 320 h 409"/>
                  <a:gd name="T88" fmla="*/ 15 w 409"/>
                  <a:gd name="T89" fmla="*/ 285 h 409"/>
                  <a:gd name="T90" fmla="*/ 5 w 409"/>
                  <a:gd name="T91" fmla="*/ 246 h 409"/>
                  <a:gd name="T92" fmla="*/ 0 w 409"/>
                  <a:gd name="T93" fmla="*/ 204 h 409"/>
                  <a:gd name="T94" fmla="*/ 5 w 409"/>
                  <a:gd name="T95" fmla="*/ 163 h 409"/>
                  <a:gd name="T96" fmla="*/ 15 w 409"/>
                  <a:gd name="T97" fmla="*/ 125 h 409"/>
                  <a:gd name="T98" fmla="*/ 34 w 409"/>
                  <a:gd name="T99" fmla="*/ 91 h 409"/>
                  <a:gd name="T100" fmla="*/ 60 w 409"/>
                  <a:gd name="T101" fmla="*/ 60 h 409"/>
                  <a:gd name="T102" fmla="*/ 91 w 409"/>
                  <a:gd name="T103" fmla="*/ 36 h 409"/>
                  <a:gd name="T104" fmla="*/ 125 w 409"/>
                  <a:gd name="T105" fmla="*/ 17 h 409"/>
                  <a:gd name="T106" fmla="*/ 163 w 409"/>
                  <a:gd name="T107" fmla="*/ 5 h 409"/>
                  <a:gd name="T108" fmla="*/ 204 w 409"/>
                  <a:gd name="T109"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9" h="409">
                    <a:moveTo>
                      <a:pt x="100" y="60"/>
                    </a:moveTo>
                    <a:lnTo>
                      <a:pt x="75" y="101"/>
                    </a:lnTo>
                    <a:lnTo>
                      <a:pt x="158" y="230"/>
                    </a:lnTo>
                    <a:lnTo>
                      <a:pt x="144" y="246"/>
                    </a:lnTo>
                    <a:lnTo>
                      <a:pt x="134" y="266"/>
                    </a:lnTo>
                    <a:lnTo>
                      <a:pt x="130" y="287"/>
                    </a:lnTo>
                    <a:lnTo>
                      <a:pt x="134" y="311"/>
                    </a:lnTo>
                    <a:lnTo>
                      <a:pt x="144" y="332"/>
                    </a:lnTo>
                    <a:lnTo>
                      <a:pt x="161" y="347"/>
                    </a:lnTo>
                    <a:lnTo>
                      <a:pt x="182" y="357"/>
                    </a:lnTo>
                    <a:lnTo>
                      <a:pt x="204" y="361"/>
                    </a:lnTo>
                    <a:lnTo>
                      <a:pt x="228" y="357"/>
                    </a:lnTo>
                    <a:lnTo>
                      <a:pt x="247" y="347"/>
                    </a:lnTo>
                    <a:lnTo>
                      <a:pt x="265" y="332"/>
                    </a:lnTo>
                    <a:lnTo>
                      <a:pt x="275" y="311"/>
                    </a:lnTo>
                    <a:lnTo>
                      <a:pt x="278" y="287"/>
                    </a:lnTo>
                    <a:lnTo>
                      <a:pt x="275" y="266"/>
                    </a:lnTo>
                    <a:lnTo>
                      <a:pt x="266" y="246"/>
                    </a:lnTo>
                    <a:lnTo>
                      <a:pt x="251" y="230"/>
                    </a:lnTo>
                    <a:lnTo>
                      <a:pt x="335" y="101"/>
                    </a:lnTo>
                    <a:lnTo>
                      <a:pt x="309" y="60"/>
                    </a:lnTo>
                    <a:lnTo>
                      <a:pt x="100" y="60"/>
                    </a:lnTo>
                    <a:close/>
                    <a:moveTo>
                      <a:pt x="204" y="0"/>
                    </a:moveTo>
                    <a:lnTo>
                      <a:pt x="246" y="5"/>
                    </a:lnTo>
                    <a:lnTo>
                      <a:pt x="283" y="17"/>
                    </a:lnTo>
                    <a:lnTo>
                      <a:pt x="320" y="36"/>
                    </a:lnTo>
                    <a:lnTo>
                      <a:pt x="349" y="60"/>
                    </a:lnTo>
                    <a:lnTo>
                      <a:pt x="375" y="91"/>
                    </a:lnTo>
                    <a:lnTo>
                      <a:pt x="393" y="125"/>
                    </a:lnTo>
                    <a:lnTo>
                      <a:pt x="405" y="163"/>
                    </a:lnTo>
                    <a:lnTo>
                      <a:pt x="409" y="204"/>
                    </a:lnTo>
                    <a:lnTo>
                      <a:pt x="405" y="246"/>
                    </a:lnTo>
                    <a:lnTo>
                      <a:pt x="393" y="285"/>
                    </a:lnTo>
                    <a:lnTo>
                      <a:pt x="375" y="320"/>
                    </a:lnTo>
                    <a:lnTo>
                      <a:pt x="349" y="351"/>
                    </a:lnTo>
                    <a:lnTo>
                      <a:pt x="320" y="375"/>
                    </a:lnTo>
                    <a:lnTo>
                      <a:pt x="283" y="394"/>
                    </a:lnTo>
                    <a:lnTo>
                      <a:pt x="246" y="406"/>
                    </a:lnTo>
                    <a:lnTo>
                      <a:pt x="204" y="409"/>
                    </a:lnTo>
                    <a:lnTo>
                      <a:pt x="163" y="406"/>
                    </a:lnTo>
                    <a:lnTo>
                      <a:pt x="125" y="394"/>
                    </a:lnTo>
                    <a:lnTo>
                      <a:pt x="91" y="375"/>
                    </a:lnTo>
                    <a:lnTo>
                      <a:pt x="60" y="351"/>
                    </a:lnTo>
                    <a:lnTo>
                      <a:pt x="34" y="320"/>
                    </a:lnTo>
                    <a:lnTo>
                      <a:pt x="15" y="285"/>
                    </a:lnTo>
                    <a:lnTo>
                      <a:pt x="5" y="246"/>
                    </a:lnTo>
                    <a:lnTo>
                      <a:pt x="0" y="204"/>
                    </a:lnTo>
                    <a:lnTo>
                      <a:pt x="5" y="163"/>
                    </a:lnTo>
                    <a:lnTo>
                      <a:pt x="15" y="125"/>
                    </a:lnTo>
                    <a:lnTo>
                      <a:pt x="34" y="91"/>
                    </a:lnTo>
                    <a:lnTo>
                      <a:pt x="60" y="60"/>
                    </a:lnTo>
                    <a:lnTo>
                      <a:pt x="91" y="36"/>
                    </a:lnTo>
                    <a:lnTo>
                      <a:pt x="125" y="17"/>
                    </a:lnTo>
                    <a:lnTo>
                      <a:pt x="163" y="5"/>
                    </a:lnTo>
                    <a:lnTo>
                      <a:pt x="204" y="0"/>
                    </a:lnTo>
                    <a:close/>
                  </a:path>
                </a:pathLst>
              </a:custGeom>
              <a:solidFill>
                <a:srgbClr val="389FEF"/>
              </a:solidFill>
              <a:ln w="0">
                <a:solidFill>
                  <a:srgbClr val="389FEF"/>
                </a:solidFill>
                <a:prstDash val="solid"/>
                <a:round/>
              </a:ln>
            </p:spPr>
            <p:txBody>
              <a:bodyPr vert="horz" wrap="square" lIns="91440" tIns="45720" rIns="91440" bIns="45720" numCol="1" anchor="t" anchorCtr="0" compatLnSpc="1"/>
              <a:lstStyle/>
              <a:p>
                <a:endParaRPr lang="zh-CN" altLang="en-US">
                  <a:solidFill>
                    <a:prstClr val="black"/>
                  </a:solidFill>
                </a:endParaRPr>
              </a:p>
            </p:txBody>
          </p:sp>
        </p:grpSp>
        <p:sp>
          <p:nvSpPr>
            <p:cNvPr id="162" name="Freeform 149"/>
            <p:cNvSpPr>
              <a:spLocks noEditPoints="1"/>
            </p:cNvSpPr>
            <p:nvPr/>
          </p:nvSpPr>
          <p:spPr bwMode="auto">
            <a:xfrm>
              <a:off x="455860" y="1528206"/>
              <a:ext cx="545238" cy="545238"/>
            </a:xfrm>
            <a:custGeom>
              <a:avLst/>
              <a:gdLst>
                <a:gd name="T0" fmla="*/ 261 w 409"/>
                <a:gd name="T1" fmla="*/ 241 h 409"/>
                <a:gd name="T2" fmla="*/ 258 w 409"/>
                <a:gd name="T3" fmla="*/ 273 h 409"/>
                <a:gd name="T4" fmla="*/ 265 w 409"/>
                <a:gd name="T5" fmla="*/ 285 h 409"/>
                <a:gd name="T6" fmla="*/ 356 w 409"/>
                <a:gd name="T7" fmla="*/ 285 h 409"/>
                <a:gd name="T8" fmla="*/ 363 w 409"/>
                <a:gd name="T9" fmla="*/ 273 h 409"/>
                <a:gd name="T10" fmla="*/ 359 w 409"/>
                <a:gd name="T11" fmla="*/ 241 h 409"/>
                <a:gd name="T12" fmla="*/ 270 w 409"/>
                <a:gd name="T13" fmla="*/ 237 h 409"/>
                <a:gd name="T14" fmla="*/ 151 w 409"/>
                <a:gd name="T15" fmla="*/ 241 h 409"/>
                <a:gd name="T16" fmla="*/ 148 w 409"/>
                <a:gd name="T17" fmla="*/ 273 h 409"/>
                <a:gd name="T18" fmla="*/ 155 w 409"/>
                <a:gd name="T19" fmla="*/ 285 h 409"/>
                <a:gd name="T20" fmla="*/ 246 w 409"/>
                <a:gd name="T21" fmla="*/ 285 h 409"/>
                <a:gd name="T22" fmla="*/ 253 w 409"/>
                <a:gd name="T23" fmla="*/ 273 h 409"/>
                <a:gd name="T24" fmla="*/ 249 w 409"/>
                <a:gd name="T25" fmla="*/ 241 h 409"/>
                <a:gd name="T26" fmla="*/ 160 w 409"/>
                <a:gd name="T27" fmla="*/ 237 h 409"/>
                <a:gd name="T28" fmla="*/ 43 w 409"/>
                <a:gd name="T29" fmla="*/ 241 h 409"/>
                <a:gd name="T30" fmla="*/ 40 w 409"/>
                <a:gd name="T31" fmla="*/ 273 h 409"/>
                <a:gd name="T32" fmla="*/ 46 w 409"/>
                <a:gd name="T33" fmla="*/ 285 h 409"/>
                <a:gd name="T34" fmla="*/ 136 w 409"/>
                <a:gd name="T35" fmla="*/ 285 h 409"/>
                <a:gd name="T36" fmla="*/ 143 w 409"/>
                <a:gd name="T37" fmla="*/ 273 h 409"/>
                <a:gd name="T38" fmla="*/ 139 w 409"/>
                <a:gd name="T39" fmla="*/ 241 h 409"/>
                <a:gd name="T40" fmla="*/ 50 w 409"/>
                <a:gd name="T41" fmla="*/ 237 h 409"/>
                <a:gd name="T42" fmla="*/ 206 w 409"/>
                <a:gd name="T43" fmla="*/ 184 h 409"/>
                <a:gd name="T44" fmla="*/ 203 w 409"/>
                <a:gd name="T45" fmla="*/ 217 h 409"/>
                <a:gd name="T46" fmla="*/ 210 w 409"/>
                <a:gd name="T47" fmla="*/ 229 h 409"/>
                <a:gd name="T48" fmla="*/ 301 w 409"/>
                <a:gd name="T49" fmla="*/ 229 h 409"/>
                <a:gd name="T50" fmla="*/ 308 w 409"/>
                <a:gd name="T51" fmla="*/ 217 h 409"/>
                <a:gd name="T52" fmla="*/ 304 w 409"/>
                <a:gd name="T53" fmla="*/ 184 h 409"/>
                <a:gd name="T54" fmla="*/ 215 w 409"/>
                <a:gd name="T55" fmla="*/ 179 h 409"/>
                <a:gd name="T56" fmla="*/ 96 w 409"/>
                <a:gd name="T57" fmla="*/ 184 h 409"/>
                <a:gd name="T58" fmla="*/ 93 w 409"/>
                <a:gd name="T59" fmla="*/ 217 h 409"/>
                <a:gd name="T60" fmla="*/ 100 w 409"/>
                <a:gd name="T61" fmla="*/ 229 h 409"/>
                <a:gd name="T62" fmla="*/ 191 w 409"/>
                <a:gd name="T63" fmla="*/ 229 h 409"/>
                <a:gd name="T64" fmla="*/ 198 w 409"/>
                <a:gd name="T65" fmla="*/ 217 h 409"/>
                <a:gd name="T66" fmla="*/ 194 w 409"/>
                <a:gd name="T67" fmla="*/ 184 h 409"/>
                <a:gd name="T68" fmla="*/ 105 w 409"/>
                <a:gd name="T69" fmla="*/ 179 h 409"/>
                <a:gd name="T70" fmla="*/ 151 w 409"/>
                <a:gd name="T71" fmla="*/ 126 h 409"/>
                <a:gd name="T72" fmla="*/ 148 w 409"/>
                <a:gd name="T73" fmla="*/ 160 h 409"/>
                <a:gd name="T74" fmla="*/ 155 w 409"/>
                <a:gd name="T75" fmla="*/ 172 h 409"/>
                <a:gd name="T76" fmla="*/ 246 w 409"/>
                <a:gd name="T77" fmla="*/ 172 h 409"/>
                <a:gd name="T78" fmla="*/ 253 w 409"/>
                <a:gd name="T79" fmla="*/ 160 h 409"/>
                <a:gd name="T80" fmla="*/ 249 w 409"/>
                <a:gd name="T81" fmla="*/ 126 h 409"/>
                <a:gd name="T82" fmla="*/ 160 w 409"/>
                <a:gd name="T83" fmla="*/ 122 h 409"/>
                <a:gd name="T84" fmla="*/ 284 w 409"/>
                <a:gd name="T85" fmla="*/ 16 h 409"/>
                <a:gd name="T86" fmla="*/ 375 w 409"/>
                <a:gd name="T87" fmla="*/ 90 h 409"/>
                <a:gd name="T88" fmla="*/ 409 w 409"/>
                <a:gd name="T89" fmla="*/ 205 h 409"/>
                <a:gd name="T90" fmla="*/ 375 w 409"/>
                <a:gd name="T91" fmla="*/ 318 h 409"/>
                <a:gd name="T92" fmla="*/ 284 w 409"/>
                <a:gd name="T93" fmla="*/ 392 h 409"/>
                <a:gd name="T94" fmla="*/ 163 w 409"/>
                <a:gd name="T95" fmla="*/ 404 h 409"/>
                <a:gd name="T96" fmla="*/ 60 w 409"/>
                <a:gd name="T97" fmla="*/ 349 h 409"/>
                <a:gd name="T98" fmla="*/ 5 w 409"/>
                <a:gd name="T99" fmla="*/ 246 h 409"/>
                <a:gd name="T100" fmla="*/ 17 w 409"/>
                <a:gd name="T101" fmla="*/ 126 h 409"/>
                <a:gd name="T102" fmla="*/ 91 w 409"/>
                <a:gd name="T103" fmla="*/ 35 h 409"/>
                <a:gd name="T104" fmla="*/ 205 w 409"/>
                <a:gd name="T105"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9" h="409">
                  <a:moveTo>
                    <a:pt x="270" y="237"/>
                  </a:moveTo>
                  <a:lnTo>
                    <a:pt x="265" y="237"/>
                  </a:lnTo>
                  <a:lnTo>
                    <a:pt x="261" y="241"/>
                  </a:lnTo>
                  <a:lnTo>
                    <a:pt x="258" y="244"/>
                  </a:lnTo>
                  <a:lnTo>
                    <a:pt x="258" y="249"/>
                  </a:lnTo>
                  <a:lnTo>
                    <a:pt x="258" y="273"/>
                  </a:lnTo>
                  <a:lnTo>
                    <a:pt x="258" y="279"/>
                  </a:lnTo>
                  <a:lnTo>
                    <a:pt x="261" y="282"/>
                  </a:lnTo>
                  <a:lnTo>
                    <a:pt x="265" y="285"/>
                  </a:lnTo>
                  <a:lnTo>
                    <a:pt x="270" y="287"/>
                  </a:lnTo>
                  <a:lnTo>
                    <a:pt x="351" y="287"/>
                  </a:lnTo>
                  <a:lnTo>
                    <a:pt x="356" y="285"/>
                  </a:lnTo>
                  <a:lnTo>
                    <a:pt x="359" y="282"/>
                  </a:lnTo>
                  <a:lnTo>
                    <a:pt x="361" y="279"/>
                  </a:lnTo>
                  <a:lnTo>
                    <a:pt x="363" y="273"/>
                  </a:lnTo>
                  <a:lnTo>
                    <a:pt x="363" y="249"/>
                  </a:lnTo>
                  <a:lnTo>
                    <a:pt x="361" y="244"/>
                  </a:lnTo>
                  <a:lnTo>
                    <a:pt x="359" y="241"/>
                  </a:lnTo>
                  <a:lnTo>
                    <a:pt x="356" y="237"/>
                  </a:lnTo>
                  <a:lnTo>
                    <a:pt x="351" y="237"/>
                  </a:lnTo>
                  <a:lnTo>
                    <a:pt x="270" y="237"/>
                  </a:lnTo>
                  <a:close/>
                  <a:moveTo>
                    <a:pt x="160" y="237"/>
                  </a:moveTo>
                  <a:lnTo>
                    <a:pt x="155" y="237"/>
                  </a:lnTo>
                  <a:lnTo>
                    <a:pt x="151" y="241"/>
                  </a:lnTo>
                  <a:lnTo>
                    <a:pt x="150" y="244"/>
                  </a:lnTo>
                  <a:lnTo>
                    <a:pt x="148" y="249"/>
                  </a:lnTo>
                  <a:lnTo>
                    <a:pt x="148" y="273"/>
                  </a:lnTo>
                  <a:lnTo>
                    <a:pt x="150" y="279"/>
                  </a:lnTo>
                  <a:lnTo>
                    <a:pt x="151" y="282"/>
                  </a:lnTo>
                  <a:lnTo>
                    <a:pt x="155" y="285"/>
                  </a:lnTo>
                  <a:lnTo>
                    <a:pt x="160" y="287"/>
                  </a:lnTo>
                  <a:lnTo>
                    <a:pt x="241" y="287"/>
                  </a:lnTo>
                  <a:lnTo>
                    <a:pt x="246" y="285"/>
                  </a:lnTo>
                  <a:lnTo>
                    <a:pt x="249" y="282"/>
                  </a:lnTo>
                  <a:lnTo>
                    <a:pt x="253" y="279"/>
                  </a:lnTo>
                  <a:lnTo>
                    <a:pt x="253" y="273"/>
                  </a:lnTo>
                  <a:lnTo>
                    <a:pt x="253" y="249"/>
                  </a:lnTo>
                  <a:lnTo>
                    <a:pt x="253" y="244"/>
                  </a:lnTo>
                  <a:lnTo>
                    <a:pt x="249" y="241"/>
                  </a:lnTo>
                  <a:lnTo>
                    <a:pt x="246" y="237"/>
                  </a:lnTo>
                  <a:lnTo>
                    <a:pt x="241" y="237"/>
                  </a:lnTo>
                  <a:lnTo>
                    <a:pt x="160" y="237"/>
                  </a:lnTo>
                  <a:close/>
                  <a:moveTo>
                    <a:pt x="50" y="237"/>
                  </a:moveTo>
                  <a:lnTo>
                    <a:pt x="46" y="237"/>
                  </a:lnTo>
                  <a:lnTo>
                    <a:pt x="43" y="241"/>
                  </a:lnTo>
                  <a:lnTo>
                    <a:pt x="40" y="244"/>
                  </a:lnTo>
                  <a:lnTo>
                    <a:pt x="40" y="249"/>
                  </a:lnTo>
                  <a:lnTo>
                    <a:pt x="40" y="273"/>
                  </a:lnTo>
                  <a:lnTo>
                    <a:pt x="40" y="279"/>
                  </a:lnTo>
                  <a:lnTo>
                    <a:pt x="43" y="282"/>
                  </a:lnTo>
                  <a:lnTo>
                    <a:pt x="46" y="285"/>
                  </a:lnTo>
                  <a:lnTo>
                    <a:pt x="50" y="287"/>
                  </a:lnTo>
                  <a:lnTo>
                    <a:pt x="132" y="287"/>
                  </a:lnTo>
                  <a:lnTo>
                    <a:pt x="136" y="285"/>
                  </a:lnTo>
                  <a:lnTo>
                    <a:pt x="139" y="282"/>
                  </a:lnTo>
                  <a:lnTo>
                    <a:pt x="143" y="279"/>
                  </a:lnTo>
                  <a:lnTo>
                    <a:pt x="143" y="273"/>
                  </a:lnTo>
                  <a:lnTo>
                    <a:pt x="143" y="249"/>
                  </a:lnTo>
                  <a:lnTo>
                    <a:pt x="143" y="244"/>
                  </a:lnTo>
                  <a:lnTo>
                    <a:pt x="139" y="241"/>
                  </a:lnTo>
                  <a:lnTo>
                    <a:pt x="136" y="237"/>
                  </a:lnTo>
                  <a:lnTo>
                    <a:pt x="132" y="237"/>
                  </a:lnTo>
                  <a:lnTo>
                    <a:pt x="50" y="237"/>
                  </a:lnTo>
                  <a:close/>
                  <a:moveTo>
                    <a:pt x="215" y="179"/>
                  </a:moveTo>
                  <a:lnTo>
                    <a:pt x="210" y="181"/>
                  </a:lnTo>
                  <a:lnTo>
                    <a:pt x="206" y="184"/>
                  </a:lnTo>
                  <a:lnTo>
                    <a:pt x="205" y="187"/>
                  </a:lnTo>
                  <a:lnTo>
                    <a:pt x="203" y="193"/>
                  </a:lnTo>
                  <a:lnTo>
                    <a:pt x="203" y="217"/>
                  </a:lnTo>
                  <a:lnTo>
                    <a:pt x="205" y="222"/>
                  </a:lnTo>
                  <a:lnTo>
                    <a:pt x="206" y="225"/>
                  </a:lnTo>
                  <a:lnTo>
                    <a:pt x="210" y="229"/>
                  </a:lnTo>
                  <a:lnTo>
                    <a:pt x="215" y="229"/>
                  </a:lnTo>
                  <a:lnTo>
                    <a:pt x="296" y="229"/>
                  </a:lnTo>
                  <a:lnTo>
                    <a:pt x="301" y="229"/>
                  </a:lnTo>
                  <a:lnTo>
                    <a:pt x="304" y="225"/>
                  </a:lnTo>
                  <a:lnTo>
                    <a:pt x="306" y="222"/>
                  </a:lnTo>
                  <a:lnTo>
                    <a:pt x="308" y="217"/>
                  </a:lnTo>
                  <a:lnTo>
                    <a:pt x="308" y="193"/>
                  </a:lnTo>
                  <a:lnTo>
                    <a:pt x="306" y="187"/>
                  </a:lnTo>
                  <a:lnTo>
                    <a:pt x="304" y="184"/>
                  </a:lnTo>
                  <a:lnTo>
                    <a:pt x="301" y="181"/>
                  </a:lnTo>
                  <a:lnTo>
                    <a:pt x="296" y="179"/>
                  </a:lnTo>
                  <a:lnTo>
                    <a:pt x="215" y="179"/>
                  </a:lnTo>
                  <a:close/>
                  <a:moveTo>
                    <a:pt x="105" y="179"/>
                  </a:moveTo>
                  <a:lnTo>
                    <a:pt x="100" y="181"/>
                  </a:lnTo>
                  <a:lnTo>
                    <a:pt x="96" y="184"/>
                  </a:lnTo>
                  <a:lnTo>
                    <a:pt x="95" y="187"/>
                  </a:lnTo>
                  <a:lnTo>
                    <a:pt x="93" y="193"/>
                  </a:lnTo>
                  <a:lnTo>
                    <a:pt x="93" y="217"/>
                  </a:lnTo>
                  <a:lnTo>
                    <a:pt x="95" y="222"/>
                  </a:lnTo>
                  <a:lnTo>
                    <a:pt x="96" y="225"/>
                  </a:lnTo>
                  <a:lnTo>
                    <a:pt x="100" y="229"/>
                  </a:lnTo>
                  <a:lnTo>
                    <a:pt x="105" y="229"/>
                  </a:lnTo>
                  <a:lnTo>
                    <a:pt x="187" y="229"/>
                  </a:lnTo>
                  <a:lnTo>
                    <a:pt x="191" y="229"/>
                  </a:lnTo>
                  <a:lnTo>
                    <a:pt x="194" y="225"/>
                  </a:lnTo>
                  <a:lnTo>
                    <a:pt x="198" y="222"/>
                  </a:lnTo>
                  <a:lnTo>
                    <a:pt x="198" y="217"/>
                  </a:lnTo>
                  <a:lnTo>
                    <a:pt x="198" y="193"/>
                  </a:lnTo>
                  <a:lnTo>
                    <a:pt x="198" y="187"/>
                  </a:lnTo>
                  <a:lnTo>
                    <a:pt x="194" y="184"/>
                  </a:lnTo>
                  <a:lnTo>
                    <a:pt x="191" y="181"/>
                  </a:lnTo>
                  <a:lnTo>
                    <a:pt x="187" y="179"/>
                  </a:lnTo>
                  <a:lnTo>
                    <a:pt x="105" y="179"/>
                  </a:lnTo>
                  <a:close/>
                  <a:moveTo>
                    <a:pt x="160" y="122"/>
                  </a:moveTo>
                  <a:lnTo>
                    <a:pt x="155" y="124"/>
                  </a:lnTo>
                  <a:lnTo>
                    <a:pt x="151" y="126"/>
                  </a:lnTo>
                  <a:lnTo>
                    <a:pt x="150" y="131"/>
                  </a:lnTo>
                  <a:lnTo>
                    <a:pt x="148" y="136"/>
                  </a:lnTo>
                  <a:lnTo>
                    <a:pt x="148" y="160"/>
                  </a:lnTo>
                  <a:lnTo>
                    <a:pt x="150" y="165"/>
                  </a:lnTo>
                  <a:lnTo>
                    <a:pt x="151" y="169"/>
                  </a:lnTo>
                  <a:lnTo>
                    <a:pt x="155" y="172"/>
                  </a:lnTo>
                  <a:lnTo>
                    <a:pt x="160" y="172"/>
                  </a:lnTo>
                  <a:lnTo>
                    <a:pt x="241" y="172"/>
                  </a:lnTo>
                  <a:lnTo>
                    <a:pt x="246" y="172"/>
                  </a:lnTo>
                  <a:lnTo>
                    <a:pt x="249" y="169"/>
                  </a:lnTo>
                  <a:lnTo>
                    <a:pt x="253" y="165"/>
                  </a:lnTo>
                  <a:lnTo>
                    <a:pt x="253" y="160"/>
                  </a:lnTo>
                  <a:lnTo>
                    <a:pt x="253" y="136"/>
                  </a:lnTo>
                  <a:lnTo>
                    <a:pt x="253" y="131"/>
                  </a:lnTo>
                  <a:lnTo>
                    <a:pt x="249" y="126"/>
                  </a:lnTo>
                  <a:lnTo>
                    <a:pt x="246" y="124"/>
                  </a:lnTo>
                  <a:lnTo>
                    <a:pt x="241" y="122"/>
                  </a:lnTo>
                  <a:lnTo>
                    <a:pt x="160" y="122"/>
                  </a:lnTo>
                  <a:close/>
                  <a:moveTo>
                    <a:pt x="205" y="0"/>
                  </a:moveTo>
                  <a:lnTo>
                    <a:pt x="246" y="4"/>
                  </a:lnTo>
                  <a:lnTo>
                    <a:pt x="284" y="16"/>
                  </a:lnTo>
                  <a:lnTo>
                    <a:pt x="320" y="35"/>
                  </a:lnTo>
                  <a:lnTo>
                    <a:pt x="349" y="60"/>
                  </a:lnTo>
                  <a:lnTo>
                    <a:pt x="375" y="90"/>
                  </a:lnTo>
                  <a:lnTo>
                    <a:pt x="394" y="126"/>
                  </a:lnTo>
                  <a:lnTo>
                    <a:pt x="406" y="163"/>
                  </a:lnTo>
                  <a:lnTo>
                    <a:pt x="409" y="205"/>
                  </a:lnTo>
                  <a:lnTo>
                    <a:pt x="406" y="246"/>
                  </a:lnTo>
                  <a:lnTo>
                    <a:pt x="394" y="284"/>
                  </a:lnTo>
                  <a:lnTo>
                    <a:pt x="375" y="318"/>
                  </a:lnTo>
                  <a:lnTo>
                    <a:pt x="349" y="349"/>
                  </a:lnTo>
                  <a:lnTo>
                    <a:pt x="320" y="373"/>
                  </a:lnTo>
                  <a:lnTo>
                    <a:pt x="284" y="392"/>
                  </a:lnTo>
                  <a:lnTo>
                    <a:pt x="246" y="404"/>
                  </a:lnTo>
                  <a:lnTo>
                    <a:pt x="205" y="409"/>
                  </a:lnTo>
                  <a:lnTo>
                    <a:pt x="163" y="404"/>
                  </a:lnTo>
                  <a:lnTo>
                    <a:pt x="126" y="392"/>
                  </a:lnTo>
                  <a:lnTo>
                    <a:pt x="91" y="373"/>
                  </a:lnTo>
                  <a:lnTo>
                    <a:pt x="60" y="349"/>
                  </a:lnTo>
                  <a:lnTo>
                    <a:pt x="36" y="318"/>
                  </a:lnTo>
                  <a:lnTo>
                    <a:pt x="17" y="284"/>
                  </a:lnTo>
                  <a:lnTo>
                    <a:pt x="5" y="246"/>
                  </a:lnTo>
                  <a:lnTo>
                    <a:pt x="0" y="205"/>
                  </a:lnTo>
                  <a:lnTo>
                    <a:pt x="5" y="163"/>
                  </a:lnTo>
                  <a:lnTo>
                    <a:pt x="17" y="126"/>
                  </a:lnTo>
                  <a:lnTo>
                    <a:pt x="36" y="90"/>
                  </a:lnTo>
                  <a:lnTo>
                    <a:pt x="60" y="60"/>
                  </a:lnTo>
                  <a:lnTo>
                    <a:pt x="91" y="35"/>
                  </a:lnTo>
                  <a:lnTo>
                    <a:pt x="126" y="16"/>
                  </a:lnTo>
                  <a:lnTo>
                    <a:pt x="163" y="4"/>
                  </a:lnTo>
                  <a:lnTo>
                    <a:pt x="205" y="0"/>
                  </a:lnTo>
                  <a:close/>
                </a:path>
              </a:pathLst>
            </a:custGeom>
            <a:solidFill>
              <a:srgbClr val="389FEF"/>
            </a:solidFill>
            <a:ln w="0">
              <a:solidFill>
                <a:srgbClr val="389FEF"/>
              </a:solidFill>
              <a:prstDash val="solid"/>
              <a:round/>
            </a:ln>
          </p:spPr>
          <p:txBody>
            <a:bodyPr vert="horz" wrap="square" lIns="91423" tIns="45711" rIns="91423" bIns="45711" numCol="1" anchor="t" anchorCtr="0" compatLnSpc="1"/>
            <a:lstStyle/>
            <a:p>
              <a:endParaRPr lang="zh-CN" altLang="en-US">
                <a:solidFill>
                  <a:prstClr val="black"/>
                </a:solidFill>
              </a:endParaRPr>
            </a:p>
          </p:txBody>
        </p:sp>
        <p:sp>
          <p:nvSpPr>
            <p:cNvPr id="163" name="Freeform 217"/>
            <p:cNvSpPr>
              <a:spLocks noEditPoints="1"/>
            </p:cNvSpPr>
            <p:nvPr/>
          </p:nvSpPr>
          <p:spPr bwMode="auto">
            <a:xfrm>
              <a:off x="5858207" y="1528206"/>
              <a:ext cx="545238" cy="545238"/>
            </a:xfrm>
            <a:custGeom>
              <a:avLst/>
              <a:gdLst>
                <a:gd name="T0" fmla="*/ 319 w 409"/>
                <a:gd name="T1" fmla="*/ 344 h 409"/>
                <a:gd name="T2" fmla="*/ 127 w 409"/>
                <a:gd name="T3" fmla="*/ 282 h 409"/>
                <a:gd name="T4" fmla="*/ 110 w 409"/>
                <a:gd name="T5" fmla="*/ 291 h 409"/>
                <a:gd name="T6" fmla="*/ 106 w 409"/>
                <a:gd name="T7" fmla="*/ 316 h 409"/>
                <a:gd name="T8" fmla="*/ 306 w 409"/>
                <a:gd name="T9" fmla="*/ 296 h 409"/>
                <a:gd name="T10" fmla="*/ 292 w 409"/>
                <a:gd name="T11" fmla="*/ 284 h 409"/>
                <a:gd name="T12" fmla="*/ 295 w 409"/>
                <a:gd name="T13" fmla="*/ 208 h 409"/>
                <a:gd name="T14" fmla="*/ 290 w 409"/>
                <a:gd name="T15" fmla="*/ 215 h 409"/>
                <a:gd name="T16" fmla="*/ 295 w 409"/>
                <a:gd name="T17" fmla="*/ 220 h 409"/>
                <a:gd name="T18" fmla="*/ 342 w 409"/>
                <a:gd name="T19" fmla="*/ 217 h 409"/>
                <a:gd name="T20" fmla="*/ 340 w 409"/>
                <a:gd name="T21" fmla="*/ 210 h 409"/>
                <a:gd name="T22" fmla="*/ 70 w 409"/>
                <a:gd name="T23" fmla="*/ 208 h 409"/>
                <a:gd name="T24" fmla="*/ 63 w 409"/>
                <a:gd name="T25" fmla="*/ 215 h 409"/>
                <a:gd name="T26" fmla="*/ 70 w 409"/>
                <a:gd name="T27" fmla="*/ 220 h 409"/>
                <a:gd name="T28" fmla="*/ 116 w 409"/>
                <a:gd name="T29" fmla="*/ 217 h 409"/>
                <a:gd name="T30" fmla="*/ 115 w 409"/>
                <a:gd name="T31" fmla="*/ 210 h 409"/>
                <a:gd name="T32" fmla="*/ 206 w 409"/>
                <a:gd name="T33" fmla="*/ 134 h 409"/>
                <a:gd name="T34" fmla="*/ 147 w 409"/>
                <a:gd name="T35" fmla="*/ 163 h 409"/>
                <a:gd name="T36" fmla="*/ 132 w 409"/>
                <a:gd name="T37" fmla="*/ 208 h 409"/>
                <a:gd name="T38" fmla="*/ 280 w 409"/>
                <a:gd name="T39" fmla="*/ 208 h 409"/>
                <a:gd name="T40" fmla="*/ 264 w 409"/>
                <a:gd name="T41" fmla="*/ 163 h 409"/>
                <a:gd name="T42" fmla="*/ 206 w 409"/>
                <a:gd name="T43" fmla="*/ 134 h 409"/>
                <a:gd name="T44" fmla="*/ 98 w 409"/>
                <a:gd name="T45" fmla="*/ 119 h 409"/>
                <a:gd name="T46" fmla="*/ 98 w 409"/>
                <a:gd name="T47" fmla="*/ 127 h 409"/>
                <a:gd name="T48" fmla="*/ 135 w 409"/>
                <a:gd name="T49" fmla="*/ 155 h 409"/>
                <a:gd name="T50" fmla="*/ 139 w 409"/>
                <a:gd name="T51" fmla="*/ 148 h 409"/>
                <a:gd name="T52" fmla="*/ 103 w 409"/>
                <a:gd name="T53" fmla="*/ 117 h 409"/>
                <a:gd name="T54" fmla="*/ 275 w 409"/>
                <a:gd name="T55" fmla="*/ 143 h 409"/>
                <a:gd name="T56" fmla="*/ 273 w 409"/>
                <a:gd name="T57" fmla="*/ 151 h 409"/>
                <a:gd name="T58" fmla="*/ 281 w 409"/>
                <a:gd name="T59" fmla="*/ 151 h 409"/>
                <a:gd name="T60" fmla="*/ 318 w 409"/>
                <a:gd name="T61" fmla="*/ 122 h 409"/>
                <a:gd name="T62" fmla="*/ 312 w 409"/>
                <a:gd name="T63" fmla="*/ 117 h 409"/>
                <a:gd name="T64" fmla="*/ 201 w 409"/>
                <a:gd name="T65" fmla="*/ 69 h 409"/>
                <a:gd name="T66" fmla="*/ 201 w 409"/>
                <a:gd name="T67" fmla="*/ 117 h 409"/>
                <a:gd name="T68" fmla="*/ 209 w 409"/>
                <a:gd name="T69" fmla="*/ 119 h 409"/>
                <a:gd name="T70" fmla="*/ 211 w 409"/>
                <a:gd name="T71" fmla="*/ 72 h 409"/>
                <a:gd name="T72" fmla="*/ 206 w 409"/>
                <a:gd name="T73" fmla="*/ 65 h 409"/>
                <a:gd name="T74" fmla="*/ 283 w 409"/>
                <a:gd name="T75" fmla="*/ 17 h 409"/>
                <a:gd name="T76" fmla="*/ 373 w 409"/>
                <a:gd name="T77" fmla="*/ 91 h 409"/>
                <a:gd name="T78" fmla="*/ 409 w 409"/>
                <a:gd name="T79" fmla="*/ 205 h 409"/>
                <a:gd name="T80" fmla="*/ 373 w 409"/>
                <a:gd name="T81" fmla="*/ 320 h 409"/>
                <a:gd name="T82" fmla="*/ 283 w 409"/>
                <a:gd name="T83" fmla="*/ 394 h 409"/>
                <a:gd name="T84" fmla="*/ 163 w 409"/>
                <a:gd name="T85" fmla="*/ 406 h 409"/>
                <a:gd name="T86" fmla="*/ 60 w 409"/>
                <a:gd name="T87" fmla="*/ 351 h 409"/>
                <a:gd name="T88" fmla="*/ 3 w 409"/>
                <a:gd name="T89" fmla="*/ 246 h 409"/>
                <a:gd name="T90" fmla="*/ 15 w 409"/>
                <a:gd name="T91" fmla="*/ 126 h 409"/>
                <a:gd name="T92" fmla="*/ 89 w 409"/>
                <a:gd name="T93" fmla="*/ 36 h 409"/>
                <a:gd name="T94" fmla="*/ 204 w 409"/>
                <a:gd name="T95"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409">
                  <a:moveTo>
                    <a:pt x="92" y="318"/>
                  </a:moveTo>
                  <a:lnTo>
                    <a:pt x="92" y="344"/>
                  </a:lnTo>
                  <a:lnTo>
                    <a:pt x="319" y="344"/>
                  </a:lnTo>
                  <a:lnTo>
                    <a:pt x="319" y="318"/>
                  </a:lnTo>
                  <a:lnTo>
                    <a:pt x="92" y="318"/>
                  </a:lnTo>
                  <a:close/>
                  <a:moveTo>
                    <a:pt x="127" y="282"/>
                  </a:moveTo>
                  <a:lnTo>
                    <a:pt x="120" y="284"/>
                  </a:lnTo>
                  <a:lnTo>
                    <a:pt x="115" y="285"/>
                  </a:lnTo>
                  <a:lnTo>
                    <a:pt x="110" y="291"/>
                  </a:lnTo>
                  <a:lnTo>
                    <a:pt x="108" y="296"/>
                  </a:lnTo>
                  <a:lnTo>
                    <a:pt x="106" y="303"/>
                  </a:lnTo>
                  <a:lnTo>
                    <a:pt x="106" y="316"/>
                  </a:lnTo>
                  <a:lnTo>
                    <a:pt x="306" y="316"/>
                  </a:lnTo>
                  <a:lnTo>
                    <a:pt x="306" y="303"/>
                  </a:lnTo>
                  <a:lnTo>
                    <a:pt x="306" y="296"/>
                  </a:lnTo>
                  <a:lnTo>
                    <a:pt x="302" y="291"/>
                  </a:lnTo>
                  <a:lnTo>
                    <a:pt x="297" y="285"/>
                  </a:lnTo>
                  <a:lnTo>
                    <a:pt x="292" y="284"/>
                  </a:lnTo>
                  <a:lnTo>
                    <a:pt x="285" y="282"/>
                  </a:lnTo>
                  <a:lnTo>
                    <a:pt x="127" y="282"/>
                  </a:lnTo>
                  <a:close/>
                  <a:moveTo>
                    <a:pt x="295" y="208"/>
                  </a:moveTo>
                  <a:lnTo>
                    <a:pt x="293" y="210"/>
                  </a:lnTo>
                  <a:lnTo>
                    <a:pt x="292" y="212"/>
                  </a:lnTo>
                  <a:lnTo>
                    <a:pt x="290" y="215"/>
                  </a:lnTo>
                  <a:lnTo>
                    <a:pt x="292" y="217"/>
                  </a:lnTo>
                  <a:lnTo>
                    <a:pt x="293" y="218"/>
                  </a:lnTo>
                  <a:lnTo>
                    <a:pt x="295" y="220"/>
                  </a:lnTo>
                  <a:lnTo>
                    <a:pt x="338" y="220"/>
                  </a:lnTo>
                  <a:lnTo>
                    <a:pt x="340" y="218"/>
                  </a:lnTo>
                  <a:lnTo>
                    <a:pt x="342" y="217"/>
                  </a:lnTo>
                  <a:lnTo>
                    <a:pt x="343" y="215"/>
                  </a:lnTo>
                  <a:lnTo>
                    <a:pt x="342" y="212"/>
                  </a:lnTo>
                  <a:lnTo>
                    <a:pt x="340" y="210"/>
                  </a:lnTo>
                  <a:lnTo>
                    <a:pt x="338" y="208"/>
                  </a:lnTo>
                  <a:lnTo>
                    <a:pt x="295" y="208"/>
                  </a:lnTo>
                  <a:close/>
                  <a:moveTo>
                    <a:pt x="70" y="208"/>
                  </a:moveTo>
                  <a:lnTo>
                    <a:pt x="67" y="210"/>
                  </a:lnTo>
                  <a:lnTo>
                    <a:pt x="65" y="212"/>
                  </a:lnTo>
                  <a:lnTo>
                    <a:pt x="63" y="215"/>
                  </a:lnTo>
                  <a:lnTo>
                    <a:pt x="65" y="217"/>
                  </a:lnTo>
                  <a:lnTo>
                    <a:pt x="67" y="218"/>
                  </a:lnTo>
                  <a:lnTo>
                    <a:pt x="70" y="220"/>
                  </a:lnTo>
                  <a:lnTo>
                    <a:pt x="111" y="220"/>
                  </a:lnTo>
                  <a:lnTo>
                    <a:pt x="115" y="218"/>
                  </a:lnTo>
                  <a:lnTo>
                    <a:pt x="116" y="217"/>
                  </a:lnTo>
                  <a:lnTo>
                    <a:pt x="116" y="215"/>
                  </a:lnTo>
                  <a:lnTo>
                    <a:pt x="116" y="212"/>
                  </a:lnTo>
                  <a:lnTo>
                    <a:pt x="115" y="210"/>
                  </a:lnTo>
                  <a:lnTo>
                    <a:pt x="111" y="208"/>
                  </a:lnTo>
                  <a:lnTo>
                    <a:pt x="70" y="208"/>
                  </a:lnTo>
                  <a:close/>
                  <a:moveTo>
                    <a:pt x="206" y="134"/>
                  </a:moveTo>
                  <a:lnTo>
                    <a:pt x="183" y="138"/>
                  </a:lnTo>
                  <a:lnTo>
                    <a:pt x="163" y="148"/>
                  </a:lnTo>
                  <a:lnTo>
                    <a:pt x="147" y="163"/>
                  </a:lnTo>
                  <a:lnTo>
                    <a:pt x="137" y="182"/>
                  </a:lnTo>
                  <a:lnTo>
                    <a:pt x="132" y="205"/>
                  </a:lnTo>
                  <a:lnTo>
                    <a:pt x="132" y="208"/>
                  </a:lnTo>
                  <a:lnTo>
                    <a:pt x="132" y="273"/>
                  </a:lnTo>
                  <a:lnTo>
                    <a:pt x="280" y="273"/>
                  </a:lnTo>
                  <a:lnTo>
                    <a:pt x="280" y="208"/>
                  </a:lnTo>
                  <a:lnTo>
                    <a:pt x="280" y="205"/>
                  </a:lnTo>
                  <a:lnTo>
                    <a:pt x="276" y="182"/>
                  </a:lnTo>
                  <a:lnTo>
                    <a:pt x="264" y="163"/>
                  </a:lnTo>
                  <a:lnTo>
                    <a:pt x="249" y="148"/>
                  </a:lnTo>
                  <a:lnTo>
                    <a:pt x="228" y="138"/>
                  </a:lnTo>
                  <a:lnTo>
                    <a:pt x="206" y="134"/>
                  </a:lnTo>
                  <a:close/>
                  <a:moveTo>
                    <a:pt x="103" y="117"/>
                  </a:moveTo>
                  <a:lnTo>
                    <a:pt x="99" y="117"/>
                  </a:lnTo>
                  <a:lnTo>
                    <a:pt x="98" y="119"/>
                  </a:lnTo>
                  <a:lnTo>
                    <a:pt x="96" y="122"/>
                  </a:lnTo>
                  <a:lnTo>
                    <a:pt x="96" y="126"/>
                  </a:lnTo>
                  <a:lnTo>
                    <a:pt x="98" y="127"/>
                  </a:lnTo>
                  <a:lnTo>
                    <a:pt x="130" y="155"/>
                  </a:lnTo>
                  <a:lnTo>
                    <a:pt x="134" y="155"/>
                  </a:lnTo>
                  <a:lnTo>
                    <a:pt x="135" y="155"/>
                  </a:lnTo>
                  <a:lnTo>
                    <a:pt x="139" y="153"/>
                  </a:lnTo>
                  <a:lnTo>
                    <a:pt x="139" y="151"/>
                  </a:lnTo>
                  <a:lnTo>
                    <a:pt x="139" y="148"/>
                  </a:lnTo>
                  <a:lnTo>
                    <a:pt x="137" y="146"/>
                  </a:lnTo>
                  <a:lnTo>
                    <a:pt x="106" y="119"/>
                  </a:lnTo>
                  <a:lnTo>
                    <a:pt x="103" y="117"/>
                  </a:lnTo>
                  <a:close/>
                  <a:moveTo>
                    <a:pt x="312" y="117"/>
                  </a:moveTo>
                  <a:lnTo>
                    <a:pt x="309" y="119"/>
                  </a:lnTo>
                  <a:lnTo>
                    <a:pt x="275" y="143"/>
                  </a:lnTo>
                  <a:lnTo>
                    <a:pt x="273" y="145"/>
                  </a:lnTo>
                  <a:lnTo>
                    <a:pt x="273" y="148"/>
                  </a:lnTo>
                  <a:lnTo>
                    <a:pt x="273" y="151"/>
                  </a:lnTo>
                  <a:lnTo>
                    <a:pt x="276" y="153"/>
                  </a:lnTo>
                  <a:lnTo>
                    <a:pt x="278" y="153"/>
                  </a:lnTo>
                  <a:lnTo>
                    <a:pt x="281" y="151"/>
                  </a:lnTo>
                  <a:lnTo>
                    <a:pt x="316" y="127"/>
                  </a:lnTo>
                  <a:lnTo>
                    <a:pt x="318" y="126"/>
                  </a:lnTo>
                  <a:lnTo>
                    <a:pt x="318" y="122"/>
                  </a:lnTo>
                  <a:lnTo>
                    <a:pt x="318" y="120"/>
                  </a:lnTo>
                  <a:lnTo>
                    <a:pt x="314" y="119"/>
                  </a:lnTo>
                  <a:lnTo>
                    <a:pt x="312" y="117"/>
                  </a:lnTo>
                  <a:close/>
                  <a:moveTo>
                    <a:pt x="206" y="65"/>
                  </a:moveTo>
                  <a:lnTo>
                    <a:pt x="202" y="67"/>
                  </a:lnTo>
                  <a:lnTo>
                    <a:pt x="201" y="69"/>
                  </a:lnTo>
                  <a:lnTo>
                    <a:pt x="201" y="72"/>
                  </a:lnTo>
                  <a:lnTo>
                    <a:pt x="201" y="114"/>
                  </a:lnTo>
                  <a:lnTo>
                    <a:pt x="201" y="117"/>
                  </a:lnTo>
                  <a:lnTo>
                    <a:pt x="202" y="119"/>
                  </a:lnTo>
                  <a:lnTo>
                    <a:pt x="206" y="119"/>
                  </a:lnTo>
                  <a:lnTo>
                    <a:pt x="209" y="119"/>
                  </a:lnTo>
                  <a:lnTo>
                    <a:pt x="211" y="117"/>
                  </a:lnTo>
                  <a:lnTo>
                    <a:pt x="211" y="114"/>
                  </a:lnTo>
                  <a:lnTo>
                    <a:pt x="211" y="72"/>
                  </a:lnTo>
                  <a:lnTo>
                    <a:pt x="211" y="69"/>
                  </a:lnTo>
                  <a:lnTo>
                    <a:pt x="209" y="67"/>
                  </a:lnTo>
                  <a:lnTo>
                    <a:pt x="206" y="65"/>
                  </a:lnTo>
                  <a:close/>
                  <a:moveTo>
                    <a:pt x="204" y="0"/>
                  </a:moveTo>
                  <a:lnTo>
                    <a:pt x="245" y="5"/>
                  </a:lnTo>
                  <a:lnTo>
                    <a:pt x="283" y="17"/>
                  </a:lnTo>
                  <a:lnTo>
                    <a:pt x="318" y="36"/>
                  </a:lnTo>
                  <a:lnTo>
                    <a:pt x="348" y="60"/>
                  </a:lnTo>
                  <a:lnTo>
                    <a:pt x="373" y="91"/>
                  </a:lnTo>
                  <a:lnTo>
                    <a:pt x="391" y="126"/>
                  </a:lnTo>
                  <a:lnTo>
                    <a:pt x="403" y="163"/>
                  </a:lnTo>
                  <a:lnTo>
                    <a:pt x="409" y="205"/>
                  </a:lnTo>
                  <a:lnTo>
                    <a:pt x="403" y="246"/>
                  </a:lnTo>
                  <a:lnTo>
                    <a:pt x="391" y="285"/>
                  </a:lnTo>
                  <a:lnTo>
                    <a:pt x="373" y="320"/>
                  </a:lnTo>
                  <a:lnTo>
                    <a:pt x="348" y="351"/>
                  </a:lnTo>
                  <a:lnTo>
                    <a:pt x="318" y="375"/>
                  </a:lnTo>
                  <a:lnTo>
                    <a:pt x="283" y="394"/>
                  </a:lnTo>
                  <a:lnTo>
                    <a:pt x="245" y="406"/>
                  </a:lnTo>
                  <a:lnTo>
                    <a:pt x="204" y="409"/>
                  </a:lnTo>
                  <a:lnTo>
                    <a:pt x="163" y="406"/>
                  </a:lnTo>
                  <a:lnTo>
                    <a:pt x="123" y="394"/>
                  </a:lnTo>
                  <a:lnTo>
                    <a:pt x="89" y="375"/>
                  </a:lnTo>
                  <a:lnTo>
                    <a:pt x="60" y="351"/>
                  </a:lnTo>
                  <a:lnTo>
                    <a:pt x="34" y="320"/>
                  </a:lnTo>
                  <a:lnTo>
                    <a:pt x="15" y="285"/>
                  </a:lnTo>
                  <a:lnTo>
                    <a:pt x="3" y="246"/>
                  </a:lnTo>
                  <a:lnTo>
                    <a:pt x="0" y="205"/>
                  </a:lnTo>
                  <a:lnTo>
                    <a:pt x="3" y="163"/>
                  </a:lnTo>
                  <a:lnTo>
                    <a:pt x="15" y="126"/>
                  </a:lnTo>
                  <a:lnTo>
                    <a:pt x="34" y="91"/>
                  </a:lnTo>
                  <a:lnTo>
                    <a:pt x="60" y="60"/>
                  </a:lnTo>
                  <a:lnTo>
                    <a:pt x="89" y="36"/>
                  </a:lnTo>
                  <a:lnTo>
                    <a:pt x="123" y="17"/>
                  </a:lnTo>
                  <a:lnTo>
                    <a:pt x="163" y="5"/>
                  </a:lnTo>
                  <a:lnTo>
                    <a:pt x="204" y="0"/>
                  </a:lnTo>
                  <a:close/>
                </a:path>
              </a:pathLst>
            </a:custGeom>
            <a:solidFill>
              <a:srgbClr val="389FEF"/>
            </a:solidFill>
            <a:ln w="0">
              <a:solidFill>
                <a:srgbClr val="389FEF"/>
              </a:solidFill>
              <a:prstDash val="solid"/>
              <a:round/>
            </a:ln>
          </p:spPr>
          <p:txBody>
            <a:bodyPr vert="horz" wrap="square" lIns="91440" tIns="45720" rIns="91440" bIns="45720" numCol="1" anchor="t" anchorCtr="0" compatLnSpc="1"/>
            <a:lstStyle/>
            <a:p>
              <a:endParaRPr lang="zh-CN" altLang="en-US">
                <a:solidFill>
                  <a:prstClr val="black"/>
                </a:solidFill>
              </a:endParaRPr>
            </a:p>
          </p:txBody>
        </p:sp>
        <p:sp>
          <p:nvSpPr>
            <p:cNvPr id="164" name="矩形 163"/>
            <p:cNvSpPr/>
            <p:nvPr/>
          </p:nvSpPr>
          <p:spPr>
            <a:xfrm>
              <a:off x="1115529" y="864829"/>
              <a:ext cx="1620957" cy="338554"/>
            </a:xfrm>
            <a:prstGeom prst="rect">
              <a:avLst/>
            </a:prstGeom>
          </p:spPr>
          <p:txBody>
            <a:bodyPr wrap="none">
              <a:spAutoFit/>
            </a:bodyPr>
            <a:lstStyle/>
            <a:p>
              <a:pPr algn="ctr"/>
              <a:r>
                <a:rPr lang="zh-CN" altLang="zh-CN" sz="1600" b="1" dirty="0">
                  <a:latin typeface="微软雅黑" panose="020B0503020204020204" pitchFamily="34" charset="-122"/>
                  <a:ea typeface="微软雅黑" panose="020B0503020204020204" pitchFamily="34" charset="-122"/>
                </a:rPr>
                <a:t>稳定的股权结构</a:t>
              </a:r>
              <a:endParaRPr lang="zh-CN" altLang="en-US" sz="1600" b="1" dirty="0">
                <a:latin typeface="微软雅黑" panose="020B0503020204020204" pitchFamily="34" charset="-122"/>
                <a:ea typeface="微软雅黑" panose="020B0503020204020204" pitchFamily="34" charset="-122"/>
              </a:endParaRPr>
            </a:p>
          </p:txBody>
        </p:sp>
        <p:sp>
          <p:nvSpPr>
            <p:cNvPr id="165" name="矩形 164"/>
            <p:cNvSpPr/>
            <p:nvPr/>
          </p:nvSpPr>
          <p:spPr>
            <a:xfrm>
              <a:off x="1115529" y="1631548"/>
              <a:ext cx="1620957" cy="338554"/>
            </a:xfrm>
            <a:prstGeom prst="rect">
              <a:avLst/>
            </a:prstGeom>
          </p:spPr>
          <p:txBody>
            <a:bodyPr wrap="none">
              <a:spAutoFit/>
            </a:bodyPr>
            <a:lstStyle/>
            <a:p>
              <a:pPr algn="ctr"/>
              <a:r>
                <a:rPr lang="zh-CN" altLang="en-US" sz="1600" b="1" dirty="0">
                  <a:latin typeface="微软雅黑" panose="020B0503020204020204" pitchFamily="34" charset="-122"/>
                  <a:ea typeface="微软雅黑" panose="020B0503020204020204" pitchFamily="34" charset="-122"/>
                </a:rPr>
                <a:t>多元的营销网络</a:t>
              </a:r>
            </a:p>
          </p:txBody>
        </p:sp>
        <p:sp>
          <p:nvSpPr>
            <p:cNvPr id="166" name="矩形 165"/>
            <p:cNvSpPr/>
            <p:nvPr/>
          </p:nvSpPr>
          <p:spPr>
            <a:xfrm>
              <a:off x="3820884" y="864829"/>
              <a:ext cx="1620957" cy="338554"/>
            </a:xfrm>
            <a:prstGeom prst="rect">
              <a:avLst/>
            </a:prstGeom>
          </p:spPr>
          <p:txBody>
            <a:bodyPr wrap="none">
              <a:spAutoFit/>
            </a:bodyPr>
            <a:lstStyle/>
            <a:p>
              <a:pPr algn="ctr"/>
              <a:r>
                <a:rPr lang="zh-CN" altLang="en-US" sz="1600" b="1" dirty="0">
                  <a:latin typeface="微软雅黑" panose="020B0503020204020204" pitchFamily="34" charset="-122"/>
                  <a:ea typeface="微软雅黑" panose="020B0503020204020204" pitchFamily="34" charset="-122"/>
                </a:rPr>
                <a:t>卓越的企业文化</a:t>
              </a:r>
            </a:p>
          </p:txBody>
        </p:sp>
        <p:sp>
          <p:nvSpPr>
            <p:cNvPr id="167" name="矩形 166"/>
            <p:cNvSpPr/>
            <p:nvPr/>
          </p:nvSpPr>
          <p:spPr>
            <a:xfrm>
              <a:off x="3820884" y="1631548"/>
              <a:ext cx="1620957" cy="338554"/>
            </a:xfrm>
            <a:prstGeom prst="rect">
              <a:avLst/>
            </a:prstGeom>
          </p:spPr>
          <p:txBody>
            <a:bodyPr wrap="none">
              <a:spAutoFit/>
            </a:bodyPr>
            <a:lstStyle/>
            <a:p>
              <a:pPr algn="ctr"/>
              <a:r>
                <a:rPr lang="zh-CN" altLang="en-US" sz="1600" b="1" dirty="0">
                  <a:latin typeface="微软雅黑" panose="020B0503020204020204" pitchFamily="34" charset="-122"/>
                  <a:ea typeface="微软雅黑" panose="020B0503020204020204" pitchFamily="34" charset="-122"/>
                </a:rPr>
                <a:t>丰富的投资工具</a:t>
              </a:r>
            </a:p>
          </p:txBody>
        </p:sp>
        <p:sp>
          <p:nvSpPr>
            <p:cNvPr id="168" name="矩形 167"/>
            <p:cNvSpPr/>
            <p:nvPr/>
          </p:nvSpPr>
          <p:spPr>
            <a:xfrm>
              <a:off x="6454121" y="864829"/>
              <a:ext cx="1620957" cy="338554"/>
            </a:xfrm>
            <a:prstGeom prst="rect">
              <a:avLst/>
            </a:prstGeom>
          </p:spPr>
          <p:txBody>
            <a:bodyPr wrap="none">
              <a:spAutoFit/>
            </a:bodyPr>
            <a:lstStyle/>
            <a:p>
              <a:pPr algn="ctr"/>
              <a:r>
                <a:rPr lang="zh-CN" altLang="en-US" sz="1600" b="1" dirty="0">
                  <a:latin typeface="微软雅黑" panose="020B0503020204020204" pitchFamily="34" charset="-122"/>
                  <a:ea typeface="微软雅黑" panose="020B0503020204020204" pitchFamily="34" charset="-122"/>
                </a:rPr>
                <a:t>专业的投研团队</a:t>
              </a:r>
            </a:p>
          </p:txBody>
        </p:sp>
        <p:sp>
          <p:nvSpPr>
            <p:cNvPr id="169" name="矩形 168"/>
            <p:cNvSpPr/>
            <p:nvPr/>
          </p:nvSpPr>
          <p:spPr>
            <a:xfrm>
              <a:off x="6454121" y="1631548"/>
              <a:ext cx="1620957" cy="338554"/>
            </a:xfrm>
            <a:prstGeom prst="rect">
              <a:avLst/>
            </a:prstGeom>
          </p:spPr>
          <p:txBody>
            <a:bodyPr wrap="none">
              <a:spAutoFit/>
            </a:bodyPr>
            <a:lstStyle/>
            <a:p>
              <a:pPr algn="ctr"/>
              <a:r>
                <a:rPr lang="zh-CN" altLang="en-US" sz="1600" b="1" dirty="0">
                  <a:latin typeface="微软雅黑" panose="020B0503020204020204" pitchFamily="34" charset="-122"/>
                  <a:ea typeface="微软雅黑" panose="020B0503020204020204" pitchFamily="34" charset="-122"/>
                </a:rPr>
                <a:t>严格的风控体系</a:t>
              </a:r>
            </a:p>
          </p:txBody>
        </p:sp>
        <p:grpSp>
          <p:nvGrpSpPr>
            <p:cNvPr id="6" name="组合 169"/>
            <p:cNvGrpSpPr/>
            <p:nvPr/>
          </p:nvGrpSpPr>
          <p:grpSpPr>
            <a:xfrm>
              <a:off x="5441841" y="2073445"/>
              <a:ext cx="3405842" cy="2816443"/>
              <a:chOff x="514386" y="1945535"/>
              <a:chExt cx="7977033" cy="3264499"/>
            </a:xfrm>
          </p:grpSpPr>
          <p:graphicFrame>
            <p:nvGraphicFramePr>
              <p:cNvPr id="171" name="图表 170"/>
              <p:cNvGraphicFramePr/>
              <p:nvPr/>
            </p:nvGraphicFramePr>
            <p:xfrm>
              <a:off x="514386" y="1945535"/>
              <a:ext cx="7977033" cy="3264499"/>
            </p:xfrm>
            <a:graphic>
              <a:graphicData uri="http://schemas.openxmlformats.org/drawingml/2006/chart">
                <c:chart xmlns:c="http://schemas.openxmlformats.org/drawingml/2006/chart" xmlns:r="http://schemas.openxmlformats.org/officeDocument/2006/relationships" r:id="rId3"/>
              </a:graphicData>
            </a:graphic>
          </p:graphicFrame>
          <p:sp>
            <p:nvSpPr>
              <p:cNvPr id="172" name="Arc 3"/>
              <p:cNvSpPr/>
              <p:nvPr/>
            </p:nvSpPr>
            <p:spPr bwMode="auto">
              <a:xfrm flipV="1">
                <a:off x="1682008" y="2969821"/>
                <a:ext cx="6050160" cy="1573561"/>
              </a:xfrm>
              <a:custGeom>
                <a:avLst/>
                <a:gdLst>
                  <a:gd name="T0" fmla="*/ 0 w 21600"/>
                  <a:gd name="T1" fmla="*/ 0 h 21600"/>
                  <a:gd name="T2" fmla="*/ 3085 w 21600"/>
                  <a:gd name="T3" fmla="*/ 3085 h 21600"/>
                  <a:gd name="T4" fmla="*/ 0 w 21600"/>
                  <a:gd name="T5" fmla="*/ 308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DAA600"/>
                </a:solidFill>
                <a:rou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pPr>
                  <a:defRPr/>
                </a:pPr>
                <a:endParaRPr lang="zh-TW" altLang="en-US" kern="0">
                  <a:solidFill>
                    <a:sysClr val="windowText" lastClr="000000"/>
                  </a:solidFill>
                  <a:latin typeface="Calibri" panose="020F0502020204030204"/>
                  <a:ea typeface="PMingLiU"/>
                </a:endParaRPr>
              </a:p>
            </p:txBody>
          </p:sp>
          <p:sp>
            <p:nvSpPr>
              <p:cNvPr id="173" name="矩形 172"/>
              <p:cNvSpPr/>
              <p:nvPr/>
            </p:nvSpPr>
            <p:spPr>
              <a:xfrm>
                <a:off x="6105428" y="2822666"/>
                <a:ext cx="1506303" cy="294310"/>
              </a:xfrm>
              <a:prstGeom prst="rect">
                <a:avLst/>
              </a:prstGeom>
            </p:spPr>
            <p:txBody>
              <a:bodyPr wrap="none">
                <a:spAutoFit/>
              </a:bodyPr>
              <a:lstStyle/>
              <a:p>
                <a:pPr lvl="0" algn="ctr">
                  <a:defRPr/>
                </a:pPr>
                <a:r>
                  <a:rPr lang="en-US" altLang="zh-CN" sz="1050" dirty="0">
                    <a:solidFill>
                      <a:srgbClr val="445469"/>
                    </a:solidFill>
                    <a:latin typeface="微软雅黑" panose="020B0503020204020204" pitchFamily="34" charset="-122"/>
                    <a:ea typeface="微软雅黑" panose="020B0503020204020204" pitchFamily="34" charset="-122"/>
                  </a:rPr>
                  <a:t>1.6</a:t>
                </a:r>
                <a:r>
                  <a:rPr lang="zh-CN" altLang="en-US" sz="1050" dirty="0">
                    <a:solidFill>
                      <a:srgbClr val="445469"/>
                    </a:solidFill>
                    <a:latin typeface="微软雅黑" panose="020B0503020204020204" pitchFamily="34" charset="-122"/>
                    <a:ea typeface="微软雅黑" panose="020B0503020204020204" pitchFamily="34" charset="-122"/>
                  </a:rPr>
                  <a:t>万亿</a:t>
                </a:r>
                <a:endParaRPr lang="en-US" altLang="zh-CN" sz="1050" dirty="0">
                  <a:solidFill>
                    <a:srgbClr val="445469"/>
                  </a:solidFill>
                  <a:latin typeface="微软雅黑" panose="020B0503020204020204" pitchFamily="34" charset="-122"/>
                  <a:ea typeface="微软雅黑" panose="020B0503020204020204" pitchFamily="34" charset="-122"/>
                </a:endParaRPr>
              </a:p>
            </p:txBody>
          </p:sp>
          <p:sp>
            <p:nvSpPr>
              <p:cNvPr id="174" name="矩形 173"/>
              <p:cNvSpPr/>
              <p:nvPr/>
            </p:nvSpPr>
            <p:spPr>
              <a:xfrm>
                <a:off x="1107585" y="4173882"/>
                <a:ext cx="1063274" cy="294310"/>
              </a:xfrm>
              <a:prstGeom prst="rect">
                <a:avLst/>
              </a:prstGeom>
            </p:spPr>
            <p:txBody>
              <a:bodyPr wrap="none">
                <a:spAutoFit/>
              </a:bodyPr>
              <a:lstStyle/>
              <a:p>
                <a:pPr lvl="0" algn="ctr">
                  <a:defRPr/>
                </a:pPr>
                <a:r>
                  <a:rPr lang="zh-CN" altLang="en-US" sz="1050" dirty="0">
                    <a:solidFill>
                      <a:srgbClr val="445469"/>
                    </a:solidFill>
                    <a:latin typeface="微软雅黑" panose="020B0503020204020204" pitchFamily="34" charset="-122"/>
                    <a:ea typeface="微软雅黑" panose="020B0503020204020204" pitchFamily="34" charset="-122"/>
                  </a:rPr>
                  <a:t>成立</a:t>
                </a:r>
                <a:endParaRPr lang="en-US" altLang="zh-CN" sz="1050" dirty="0">
                  <a:solidFill>
                    <a:srgbClr val="445469"/>
                  </a:solidFill>
                  <a:latin typeface="微软雅黑" panose="020B0503020204020204" pitchFamily="34" charset="-122"/>
                  <a:ea typeface="微软雅黑" panose="020B0503020204020204" pitchFamily="34" charset="-122"/>
                </a:endParaRPr>
              </a:p>
            </p:txBody>
          </p:sp>
        </p:grpSp>
        <p:grpSp>
          <p:nvGrpSpPr>
            <p:cNvPr id="8" name="组合 174"/>
            <p:cNvGrpSpPr/>
            <p:nvPr/>
          </p:nvGrpSpPr>
          <p:grpSpPr>
            <a:xfrm>
              <a:off x="283000" y="2578894"/>
              <a:ext cx="2474340" cy="2087783"/>
              <a:chOff x="220370" y="2622253"/>
              <a:chExt cx="3212574" cy="2103115"/>
            </a:xfrm>
          </p:grpSpPr>
          <p:graphicFrame>
            <p:nvGraphicFramePr>
              <p:cNvPr id="176" name="图表 175"/>
              <p:cNvGraphicFramePr/>
              <p:nvPr/>
            </p:nvGraphicFramePr>
            <p:xfrm>
              <a:off x="220370" y="2797824"/>
              <a:ext cx="3212574" cy="1927544"/>
            </p:xfrm>
            <a:graphic>
              <a:graphicData uri="http://schemas.openxmlformats.org/drawingml/2006/chart">
                <c:chart xmlns:c="http://schemas.openxmlformats.org/drawingml/2006/chart" xmlns:r="http://schemas.openxmlformats.org/officeDocument/2006/relationships" r:id="rId4"/>
              </a:graphicData>
            </a:graphic>
          </p:graphicFrame>
          <p:sp>
            <p:nvSpPr>
              <p:cNvPr id="177" name="矩形 176"/>
              <p:cNvSpPr/>
              <p:nvPr/>
            </p:nvSpPr>
            <p:spPr>
              <a:xfrm>
                <a:off x="1739152" y="3402519"/>
                <a:ext cx="1482307" cy="604571"/>
              </a:xfrm>
              <a:prstGeom prst="rect">
                <a:avLst/>
              </a:prstGeom>
            </p:spPr>
            <p:txBody>
              <a:bodyPr wrap="square">
                <a:spAutoFit/>
              </a:bodyPr>
              <a:lstStyle/>
              <a:p>
                <a:pPr lvl="0" algn="ctr">
                  <a:lnSpc>
                    <a:spcPct val="150000"/>
                  </a:lnSpc>
                  <a:defRPr/>
                </a:pPr>
                <a:r>
                  <a:rPr lang="zh-CN" altLang="en-US" sz="1100" dirty="0">
                    <a:solidFill>
                      <a:schemeClr val="bg1"/>
                    </a:solidFill>
                    <a:latin typeface="微软雅黑" panose="020B0503020204020204" pitchFamily="34" charset="-122"/>
                    <a:ea typeface="微软雅黑" panose="020B0503020204020204" pitchFamily="34" charset="-122"/>
                  </a:rPr>
                  <a:t>中国建设银行</a:t>
                </a:r>
                <a:endParaRPr lang="en-US" altLang="zh-CN" sz="1100" dirty="0">
                  <a:solidFill>
                    <a:schemeClr val="bg1"/>
                  </a:solidFill>
                  <a:latin typeface="微软雅黑" panose="020B0503020204020204" pitchFamily="34" charset="-122"/>
                  <a:ea typeface="微软雅黑" panose="020B0503020204020204" pitchFamily="34" charset="-122"/>
                </a:endParaRPr>
              </a:p>
              <a:p>
                <a:pPr lvl="0" algn="ctr">
                  <a:lnSpc>
                    <a:spcPct val="150000"/>
                  </a:lnSpc>
                  <a:defRPr/>
                </a:pPr>
                <a:r>
                  <a:rPr lang="en-US" altLang="zh-CN" sz="1100" dirty="0">
                    <a:solidFill>
                      <a:schemeClr val="bg1"/>
                    </a:solidFill>
                    <a:latin typeface="微软雅黑" panose="020B0503020204020204" pitchFamily="34" charset="-122"/>
                    <a:ea typeface="微软雅黑" panose="020B0503020204020204" pitchFamily="34" charset="-122"/>
                  </a:rPr>
                  <a:t>65%</a:t>
                </a:r>
              </a:p>
            </p:txBody>
          </p:sp>
          <p:sp>
            <p:nvSpPr>
              <p:cNvPr id="178" name="矩形 177"/>
              <p:cNvSpPr/>
              <p:nvPr/>
            </p:nvSpPr>
            <p:spPr>
              <a:xfrm>
                <a:off x="738048" y="2622253"/>
                <a:ext cx="1492496" cy="604572"/>
              </a:xfrm>
              <a:prstGeom prst="rect">
                <a:avLst/>
              </a:prstGeom>
            </p:spPr>
            <p:txBody>
              <a:bodyPr wrap="square">
                <a:spAutoFit/>
              </a:bodyPr>
              <a:lstStyle/>
              <a:p>
                <a:pPr lvl="0" algn="ctr">
                  <a:lnSpc>
                    <a:spcPct val="150000"/>
                  </a:lnSpc>
                  <a:defRPr/>
                </a:pPr>
                <a:r>
                  <a:rPr lang="zh-CN" altLang="en-US" sz="1100" dirty="0">
                    <a:solidFill>
                      <a:srgbClr val="445469"/>
                    </a:solidFill>
                    <a:latin typeface="微软雅黑" panose="020B0503020204020204" pitchFamily="34" charset="-122"/>
                    <a:ea typeface="微软雅黑" panose="020B0503020204020204" pitchFamily="34" charset="-122"/>
                  </a:rPr>
                  <a:t>中国华电集团</a:t>
                </a:r>
                <a:endParaRPr lang="en-US" altLang="zh-CN" sz="1100" dirty="0">
                  <a:solidFill>
                    <a:srgbClr val="445469"/>
                  </a:solidFill>
                  <a:latin typeface="微软雅黑" panose="020B0503020204020204" pitchFamily="34" charset="-122"/>
                  <a:ea typeface="微软雅黑" panose="020B0503020204020204" pitchFamily="34" charset="-122"/>
                </a:endParaRPr>
              </a:p>
              <a:p>
                <a:pPr lvl="0" algn="ctr">
                  <a:lnSpc>
                    <a:spcPct val="150000"/>
                  </a:lnSpc>
                  <a:defRPr/>
                </a:pPr>
                <a:r>
                  <a:rPr lang="en-US" altLang="zh-CN" sz="1100" dirty="0">
                    <a:solidFill>
                      <a:srgbClr val="445469"/>
                    </a:solidFill>
                    <a:latin typeface="微软雅黑" panose="020B0503020204020204" pitchFamily="34" charset="-122"/>
                    <a:ea typeface="微软雅黑" panose="020B0503020204020204" pitchFamily="34" charset="-122"/>
                  </a:rPr>
                  <a:t>10%</a:t>
                </a:r>
              </a:p>
            </p:txBody>
          </p:sp>
          <p:sp>
            <p:nvSpPr>
              <p:cNvPr id="179" name="矩形 178"/>
              <p:cNvSpPr/>
              <p:nvPr/>
            </p:nvSpPr>
            <p:spPr>
              <a:xfrm>
                <a:off x="446380" y="3305786"/>
                <a:ext cx="1363819" cy="604571"/>
              </a:xfrm>
              <a:prstGeom prst="rect">
                <a:avLst/>
              </a:prstGeom>
            </p:spPr>
            <p:txBody>
              <a:bodyPr wrap="square">
                <a:spAutoFit/>
              </a:bodyPr>
              <a:lstStyle/>
              <a:p>
                <a:pPr lvl="0" algn="ctr">
                  <a:lnSpc>
                    <a:spcPct val="150000"/>
                  </a:lnSpc>
                  <a:defRPr/>
                </a:pPr>
                <a:r>
                  <a:rPr lang="zh-CN" altLang="en-US" sz="1100" dirty="0">
                    <a:solidFill>
                      <a:schemeClr val="bg1"/>
                    </a:solidFill>
                    <a:latin typeface="微软雅黑" panose="020B0503020204020204" pitchFamily="34" charset="-122"/>
                    <a:ea typeface="微软雅黑" panose="020B0503020204020204" pitchFamily="34" charset="-122"/>
                  </a:rPr>
                  <a:t>美国信安集团</a:t>
                </a:r>
                <a:r>
                  <a:rPr lang="en-US" altLang="zh-CN" sz="1100" dirty="0">
                    <a:solidFill>
                      <a:schemeClr val="bg1"/>
                    </a:solidFill>
                    <a:latin typeface="微软雅黑" panose="020B0503020204020204" pitchFamily="34" charset="-122"/>
                    <a:ea typeface="微软雅黑" panose="020B0503020204020204" pitchFamily="34" charset="-122"/>
                  </a:rPr>
                  <a:t>25%</a:t>
                </a:r>
              </a:p>
            </p:txBody>
          </p:sp>
        </p:grpSp>
        <p:grpSp>
          <p:nvGrpSpPr>
            <p:cNvPr id="9" name="组合 179"/>
            <p:cNvGrpSpPr/>
            <p:nvPr/>
          </p:nvGrpSpPr>
          <p:grpSpPr>
            <a:xfrm>
              <a:off x="3149991" y="2570622"/>
              <a:ext cx="2190335" cy="2196642"/>
              <a:chOff x="3093357" y="3115877"/>
              <a:chExt cx="2190335" cy="2196642"/>
            </a:xfrm>
          </p:grpSpPr>
          <p:sp>
            <p:nvSpPr>
              <p:cNvPr id="181" name="矩形 180"/>
              <p:cNvSpPr/>
              <p:nvPr/>
            </p:nvSpPr>
            <p:spPr>
              <a:xfrm>
                <a:off x="3093357" y="3115877"/>
                <a:ext cx="2190335" cy="2196642"/>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矩形 181"/>
              <p:cNvSpPr/>
              <p:nvPr/>
            </p:nvSpPr>
            <p:spPr>
              <a:xfrm>
                <a:off x="3220067" y="3468476"/>
                <a:ext cx="1936916" cy="307777"/>
              </a:xfrm>
              <a:prstGeom prst="rect">
                <a:avLst/>
              </a:prstGeom>
            </p:spPr>
            <p:txBody>
              <a:bodyPr wrap="square">
                <a:spAutoFit/>
              </a:bodyPr>
              <a:lstStyle/>
              <a:p>
                <a:pPr lvl="0" algn="ctr">
                  <a:defRPr/>
                </a:pPr>
                <a:r>
                  <a:rPr lang="zh-CN" altLang="en-US" sz="1400" b="1" dirty="0">
                    <a:solidFill>
                      <a:srgbClr val="445469"/>
                    </a:solidFill>
                    <a:latin typeface="微软雅黑" panose="020B0503020204020204" pitchFamily="34" charset="-122"/>
                    <a:ea typeface="微软雅黑" panose="020B0503020204020204" pitchFamily="34" charset="-122"/>
                  </a:rPr>
                  <a:t>善建财富　相伴成长</a:t>
                </a:r>
                <a:endParaRPr lang="en-US" altLang="zh-CN" sz="1400" b="1" dirty="0">
                  <a:solidFill>
                    <a:srgbClr val="445469"/>
                  </a:solidFill>
                  <a:latin typeface="微软雅黑" panose="020B0503020204020204" pitchFamily="34" charset="-122"/>
                  <a:ea typeface="微软雅黑" panose="020B0503020204020204" pitchFamily="34" charset="-122"/>
                </a:endParaRPr>
              </a:p>
            </p:txBody>
          </p:sp>
          <p:sp>
            <p:nvSpPr>
              <p:cNvPr id="183" name="矩形 182"/>
              <p:cNvSpPr/>
              <p:nvPr/>
            </p:nvSpPr>
            <p:spPr>
              <a:xfrm>
                <a:off x="3093357" y="3115877"/>
                <a:ext cx="2190335" cy="307777"/>
              </a:xfrm>
              <a:prstGeom prst="rect">
                <a:avLst/>
              </a:prstGeom>
              <a:solidFill>
                <a:schemeClr val="accent1">
                  <a:lumMod val="20000"/>
                  <a:lumOff val="80000"/>
                </a:schemeClr>
              </a:solidFill>
            </p:spPr>
            <p:txBody>
              <a:bodyPr wrap="square">
                <a:spAutoFit/>
              </a:bodyPr>
              <a:lstStyle/>
              <a:p>
                <a:pPr algn="ctr"/>
                <a:r>
                  <a:rPr lang="zh-CN" altLang="zh-CN" sz="1400" b="1" dirty="0">
                    <a:solidFill>
                      <a:srgbClr val="445469"/>
                    </a:solidFill>
                    <a:latin typeface="微软雅黑" panose="020B0503020204020204" pitchFamily="34" charset="-122"/>
                    <a:ea typeface="微软雅黑" panose="020B0503020204020204" pitchFamily="34" charset="-122"/>
                  </a:rPr>
                  <a:t>使命</a:t>
                </a:r>
                <a:endParaRPr lang="zh-CN" altLang="en-US" sz="1400" b="1" dirty="0">
                  <a:solidFill>
                    <a:srgbClr val="445469"/>
                  </a:solidFill>
                  <a:latin typeface="微软雅黑" panose="020B0503020204020204" pitchFamily="34" charset="-122"/>
                  <a:ea typeface="微软雅黑" panose="020B0503020204020204" pitchFamily="34" charset="-122"/>
                </a:endParaRPr>
              </a:p>
            </p:txBody>
          </p:sp>
          <p:sp>
            <p:nvSpPr>
              <p:cNvPr id="184" name="矩形 183"/>
              <p:cNvSpPr/>
              <p:nvPr/>
            </p:nvSpPr>
            <p:spPr>
              <a:xfrm>
                <a:off x="3093357" y="3866098"/>
                <a:ext cx="2190335" cy="307777"/>
              </a:xfrm>
              <a:prstGeom prst="rect">
                <a:avLst/>
              </a:prstGeom>
              <a:solidFill>
                <a:schemeClr val="accent1">
                  <a:lumMod val="20000"/>
                  <a:lumOff val="80000"/>
                </a:schemeClr>
              </a:solidFill>
            </p:spPr>
            <p:txBody>
              <a:bodyPr wrap="square">
                <a:spAutoFit/>
              </a:bodyPr>
              <a:lstStyle/>
              <a:p>
                <a:pPr algn="ctr"/>
                <a:r>
                  <a:rPr lang="zh-CN" altLang="en-US" sz="1400" b="1" dirty="0">
                    <a:solidFill>
                      <a:srgbClr val="445469"/>
                    </a:solidFill>
                    <a:latin typeface="微软雅黑" panose="020B0503020204020204" pitchFamily="34" charset="-122"/>
                    <a:ea typeface="微软雅黑" panose="020B0503020204020204" pitchFamily="34" charset="-122"/>
                  </a:rPr>
                  <a:t>企业精神</a:t>
                </a:r>
              </a:p>
            </p:txBody>
          </p:sp>
          <p:sp>
            <p:nvSpPr>
              <p:cNvPr id="185" name="矩形 184"/>
              <p:cNvSpPr/>
              <p:nvPr/>
            </p:nvSpPr>
            <p:spPr>
              <a:xfrm>
                <a:off x="3220067" y="4222248"/>
                <a:ext cx="1936916" cy="307777"/>
              </a:xfrm>
              <a:prstGeom prst="rect">
                <a:avLst/>
              </a:prstGeom>
            </p:spPr>
            <p:txBody>
              <a:bodyPr wrap="square">
                <a:spAutoFit/>
              </a:bodyPr>
              <a:lstStyle/>
              <a:p>
                <a:pPr lvl="0" algn="ctr">
                  <a:defRPr/>
                </a:pPr>
                <a:r>
                  <a:rPr lang="zh-CN" altLang="en-US" sz="1400" b="1" dirty="0">
                    <a:solidFill>
                      <a:srgbClr val="445469"/>
                    </a:solidFill>
                    <a:latin typeface="微软雅黑" panose="020B0503020204020204" pitchFamily="34" charset="-122"/>
                    <a:ea typeface="微软雅黑" panose="020B0503020204020204" pitchFamily="34" charset="-122"/>
                  </a:rPr>
                  <a:t>梧桐精神</a:t>
                </a:r>
                <a:endParaRPr lang="en-US" altLang="zh-CN" sz="1400" b="1" dirty="0">
                  <a:solidFill>
                    <a:srgbClr val="445469"/>
                  </a:solidFill>
                  <a:latin typeface="微软雅黑" panose="020B0503020204020204" pitchFamily="34" charset="-122"/>
                  <a:ea typeface="微软雅黑" panose="020B0503020204020204" pitchFamily="34" charset="-122"/>
                </a:endParaRPr>
              </a:p>
            </p:txBody>
          </p:sp>
          <p:sp>
            <p:nvSpPr>
              <p:cNvPr id="186" name="矩形 185"/>
              <p:cNvSpPr/>
              <p:nvPr/>
            </p:nvSpPr>
            <p:spPr>
              <a:xfrm>
                <a:off x="3093357" y="4821692"/>
                <a:ext cx="2190335" cy="307777"/>
              </a:xfrm>
              <a:prstGeom prst="rect">
                <a:avLst/>
              </a:prstGeom>
            </p:spPr>
            <p:txBody>
              <a:bodyPr wrap="square">
                <a:spAutoFit/>
              </a:bodyPr>
              <a:lstStyle/>
              <a:p>
                <a:pPr lvl="0" algn="ctr">
                  <a:defRPr/>
                </a:pPr>
                <a:r>
                  <a:rPr lang="zh-CN" altLang="en-US" sz="1400" b="1" dirty="0">
                    <a:solidFill>
                      <a:srgbClr val="445469"/>
                    </a:solidFill>
                    <a:latin typeface="微软雅黑" panose="020B0503020204020204" pitchFamily="34" charset="-122"/>
                    <a:ea typeface="微软雅黑" panose="020B0503020204020204" pitchFamily="34" charset="-122"/>
                  </a:rPr>
                  <a:t>同心 同行 同创 同享 同赢</a:t>
                </a:r>
                <a:endParaRPr lang="en-US" altLang="zh-CN" sz="1400" b="1" dirty="0">
                  <a:solidFill>
                    <a:srgbClr val="445469"/>
                  </a:solidFill>
                  <a:latin typeface="微软雅黑" panose="020B0503020204020204" pitchFamily="34" charset="-122"/>
                  <a:ea typeface="微软雅黑" panose="020B0503020204020204" pitchFamily="34" charset="-122"/>
                </a:endParaRPr>
              </a:p>
            </p:txBody>
          </p:sp>
          <p:cxnSp>
            <p:nvCxnSpPr>
              <p:cNvPr id="187" name="直接连接符 186"/>
              <p:cNvCxnSpPr/>
              <p:nvPr/>
            </p:nvCxnSpPr>
            <p:spPr>
              <a:xfrm>
                <a:off x="3345466" y="4663863"/>
                <a:ext cx="1682237" cy="0"/>
              </a:xfrm>
              <a:prstGeom prst="line">
                <a:avLst/>
              </a:prstGeom>
              <a:ln w="19050">
                <a:solidFill>
                  <a:srgbClr val="8AB8E2"/>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nvCxnSpPr>
            <p:spPr>
              <a:xfrm flipV="1">
                <a:off x="4188524" y="4497783"/>
                <a:ext cx="0" cy="166080"/>
              </a:xfrm>
              <a:prstGeom prst="line">
                <a:avLst/>
              </a:prstGeom>
              <a:ln w="19050">
                <a:solidFill>
                  <a:srgbClr val="8AB8E2"/>
                </a:solidFill>
                <a:tailEnd type="oval" w="sm" len="sm"/>
              </a:ln>
            </p:spPr>
            <p:style>
              <a:lnRef idx="1">
                <a:schemeClr val="accent1"/>
              </a:lnRef>
              <a:fillRef idx="0">
                <a:schemeClr val="accent1"/>
              </a:fillRef>
              <a:effectRef idx="0">
                <a:schemeClr val="accent1"/>
              </a:effectRef>
              <a:fontRef idx="minor">
                <a:schemeClr val="tx1"/>
              </a:fontRef>
            </p:style>
          </p:cxnSp>
          <p:cxnSp>
            <p:nvCxnSpPr>
              <p:cNvPr id="189" name="直接连接符 188"/>
              <p:cNvCxnSpPr/>
              <p:nvPr/>
            </p:nvCxnSpPr>
            <p:spPr>
              <a:xfrm>
                <a:off x="5035645" y="4658841"/>
                <a:ext cx="0" cy="133200"/>
              </a:xfrm>
              <a:prstGeom prst="line">
                <a:avLst/>
              </a:prstGeom>
              <a:ln w="19050">
                <a:solidFill>
                  <a:srgbClr val="8AB8E2"/>
                </a:solidFill>
                <a:tailEnd type="oval" w="sm" len="sm"/>
              </a:ln>
            </p:spPr>
            <p:style>
              <a:lnRef idx="1">
                <a:schemeClr val="accent1"/>
              </a:lnRef>
              <a:fillRef idx="0">
                <a:schemeClr val="accent1"/>
              </a:fillRef>
              <a:effectRef idx="0">
                <a:schemeClr val="accent1"/>
              </a:effectRef>
              <a:fontRef idx="minor">
                <a:schemeClr val="tx1"/>
              </a:fontRef>
            </p:style>
          </p:cxnSp>
          <p:cxnSp>
            <p:nvCxnSpPr>
              <p:cNvPr id="190" name="直接连接符 189"/>
              <p:cNvCxnSpPr/>
              <p:nvPr/>
            </p:nvCxnSpPr>
            <p:spPr>
              <a:xfrm>
                <a:off x="3355295" y="4663863"/>
                <a:ext cx="0" cy="132982"/>
              </a:xfrm>
              <a:prstGeom prst="line">
                <a:avLst/>
              </a:prstGeom>
              <a:ln w="19050">
                <a:solidFill>
                  <a:srgbClr val="8AB8E2"/>
                </a:solidFill>
                <a:tailEnd type="oval" w="sm" len="sm"/>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noAutofit/>
          </a:bodyPr>
          <a:lstStyle/>
          <a:p>
            <a:r>
              <a:rPr lang="zh-CN" altLang="en-US" sz="1800" b="1" dirty="0">
                <a:solidFill>
                  <a:schemeClr val="tx1"/>
                </a:solidFill>
                <a:latin typeface="Arial" panose="020B0604020202020204" pitchFamily="34" charset="0"/>
                <a:cs typeface="Arial" panose="020B0604020202020204" pitchFamily="34" charset="0"/>
              </a:rPr>
              <a:t>建信基金：管理能力屡获殊荣，硕果满满</a:t>
            </a:r>
          </a:p>
        </p:txBody>
      </p:sp>
      <p:sp>
        <p:nvSpPr>
          <p:cNvPr id="5" name="灯片编号占位符 2"/>
          <p:cNvSpPr>
            <a:spLocks noGrp="1"/>
          </p:cNvSpPr>
          <p:nvPr>
            <p:ph type="sldNum" sz="quarter" idx="4"/>
          </p:nvPr>
        </p:nvSpPr>
        <p:spPr>
          <a:xfrm>
            <a:off x="6860898" y="4782762"/>
            <a:ext cx="2057400" cy="273844"/>
          </a:xfrm>
        </p:spPr>
        <p:txBody>
          <a:bodyPr/>
          <a:lstStyle/>
          <a:p>
            <a:fld id="{DCD00DFC-BB7E-6C4E-9718-8AF533CF9D8D}" type="slidenum">
              <a:rPr kumimoji="1" lang="zh-CN" altLang="en-US" sz="1100" smtClean="0">
                <a:latin typeface="Arial" panose="020B0604020202020204" pitchFamily="34" charset="0"/>
                <a:cs typeface="Arial" panose="020B0604020202020204" pitchFamily="34" charset="0"/>
              </a:rPr>
              <a:pPr/>
              <a:t>27</a:t>
            </a:fld>
            <a:endParaRPr kumimoji="1" lang="zh-CN" altLang="en-US" sz="1100" dirty="0">
              <a:latin typeface="Arial" panose="020B0604020202020204" pitchFamily="34" charset="0"/>
              <a:cs typeface="Arial" panose="020B0604020202020204" pitchFamily="34" charset="0"/>
            </a:endParaRPr>
          </a:p>
        </p:txBody>
      </p:sp>
      <p:sp>
        <p:nvSpPr>
          <p:cNvPr id="32" name="矩形 31"/>
          <p:cNvSpPr/>
          <p:nvPr/>
        </p:nvSpPr>
        <p:spPr>
          <a:xfrm>
            <a:off x="251520" y="699542"/>
            <a:ext cx="8573505" cy="362343"/>
          </a:xfrm>
          <a:prstGeom prst="rect">
            <a:avLst/>
          </a:prstGeom>
          <a:noFill/>
        </p:spPr>
        <p:txBody>
          <a:bodyPr wrap="square" rtlCol="0">
            <a:spAutoFit/>
          </a:bodyPr>
          <a:lstStyle/>
          <a:p>
            <a:pPr marL="285750" indent="-285750" algn="just" eaLnBrk="0" fontAlgn="base" hangingPunct="0">
              <a:lnSpc>
                <a:spcPct val="120000"/>
              </a:lnSpc>
              <a:spcBef>
                <a:spcPct val="0"/>
              </a:spcBef>
              <a:spcAft>
                <a:spcPct val="0"/>
              </a:spcAft>
              <a:buClr>
                <a:srgbClr val="002060"/>
              </a:buClr>
              <a:buFont typeface="Wingdings" panose="05000000000000000000" pitchFamily="2" charset="2"/>
              <a:buChar char="Ø"/>
            </a:pPr>
            <a:r>
              <a:rPr lang="zh-CN" altLang="en-US" sz="1600" dirty="0" smtClean="0">
                <a:latin typeface="Arial" panose="020B0604020202020204" pitchFamily="34" charset="0"/>
                <a:ea typeface="微软雅黑" panose="020B0503020204020204" pitchFamily="34" charset="-122"/>
                <a:cs typeface="Arial" panose="020B0604020202020204" pitchFamily="34" charset="0"/>
              </a:rPr>
              <a:t>自</a:t>
            </a:r>
            <a:r>
              <a:rPr lang="en-US" altLang="zh-CN" sz="1600" dirty="0">
                <a:latin typeface="Arial" panose="020B0604020202020204" pitchFamily="34" charset="0"/>
                <a:ea typeface="微软雅黑" panose="020B0503020204020204" pitchFamily="34" charset="-122"/>
                <a:cs typeface="Arial" panose="020B0604020202020204" pitchFamily="34" charset="0"/>
              </a:rPr>
              <a:t>2010</a:t>
            </a:r>
            <a:r>
              <a:rPr lang="zh-CN" altLang="en-US" sz="1600" dirty="0">
                <a:latin typeface="Arial" panose="020B0604020202020204" pitchFamily="34" charset="0"/>
                <a:ea typeface="微软雅黑" panose="020B0503020204020204" pitchFamily="34" charset="-122"/>
                <a:cs typeface="Arial" panose="020B0604020202020204" pitchFamily="34" charset="0"/>
              </a:rPr>
              <a:t>年基金评奖规范以来累计获得</a:t>
            </a:r>
            <a:r>
              <a:rPr lang="en-US" altLang="zh-CN" sz="1600" b="1" dirty="0">
                <a:solidFill>
                  <a:srgbClr val="C00000"/>
                </a:solidFill>
                <a:latin typeface="Arial" panose="020B0604020202020204" pitchFamily="34" charset="0"/>
                <a:ea typeface="微软雅黑" panose="020B0503020204020204" pitchFamily="34" charset="-122"/>
                <a:cs typeface="Arial" panose="020B0604020202020204" pitchFamily="34" charset="0"/>
              </a:rPr>
              <a:t>20</a:t>
            </a:r>
            <a:r>
              <a:rPr lang="zh-CN" altLang="en-US" sz="1600" b="1" dirty="0">
                <a:solidFill>
                  <a:srgbClr val="C00000"/>
                </a:solidFill>
                <a:latin typeface="Arial" panose="020B0604020202020204" pitchFamily="34" charset="0"/>
                <a:ea typeface="微软雅黑" panose="020B0503020204020204" pitchFamily="34" charset="-122"/>
                <a:cs typeface="Arial" panose="020B0604020202020204" pitchFamily="34" charset="0"/>
              </a:rPr>
              <a:t>项</a:t>
            </a:r>
            <a:r>
              <a:rPr lang="zh-CN" altLang="en-US" sz="1600" dirty="0">
                <a:latin typeface="Arial" panose="020B0604020202020204" pitchFamily="34" charset="0"/>
                <a:ea typeface="微软雅黑" panose="020B0503020204020204" pitchFamily="34" charset="-122"/>
                <a:cs typeface="Arial" panose="020B0604020202020204" pitchFamily="34" charset="0"/>
              </a:rPr>
              <a:t>公司奖，</a:t>
            </a:r>
            <a:r>
              <a:rPr lang="en-US" altLang="zh-CN" sz="1600" b="1" dirty="0">
                <a:solidFill>
                  <a:srgbClr val="C00000"/>
                </a:solidFill>
                <a:latin typeface="Arial" panose="020B0604020202020204" pitchFamily="34" charset="0"/>
                <a:ea typeface="微软雅黑" panose="020B0503020204020204" pitchFamily="34" charset="-122"/>
                <a:cs typeface="Arial" panose="020B0604020202020204" pitchFamily="34" charset="0"/>
              </a:rPr>
              <a:t>45</a:t>
            </a:r>
            <a:r>
              <a:rPr lang="zh-CN" altLang="en-US" sz="1600" b="1" dirty="0">
                <a:solidFill>
                  <a:srgbClr val="C00000"/>
                </a:solidFill>
                <a:latin typeface="Arial" panose="020B0604020202020204" pitchFamily="34" charset="0"/>
                <a:ea typeface="微软雅黑" panose="020B0503020204020204" pitchFamily="34" charset="-122"/>
                <a:cs typeface="Arial" panose="020B0604020202020204" pitchFamily="34" charset="0"/>
              </a:rPr>
              <a:t>项</a:t>
            </a:r>
            <a:r>
              <a:rPr lang="zh-CN" altLang="en-US" sz="1600" dirty="0">
                <a:latin typeface="Arial" panose="020B0604020202020204" pitchFamily="34" charset="0"/>
                <a:ea typeface="微软雅黑" panose="020B0503020204020204" pitchFamily="34" charset="-122"/>
                <a:cs typeface="Arial" panose="020B0604020202020204" pitchFamily="34" charset="0"/>
              </a:rPr>
              <a:t>产品奖，</a:t>
            </a:r>
            <a:r>
              <a:rPr lang="en-US" altLang="zh-CN" sz="1600" b="1" dirty="0">
                <a:solidFill>
                  <a:srgbClr val="C00000"/>
                </a:solidFill>
                <a:latin typeface="Arial" panose="020B0604020202020204" pitchFamily="34" charset="0"/>
                <a:ea typeface="微软雅黑" panose="020B0503020204020204" pitchFamily="34" charset="-122"/>
                <a:cs typeface="Arial" panose="020B0604020202020204" pitchFamily="34" charset="0"/>
              </a:rPr>
              <a:t>18</a:t>
            </a:r>
            <a:r>
              <a:rPr lang="zh-CN" altLang="en-US" sz="1600" b="1" dirty="0">
                <a:solidFill>
                  <a:srgbClr val="C00000"/>
                </a:solidFill>
                <a:latin typeface="Arial" panose="020B0604020202020204" pitchFamily="34" charset="0"/>
                <a:ea typeface="微软雅黑" panose="020B0503020204020204" pitchFamily="34" charset="-122"/>
                <a:cs typeface="Arial" panose="020B0604020202020204" pitchFamily="34" charset="0"/>
              </a:rPr>
              <a:t>项</a:t>
            </a:r>
            <a:r>
              <a:rPr lang="zh-CN" altLang="en-US" sz="1600" dirty="0">
                <a:latin typeface="Arial" panose="020B0604020202020204" pitchFamily="34" charset="0"/>
                <a:ea typeface="微软雅黑" panose="020B0503020204020204" pitchFamily="34" charset="-122"/>
                <a:cs typeface="Arial" panose="020B0604020202020204" pitchFamily="34" charset="0"/>
              </a:rPr>
              <a:t>团队及基金经理</a:t>
            </a:r>
            <a:r>
              <a:rPr lang="zh-CN" altLang="en-US" sz="1600" dirty="0" smtClean="0">
                <a:latin typeface="Arial" panose="020B0604020202020204" pitchFamily="34" charset="0"/>
                <a:ea typeface="微软雅黑" panose="020B0503020204020204" pitchFamily="34" charset="-122"/>
                <a:cs typeface="Arial" panose="020B0604020202020204" pitchFamily="34" charset="0"/>
              </a:rPr>
              <a:t>奖。</a:t>
            </a:r>
            <a:endParaRPr lang="zh-CN" altLang="en-US" sz="1600" dirty="0">
              <a:latin typeface="Arial" panose="020B0604020202020204" pitchFamily="34" charset="0"/>
              <a:ea typeface="微软雅黑" panose="020B0503020204020204" pitchFamily="34" charset="-122"/>
              <a:cs typeface="Arial" panose="020B0604020202020204"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2412" y="1367694"/>
            <a:ext cx="6220692" cy="34279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圆角矩形 7"/>
          <p:cNvSpPr/>
          <p:nvPr/>
        </p:nvSpPr>
        <p:spPr>
          <a:xfrm>
            <a:off x="6496628" y="2774959"/>
            <a:ext cx="2532366" cy="1246299"/>
          </a:xfrm>
          <a:prstGeom prst="roundRect">
            <a:avLst/>
          </a:prstGeom>
          <a:ln w="19050">
            <a:solidFill>
              <a:srgbClr val="C00000"/>
            </a:solidFill>
            <a:prstDash val="sysDash"/>
          </a:ln>
        </p:spPr>
        <p:txBody>
          <a:bodyPr wrap="square">
            <a:spAutoFit/>
          </a:bodyPr>
          <a:lstStyle/>
          <a:p>
            <a:pPr>
              <a:lnSpc>
                <a:spcPct val="120000"/>
              </a:lnSpc>
              <a:spcBef>
                <a:spcPts val="600"/>
              </a:spcBef>
              <a:buClr>
                <a:srgbClr val="0070C0"/>
              </a:buClr>
            </a:pPr>
            <a:r>
              <a:rPr lang="en-US" altLang="zh-CN" sz="1400" dirty="0">
                <a:latin typeface="微软雅黑" panose="020B0503020204020204" pitchFamily="34" charset="-122"/>
                <a:ea typeface="微软雅黑" panose="020B0503020204020204" pitchFamily="34" charset="-122"/>
              </a:rPr>
              <a:t>2020</a:t>
            </a:r>
            <a:r>
              <a:rPr lang="zh-CN" altLang="en-US" sz="1400" dirty="0">
                <a:latin typeface="微软雅黑" panose="020B0503020204020204" pitchFamily="34" charset="-122"/>
                <a:ea typeface="微软雅黑" panose="020B0503020204020204" pitchFamily="34" charset="-122"/>
              </a:rPr>
              <a:t>年，在第十届中国金融创新与发展论坛暨“金貔貅奖”评选中，荣获</a:t>
            </a:r>
            <a:r>
              <a:rPr lang="zh-CN" altLang="en-US" sz="1400" b="1" dirty="0">
                <a:solidFill>
                  <a:srgbClr val="C00000"/>
                </a:solidFill>
                <a:latin typeface="微软雅黑" panose="020B0503020204020204" pitchFamily="34" charset="-122"/>
                <a:ea typeface="微软雅黑" panose="020B0503020204020204" pitchFamily="34" charset="-122"/>
              </a:rPr>
              <a:t>“</a:t>
            </a:r>
            <a:r>
              <a:rPr lang="en-US" altLang="zh-CN" sz="1400" b="1" dirty="0">
                <a:solidFill>
                  <a:srgbClr val="C00000"/>
                </a:solidFill>
                <a:latin typeface="微软雅黑" panose="020B0503020204020204" pitchFamily="34" charset="-122"/>
                <a:ea typeface="微软雅黑" panose="020B0503020204020204" pitchFamily="34" charset="-122"/>
              </a:rPr>
              <a:t>2019</a:t>
            </a:r>
            <a:r>
              <a:rPr lang="zh-CN" altLang="en-US" sz="1400" b="1" dirty="0">
                <a:solidFill>
                  <a:srgbClr val="C00000"/>
                </a:solidFill>
                <a:latin typeface="微软雅黑" panose="020B0503020204020204" pitchFamily="34" charset="-122"/>
                <a:ea typeface="微软雅黑" panose="020B0503020204020204" pitchFamily="34" charset="-122"/>
              </a:rPr>
              <a:t>年度金牌基金公司”</a:t>
            </a:r>
            <a:r>
              <a:rPr lang="zh-CN" altLang="en-US" sz="1400" dirty="0">
                <a:latin typeface="微软雅黑" panose="020B0503020204020204" pitchFamily="34" charset="-122"/>
                <a:ea typeface="微软雅黑" panose="020B0503020204020204" pitchFamily="34" charset="-122"/>
              </a:rPr>
              <a:t>奖</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noAutofit/>
          </a:bodyPr>
          <a:lstStyle/>
          <a:p>
            <a:pPr algn="l"/>
            <a:r>
              <a:rPr lang="zh-CN" altLang="en-US" sz="1800" b="1" dirty="0">
                <a:solidFill>
                  <a:schemeClr val="tx1"/>
                </a:solidFill>
                <a:latin typeface="Arial" panose="020B0604020202020204" pitchFamily="34" charset="0"/>
                <a:cs typeface="Arial" panose="020B0604020202020204" pitchFamily="34" charset="0"/>
              </a:rPr>
              <a:t>建信</a:t>
            </a:r>
            <a:r>
              <a:rPr lang="zh-CN" altLang="en-US" sz="1800" b="1" dirty="0" smtClean="0">
                <a:solidFill>
                  <a:schemeClr val="tx1"/>
                </a:solidFill>
                <a:latin typeface="Arial" panose="020B0604020202020204" pitchFamily="34" charset="0"/>
                <a:cs typeface="Arial" panose="020B0604020202020204" pitchFamily="34" charset="0"/>
              </a:rPr>
              <a:t>资本在</a:t>
            </a:r>
            <a:r>
              <a:rPr lang="en-US" altLang="zh-CN" sz="1800" b="1" dirty="0" smtClean="0">
                <a:solidFill>
                  <a:schemeClr val="tx1"/>
                </a:solidFill>
                <a:latin typeface="Arial" panose="020B0604020202020204" pitchFamily="34" charset="0"/>
                <a:cs typeface="Arial" panose="020B0604020202020204" pitchFamily="34" charset="0"/>
              </a:rPr>
              <a:t>ABS</a:t>
            </a:r>
            <a:r>
              <a:rPr lang="zh-CN" altLang="en-US" sz="1800" b="1" dirty="0" smtClean="0">
                <a:solidFill>
                  <a:schemeClr val="tx1"/>
                </a:solidFill>
                <a:latin typeface="Arial" panose="020B0604020202020204" pitchFamily="34" charset="0"/>
                <a:cs typeface="Arial" panose="020B0604020202020204" pitchFamily="34" charset="0"/>
              </a:rPr>
              <a:t>领域有丰富的业务</a:t>
            </a:r>
            <a:r>
              <a:rPr lang="zh-CN" altLang="en-US" sz="1800" b="1" dirty="0">
                <a:solidFill>
                  <a:schemeClr val="tx1"/>
                </a:solidFill>
                <a:latin typeface="Arial" panose="020B0604020202020204" pitchFamily="34" charset="0"/>
                <a:cs typeface="Arial" panose="020B0604020202020204" pitchFamily="34" charset="0"/>
              </a:rPr>
              <a:t>发行和管理经验</a:t>
            </a:r>
          </a:p>
        </p:txBody>
      </p:sp>
      <p:sp>
        <p:nvSpPr>
          <p:cNvPr id="5" name="灯片编号占位符 2"/>
          <p:cNvSpPr>
            <a:spLocks noGrp="1"/>
          </p:cNvSpPr>
          <p:nvPr>
            <p:ph type="sldNum" sz="quarter" idx="4"/>
          </p:nvPr>
        </p:nvSpPr>
        <p:spPr>
          <a:xfrm>
            <a:off x="6860898" y="4782762"/>
            <a:ext cx="2057400" cy="273844"/>
          </a:xfrm>
        </p:spPr>
        <p:txBody>
          <a:bodyPr/>
          <a:lstStyle/>
          <a:p>
            <a:fld id="{DCD00DFC-BB7E-6C4E-9718-8AF533CF9D8D}" type="slidenum">
              <a:rPr kumimoji="1" lang="zh-CN" altLang="en-US" sz="1100" smtClean="0">
                <a:latin typeface="Arial" panose="020B0604020202020204" pitchFamily="34" charset="0"/>
                <a:cs typeface="Arial" panose="020B0604020202020204" pitchFamily="34" charset="0"/>
              </a:rPr>
              <a:pPr/>
              <a:t>28</a:t>
            </a:fld>
            <a:endParaRPr kumimoji="1" lang="zh-CN" altLang="en-US" sz="1100" dirty="0">
              <a:latin typeface="Arial" panose="020B0604020202020204" pitchFamily="34" charset="0"/>
              <a:cs typeface="Arial" panose="020B0604020202020204" pitchFamily="34" charset="0"/>
            </a:endParaRPr>
          </a:p>
        </p:txBody>
      </p:sp>
      <p:sp>
        <p:nvSpPr>
          <p:cNvPr id="81" name="矩形 80"/>
          <p:cNvSpPr/>
          <p:nvPr/>
        </p:nvSpPr>
        <p:spPr>
          <a:xfrm>
            <a:off x="107504" y="798336"/>
            <a:ext cx="8784976" cy="1274195"/>
          </a:xfrm>
          <a:prstGeom prst="rect">
            <a:avLst/>
          </a:prstGeom>
          <a:noFill/>
        </p:spPr>
        <p:txBody>
          <a:bodyPr wrap="square" rtlCol="0">
            <a:spAutoFit/>
          </a:bodyPr>
          <a:lstStyle/>
          <a:p>
            <a:pPr marL="285750" indent="-285750">
              <a:lnSpc>
                <a:spcPct val="120000"/>
              </a:lnSpc>
              <a:buClr>
                <a:srgbClr val="0070C0"/>
              </a:buClr>
              <a:buFont typeface="Wingdings" panose="05000000000000000000" pitchFamily="2" charset="2"/>
              <a:buChar char="Ø"/>
            </a:pPr>
            <a:r>
              <a:rPr lang="zh-CN" altLang="en-US" sz="1600" dirty="0">
                <a:latin typeface="Arial" panose="020B0604020202020204" pitchFamily="34" charset="0"/>
                <a:ea typeface="微软雅黑" panose="020B0503020204020204" pitchFamily="34" charset="-122"/>
                <a:cs typeface="Arial" panose="020B0604020202020204" pitchFamily="34" charset="0"/>
              </a:rPr>
              <a:t>建信</a:t>
            </a:r>
            <a:r>
              <a:rPr lang="zh-CN" altLang="en-US" sz="1600" dirty="0" smtClean="0">
                <a:latin typeface="Arial" panose="020B0604020202020204" pitchFamily="34" charset="0"/>
                <a:ea typeface="微软雅黑" panose="020B0503020204020204" pitchFamily="34" charset="-122"/>
                <a:cs typeface="Arial" panose="020B0604020202020204" pitchFamily="34" charset="0"/>
              </a:rPr>
              <a:t>资本为建信基金控股的</a:t>
            </a:r>
            <a:r>
              <a:rPr lang="zh-CN" altLang="en-US" sz="1600" dirty="0">
                <a:latin typeface="Arial" panose="020B0604020202020204" pitchFamily="34" charset="0"/>
                <a:ea typeface="微软雅黑" panose="020B0503020204020204" pitchFamily="34" charset="-122"/>
                <a:cs typeface="Arial" panose="020B0604020202020204" pitchFamily="34" charset="0"/>
              </a:rPr>
              <a:t>从事特定客户资产管理</a:t>
            </a:r>
            <a:r>
              <a:rPr lang="zh-CN" altLang="en-US" sz="1600" dirty="0" smtClean="0">
                <a:latin typeface="Arial" panose="020B0604020202020204" pitchFamily="34" charset="0"/>
                <a:ea typeface="微软雅黑" panose="020B0503020204020204" pitchFamily="34" charset="-122"/>
                <a:cs typeface="Arial" panose="020B0604020202020204" pitchFamily="34" charset="0"/>
              </a:rPr>
              <a:t>业务的子公司，</a:t>
            </a:r>
            <a:r>
              <a:rPr lang="en-US" altLang="zh-CN" sz="1600" dirty="0" smtClean="0">
                <a:latin typeface="Arial" panose="020B0604020202020204" pitchFamily="34" charset="0"/>
                <a:ea typeface="微软雅黑" panose="020B0503020204020204" pitchFamily="34" charset="-122"/>
                <a:cs typeface="Arial" panose="020B0604020202020204" pitchFamily="34" charset="0"/>
              </a:rPr>
              <a:t>2016</a:t>
            </a:r>
            <a:r>
              <a:rPr lang="zh-CN" altLang="en-US" sz="1600" dirty="0">
                <a:latin typeface="Arial" panose="020B0604020202020204" pitchFamily="34" charset="0"/>
                <a:ea typeface="微软雅黑" panose="020B0503020204020204" pitchFamily="34" charset="-122"/>
                <a:cs typeface="Arial" panose="020B0604020202020204" pitchFamily="34" charset="0"/>
              </a:rPr>
              <a:t>获得“最具成长性基金子公司”</a:t>
            </a:r>
            <a:r>
              <a:rPr lang="zh-CN" altLang="en-US" sz="1600" dirty="0" smtClean="0">
                <a:latin typeface="Arial" panose="020B0604020202020204" pitchFamily="34" charset="0"/>
                <a:ea typeface="微软雅黑" panose="020B0503020204020204" pitchFamily="34" charset="-122"/>
                <a:cs typeface="Arial" panose="020B0604020202020204" pitchFamily="34" charset="0"/>
              </a:rPr>
              <a:t>奖</a:t>
            </a:r>
            <a:endParaRPr lang="zh-CN" altLang="en-US" sz="1600" dirty="0">
              <a:latin typeface="Arial" panose="020B0604020202020204" pitchFamily="34" charset="0"/>
              <a:ea typeface="微软雅黑" panose="020B0503020204020204" pitchFamily="34" charset="-122"/>
              <a:cs typeface="Arial" panose="020B0604020202020204" pitchFamily="34" charset="0"/>
            </a:endParaRPr>
          </a:p>
          <a:p>
            <a:pPr marL="285750" indent="-285750">
              <a:lnSpc>
                <a:spcPct val="120000"/>
              </a:lnSpc>
              <a:buClr>
                <a:srgbClr val="0070C0"/>
              </a:buClr>
              <a:buFont typeface="Wingdings" panose="05000000000000000000" pitchFamily="2" charset="2"/>
              <a:buChar char="Ø"/>
            </a:pPr>
            <a:r>
              <a:rPr lang="zh-CN" altLang="en-US" sz="1600" dirty="0">
                <a:latin typeface="Arial" panose="020B0604020202020204" pitchFamily="34" charset="0"/>
                <a:ea typeface="微软雅黑" panose="020B0503020204020204" pitchFamily="34" charset="-122"/>
                <a:cs typeface="Arial" panose="020B0604020202020204" pitchFamily="34" charset="0"/>
              </a:rPr>
              <a:t>自</a:t>
            </a:r>
            <a:r>
              <a:rPr lang="en-US" altLang="zh-CN" sz="1600" dirty="0">
                <a:latin typeface="Arial" panose="020B0604020202020204" pitchFamily="34" charset="0"/>
                <a:ea typeface="微软雅黑" panose="020B0503020204020204" pitchFamily="34" charset="-122"/>
                <a:cs typeface="Arial" panose="020B0604020202020204" pitchFamily="34" charset="0"/>
              </a:rPr>
              <a:t>2018</a:t>
            </a:r>
            <a:r>
              <a:rPr lang="zh-CN" altLang="en-US" sz="1600" dirty="0">
                <a:latin typeface="Arial" panose="020B0604020202020204" pitchFamily="34" charset="0"/>
                <a:ea typeface="微软雅黑" panose="020B0503020204020204" pitchFamily="34" charset="-122"/>
                <a:cs typeface="Arial" panose="020B0604020202020204" pitchFamily="34" charset="0"/>
              </a:rPr>
              <a:t>年二季度起“管理资产月均规模” </a:t>
            </a:r>
            <a:r>
              <a:rPr lang="zh-CN" altLang="en-US" sz="1600" dirty="0">
                <a:solidFill>
                  <a:srgbClr val="FF0000"/>
                </a:solidFill>
                <a:latin typeface="Arial" panose="020B0604020202020204" pitchFamily="34" charset="0"/>
                <a:ea typeface="微软雅黑" panose="020B0503020204020204" pitchFamily="34" charset="-122"/>
                <a:cs typeface="Arial" panose="020B0604020202020204" pitchFamily="34" charset="0"/>
              </a:rPr>
              <a:t>全行业</a:t>
            </a:r>
            <a:r>
              <a:rPr lang="zh-CN" altLang="en-US" sz="1600" dirty="0" smtClean="0">
                <a:solidFill>
                  <a:srgbClr val="FF0000"/>
                </a:solidFill>
                <a:latin typeface="Arial" panose="020B0604020202020204" pitchFamily="34" charset="0"/>
                <a:ea typeface="微软雅黑" panose="020B0503020204020204" pitchFamily="34" charset="-122"/>
                <a:cs typeface="Arial" panose="020B0604020202020204" pitchFamily="34" charset="0"/>
              </a:rPr>
              <a:t>第一</a:t>
            </a:r>
            <a:r>
              <a:rPr lang="zh-CN" altLang="en-US" sz="1600" dirty="0" smtClean="0">
                <a:latin typeface="Arial" panose="020B0604020202020204" pitchFamily="34" charset="0"/>
                <a:ea typeface="微软雅黑" panose="020B0503020204020204" pitchFamily="34" charset="-122"/>
                <a:cs typeface="Arial" panose="020B0604020202020204" pitchFamily="34" charset="0"/>
              </a:rPr>
              <a:t>，在</a:t>
            </a:r>
            <a:r>
              <a:rPr lang="zh-CN" altLang="en-US" sz="1600" dirty="0">
                <a:latin typeface="Arial" panose="020B0604020202020204" pitchFamily="34" charset="0"/>
                <a:ea typeface="微软雅黑" panose="020B0503020204020204" pitchFamily="34" charset="-122"/>
                <a:cs typeface="Arial" panose="020B0604020202020204" pitchFamily="34" charset="0"/>
              </a:rPr>
              <a:t>基金子公司信贷资产证券化业务领域</a:t>
            </a:r>
            <a:r>
              <a:rPr lang="zh-CN" altLang="en-US" sz="1600" dirty="0">
                <a:solidFill>
                  <a:srgbClr val="FF0000"/>
                </a:solidFill>
                <a:latin typeface="Arial" panose="020B0604020202020204" pitchFamily="34" charset="0"/>
                <a:ea typeface="微软雅黑" panose="020B0503020204020204" pitchFamily="34" charset="-122"/>
                <a:cs typeface="Arial" panose="020B0604020202020204" pitchFamily="34" charset="0"/>
              </a:rPr>
              <a:t>排名</a:t>
            </a:r>
            <a:r>
              <a:rPr lang="zh-CN" altLang="en-US" sz="1600" dirty="0" smtClean="0">
                <a:solidFill>
                  <a:srgbClr val="FF0000"/>
                </a:solidFill>
                <a:latin typeface="Arial" panose="020B0604020202020204" pitchFamily="34" charset="0"/>
                <a:ea typeface="微软雅黑" panose="020B0503020204020204" pitchFamily="34" charset="-122"/>
                <a:cs typeface="Arial" panose="020B0604020202020204" pitchFamily="34" charset="0"/>
              </a:rPr>
              <a:t>第一</a:t>
            </a:r>
            <a:endParaRPr lang="zh-CN" altLang="en-US" sz="1600" dirty="0">
              <a:solidFill>
                <a:srgbClr val="FF0000"/>
              </a:solidFill>
              <a:latin typeface="Arial" panose="020B0604020202020204" pitchFamily="34" charset="0"/>
              <a:ea typeface="微软雅黑" panose="020B0503020204020204" pitchFamily="34" charset="-122"/>
              <a:cs typeface="Arial" panose="020B0604020202020204" pitchFamily="34" charset="0"/>
            </a:endParaRPr>
          </a:p>
        </p:txBody>
      </p:sp>
      <p:pic>
        <p:nvPicPr>
          <p:cNvPr id="2" name="图片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647" y="2056594"/>
            <a:ext cx="8844833" cy="2470854"/>
          </a:xfrm>
          <a:prstGeom prst="rect">
            <a:avLst/>
          </a:prstGeom>
        </p:spPr>
      </p:pic>
      <p:sp>
        <p:nvSpPr>
          <p:cNvPr id="3" name="矩形 2"/>
          <p:cNvSpPr/>
          <p:nvPr/>
        </p:nvSpPr>
        <p:spPr>
          <a:xfrm>
            <a:off x="8637744" y="4407953"/>
            <a:ext cx="364409" cy="238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noAutofit/>
          </a:bodyPr>
          <a:lstStyle/>
          <a:p>
            <a:pPr algn="l"/>
            <a:r>
              <a:rPr lang="zh-CN" altLang="en-US" sz="1800" b="1" dirty="0">
                <a:solidFill>
                  <a:schemeClr val="tx1"/>
                </a:solidFill>
                <a:latin typeface="Arial" panose="020B0604020202020204" pitchFamily="34" charset="0"/>
                <a:cs typeface="Arial" panose="020B0604020202020204" pitchFamily="34" charset="0"/>
              </a:rPr>
              <a:t>建信</a:t>
            </a:r>
            <a:r>
              <a:rPr lang="zh-CN" altLang="en-US" sz="1800" b="1" dirty="0" smtClean="0">
                <a:solidFill>
                  <a:schemeClr val="tx1"/>
                </a:solidFill>
                <a:latin typeface="Arial" panose="020B0604020202020204" pitchFamily="34" charset="0"/>
                <a:cs typeface="Arial" panose="020B0604020202020204" pitchFamily="34" charset="0"/>
              </a:rPr>
              <a:t>资本在</a:t>
            </a:r>
            <a:r>
              <a:rPr lang="en-US" altLang="zh-CN" sz="1800" b="1" dirty="0" smtClean="0">
                <a:solidFill>
                  <a:schemeClr val="tx1"/>
                </a:solidFill>
                <a:latin typeface="Arial" panose="020B0604020202020204" pitchFamily="34" charset="0"/>
                <a:cs typeface="Arial" panose="020B0604020202020204" pitchFamily="34" charset="0"/>
              </a:rPr>
              <a:t>ABS</a:t>
            </a:r>
            <a:r>
              <a:rPr lang="zh-CN" altLang="en-US" sz="1800" b="1" dirty="0" smtClean="0">
                <a:solidFill>
                  <a:schemeClr val="tx1"/>
                </a:solidFill>
                <a:latin typeface="Arial" panose="020B0604020202020204" pitchFamily="34" charset="0"/>
                <a:cs typeface="Arial" panose="020B0604020202020204" pitchFamily="34" charset="0"/>
              </a:rPr>
              <a:t>领域有丰富的业务</a:t>
            </a:r>
            <a:r>
              <a:rPr lang="zh-CN" altLang="en-US" sz="1800" b="1" dirty="0">
                <a:solidFill>
                  <a:schemeClr val="tx1"/>
                </a:solidFill>
                <a:latin typeface="Arial" panose="020B0604020202020204" pitchFamily="34" charset="0"/>
                <a:cs typeface="Arial" panose="020B0604020202020204" pitchFamily="34" charset="0"/>
              </a:rPr>
              <a:t>发行和管理经验</a:t>
            </a:r>
          </a:p>
        </p:txBody>
      </p:sp>
      <p:sp>
        <p:nvSpPr>
          <p:cNvPr id="5" name="灯片编号占位符 2"/>
          <p:cNvSpPr>
            <a:spLocks noGrp="1"/>
          </p:cNvSpPr>
          <p:nvPr>
            <p:ph type="sldNum" sz="quarter" idx="4"/>
          </p:nvPr>
        </p:nvSpPr>
        <p:spPr>
          <a:xfrm>
            <a:off x="6860898" y="4782762"/>
            <a:ext cx="2057400" cy="273844"/>
          </a:xfrm>
        </p:spPr>
        <p:txBody>
          <a:bodyPr/>
          <a:lstStyle/>
          <a:p>
            <a:fld id="{DCD00DFC-BB7E-6C4E-9718-8AF533CF9D8D}" type="slidenum">
              <a:rPr kumimoji="1" lang="zh-CN" altLang="en-US" sz="1100" smtClean="0">
                <a:latin typeface="Arial" panose="020B0604020202020204" pitchFamily="34" charset="0"/>
                <a:cs typeface="Arial" panose="020B0604020202020204" pitchFamily="34" charset="0"/>
              </a:rPr>
              <a:pPr/>
              <a:t>29</a:t>
            </a:fld>
            <a:endParaRPr kumimoji="1" lang="zh-CN" altLang="en-US" sz="1100" dirty="0">
              <a:latin typeface="Arial" panose="020B0604020202020204" pitchFamily="34" charset="0"/>
              <a:cs typeface="Arial" panose="020B0604020202020204" pitchFamily="34" charset="0"/>
            </a:endParaRPr>
          </a:p>
        </p:txBody>
      </p:sp>
      <p:sp>
        <p:nvSpPr>
          <p:cNvPr id="81" name="矩形 80"/>
          <p:cNvSpPr/>
          <p:nvPr/>
        </p:nvSpPr>
        <p:spPr>
          <a:xfrm>
            <a:off x="133322" y="895990"/>
            <a:ext cx="8784976" cy="867930"/>
          </a:xfrm>
          <a:prstGeom prst="rect">
            <a:avLst/>
          </a:prstGeom>
          <a:noFill/>
        </p:spPr>
        <p:txBody>
          <a:bodyPr wrap="square" rtlCol="0">
            <a:spAutoFit/>
          </a:bodyPr>
          <a:lstStyle/>
          <a:p>
            <a:pPr marL="285750" indent="-285750">
              <a:lnSpc>
                <a:spcPct val="120000"/>
              </a:lnSpc>
              <a:buClr>
                <a:srgbClr val="0070C0"/>
              </a:buClr>
              <a:buFont typeface="Wingdings" panose="05000000000000000000" pitchFamily="2" charset="2"/>
              <a:buChar char="Ø"/>
            </a:pPr>
            <a:r>
              <a:rPr lang="zh-CN" altLang="en-US" sz="1400" dirty="0" smtClean="0">
                <a:latin typeface="Arial" panose="020B0604020202020204" pitchFamily="34" charset="0"/>
                <a:ea typeface="微软雅黑" panose="020B0503020204020204" pitchFamily="34" charset="-122"/>
                <a:cs typeface="Arial" panose="020B0604020202020204" pitchFamily="34" charset="0"/>
              </a:rPr>
              <a:t>建</a:t>
            </a:r>
            <a:r>
              <a:rPr lang="zh-CN" altLang="en-US" sz="1400" dirty="0">
                <a:latin typeface="Arial" panose="020B0604020202020204" pitchFamily="34" charset="0"/>
                <a:ea typeface="微软雅黑" panose="020B0503020204020204" pitchFamily="34" charset="-122"/>
                <a:cs typeface="Arial" panose="020B0604020202020204" pitchFamily="34" charset="0"/>
              </a:rPr>
              <a:t>信资本已经陆续为</a:t>
            </a:r>
            <a:r>
              <a:rPr lang="zh-CN" altLang="en-US" sz="1400" dirty="0">
                <a:solidFill>
                  <a:srgbClr val="FF0000"/>
                </a:solidFill>
                <a:latin typeface="Arial" panose="020B0604020202020204" pitchFamily="34" charset="0"/>
                <a:ea typeface="微软雅黑" panose="020B0503020204020204" pitchFamily="34" charset="-122"/>
                <a:cs typeface="Arial" panose="020B0604020202020204" pitchFamily="34" charset="0"/>
              </a:rPr>
              <a:t>中国建筑集团、中国铁路工程集团、中国铁道建筑集团、中国电力建设集团、中国冶金科工集团、中国交通建设集团、徐矿集团、苏宁易购、悦达集团</a:t>
            </a:r>
            <a:r>
              <a:rPr lang="zh-CN" altLang="en-US" sz="1400" dirty="0">
                <a:latin typeface="Arial" panose="020B0604020202020204" pitchFamily="34" charset="0"/>
                <a:ea typeface="微软雅黑" panose="020B0503020204020204" pitchFamily="34" charset="-122"/>
                <a:cs typeface="Arial" panose="020B0604020202020204" pitchFamily="34" charset="0"/>
              </a:rPr>
              <a:t>等相关企业提供</a:t>
            </a:r>
            <a:r>
              <a:rPr lang="en-US" altLang="zh-CN" sz="1400" dirty="0" smtClean="0">
                <a:latin typeface="Arial" panose="020B0604020202020204" pitchFamily="34" charset="0"/>
                <a:ea typeface="微软雅黑" panose="020B0503020204020204" pitchFamily="34" charset="-122"/>
                <a:cs typeface="Arial" panose="020B0604020202020204" pitchFamily="34" charset="0"/>
              </a:rPr>
              <a:t>ABS</a:t>
            </a:r>
            <a:r>
              <a:rPr lang="zh-CN" altLang="en-US" sz="1400" dirty="0" smtClean="0">
                <a:latin typeface="Arial" panose="020B0604020202020204" pitchFamily="34" charset="0"/>
                <a:ea typeface="微软雅黑" panose="020B0503020204020204" pitchFamily="34" charset="-122"/>
                <a:cs typeface="Arial" panose="020B0604020202020204" pitchFamily="34" charset="0"/>
              </a:rPr>
              <a:t>服务，并有相应的</a:t>
            </a:r>
            <a:r>
              <a:rPr lang="en-US" altLang="zh-CN" sz="1400" dirty="0" smtClean="0">
                <a:latin typeface="Arial" panose="020B0604020202020204" pitchFamily="34" charset="0"/>
                <a:ea typeface="微软雅黑" panose="020B0503020204020204" pitchFamily="34" charset="-122"/>
                <a:cs typeface="Arial" panose="020B0604020202020204" pitchFamily="34" charset="0"/>
              </a:rPr>
              <a:t>ABS</a:t>
            </a:r>
            <a:r>
              <a:rPr lang="zh-CN" altLang="en-US" sz="1400" dirty="0" smtClean="0">
                <a:latin typeface="Arial" panose="020B0604020202020204" pitchFamily="34" charset="0"/>
                <a:ea typeface="微软雅黑" panose="020B0503020204020204" pitchFamily="34" charset="-122"/>
                <a:cs typeface="Arial" panose="020B0604020202020204" pitchFamily="34" charset="0"/>
              </a:rPr>
              <a:t>产品落地。服务效率和服务质量获得企业的高度评价。</a:t>
            </a:r>
          </a:p>
        </p:txBody>
      </p:sp>
      <p:grpSp>
        <p:nvGrpSpPr>
          <p:cNvPr id="6" name="Group 2"/>
          <p:cNvGrpSpPr/>
          <p:nvPr/>
        </p:nvGrpSpPr>
        <p:grpSpPr bwMode="auto">
          <a:xfrm>
            <a:off x="3448794" y="2223578"/>
            <a:ext cx="2419350" cy="2706775"/>
            <a:chOff x="0" y="0"/>
            <a:chExt cx="2956463" cy="3777434"/>
          </a:xfrm>
        </p:grpSpPr>
        <p:sp>
          <p:nvSpPr>
            <p:cNvPr id="9" name="Freeform 2"/>
            <p:cNvSpPr>
              <a:spLocks noEditPoints="1"/>
            </p:cNvSpPr>
            <p:nvPr/>
          </p:nvSpPr>
          <p:spPr bwMode="auto">
            <a:xfrm>
              <a:off x="0" y="1441744"/>
              <a:ext cx="1381414" cy="1338001"/>
            </a:xfrm>
            <a:custGeom>
              <a:avLst/>
              <a:gdLst/>
              <a:ahLst/>
              <a:cxnLst>
                <a:cxn ang="0">
                  <a:pos x="894" y="509"/>
                </a:cxn>
                <a:cxn ang="0">
                  <a:pos x="969" y="442"/>
                </a:cxn>
                <a:cxn ang="0">
                  <a:pos x="883" y="390"/>
                </a:cxn>
                <a:cxn ang="0">
                  <a:pos x="938" y="309"/>
                </a:cxn>
                <a:cxn ang="0">
                  <a:pos x="838" y="279"/>
                </a:cxn>
                <a:cxn ang="0">
                  <a:pos x="802" y="227"/>
                </a:cxn>
                <a:cxn ang="0">
                  <a:pos x="813" y="127"/>
                </a:cxn>
                <a:cxn ang="0">
                  <a:pos x="714" y="146"/>
                </a:cxn>
                <a:cxn ang="0">
                  <a:pos x="700" y="50"/>
                </a:cxn>
                <a:cxn ang="0">
                  <a:pos x="606" y="95"/>
                </a:cxn>
                <a:cxn ang="0">
                  <a:pos x="545" y="81"/>
                </a:cxn>
                <a:cxn ang="0">
                  <a:pos x="485" y="0"/>
                </a:cxn>
                <a:cxn ang="0">
                  <a:pos x="425" y="80"/>
                </a:cxn>
                <a:cxn ang="0">
                  <a:pos x="350" y="19"/>
                </a:cxn>
                <a:cxn ang="0">
                  <a:pos x="311" y="115"/>
                </a:cxn>
                <a:cxn ang="0">
                  <a:pos x="256" y="146"/>
                </a:cxn>
                <a:cxn ang="0">
                  <a:pos x="157" y="126"/>
                </a:cxn>
                <a:cxn ang="0">
                  <a:pos x="167" y="226"/>
                </a:cxn>
                <a:cxn ang="0">
                  <a:pos x="70" y="232"/>
                </a:cxn>
                <a:cxn ang="0">
                  <a:pos x="106" y="329"/>
                </a:cxn>
                <a:cxn ang="0">
                  <a:pos x="86" y="389"/>
                </a:cxn>
                <a:cxn ang="0">
                  <a:pos x="0" y="441"/>
                </a:cxn>
                <a:cxn ang="0">
                  <a:pos x="75" y="508"/>
                </a:cxn>
                <a:cxn ang="0">
                  <a:pos x="6" y="577"/>
                </a:cxn>
                <a:cxn ang="0">
                  <a:pos x="98" y="625"/>
                </a:cxn>
                <a:cxn ang="0">
                  <a:pos x="124" y="683"/>
                </a:cxn>
                <a:cxn ang="0">
                  <a:pos x="96" y="779"/>
                </a:cxn>
                <a:cxn ang="0">
                  <a:pos x="196" y="778"/>
                </a:cxn>
                <a:cxn ang="0">
                  <a:pos x="192" y="876"/>
                </a:cxn>
                <a:cxn ang="0">
                  <a:pos x="293" y="849"/>
                </a:cxn>
                <a:cxn ang="0">
                  <a:pos x="351" y="874"/>
                </a:cxn>
                <a:cxn ang="0">
                  <a:pos x="394" y="965"/>
                </a:cxn>
                <a:cxn ang="0">
                  <a:pos x="468" y="896"/>
                </a:cxn>
                <a:cxn ang="0">
                  <a:pos x="531" y="971"/>
                </a:cxn>
                <a:cxn ang="0">
                  <a:pos x="587" y="884"/>
                </a:cxn>
                <a:cxn ang="0">
                  <a:pos x="647" y="863"/>
                </a:cxn>
                <a:cxn ang="0">
                  <a:pos x="740" y="900"/>
                </a:cxn>
                <a:cxn ang="0">
                  <a:pos x="748" y="800"/>
                </a:cxn>
                <a:cxn ang="0">
                  <a:pos x="845" y="813"/>
                </a:cxn>
                <a:cxn ang="0">
                  <a:pos x="828" y="711"/>
                </a:cxn>
                <a:cxn ang="0">
                  <a:pos x="858" y="655"/>
                </a:cxn>
                <a:cxn ang="0">
                  <a:pos x="952" y="620"/>
                </a:cxn>
                <a:cxn ang="0">
                  <a:pos x="891" y="541"/>
                </a:cxn>
                <a:cxn ang="0">
                  <a:pos x="766" y="641"/>
                </a:cxn>
                <a:cxn ang="0">
                  <a:pos x="588" y="790"/>
                </a:cxn>
                <a:cxn ang="0">
                  <a:pos x="357" y="781"/>
                </a:cxn>
                <a:cxn ang="0">
                  <a:pos x="191" y="618"/>
                </a:cxn>
                <a:cxn ang="0">
                  <a:pos x="179" y="386"/>
                </a:cxn>
                <a:cxn ang="0">
                  <a:pos x="326" y="207"/>
                </a:cxn>
                <a:cxn ang="0">
                  <a:pos x="556" y="173"/>
                </a:cxn>
                <a:cxn ang="0">
                  <a:pos x="748" y="303"/>
                </a:cxn>
                <a:cxn ang="0">
                  <a:pos x="803" y="529"/>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rgbClr val="8EAFD6"/>
            </a:solidFill>
            <a:ln w="9525">
              <a:noFill/>
              <a:round/>
            </a:ln>
          </p:spPr>
          <p:txBody>
            <a:bodyPr/>
            <a:lstStyle/>
            <a:p>
              <a:endParaRPr lang="zh-CN" altLang="en-US">
                <a:latin typeface="Times New Roman" panose="02020603050405020304" charset="0"/>
                <a:ea typeface="楷体" panose="02010609060101010101" pitchFamily="49" charset="-122"/>
                <a:cs typeface="Times New Roman" panose="02020603050405020304" charset="0"/>
              </a:endParaRPr>
            </a:p>
          </p:txBody>
        </p:sp>
        <p:sp>
          <p:nvSpPr>
            <p:cNvPr id="10" name="Freeform 3"/>
            <p:cNvSpPr>
              <a:spLocks noEditPoints="1"/>
            </p:cNvSpPr>
            <p:nvPr/>
          </p:nvSpPr>
          <p:spPr bwMode="auto">
            <a:xfrm>
              <a:off x="1381415" y="927289"/>
              <a:ext cx="1575048" cy="1575121"/>
            </a:xfrm>
            <a:custGeom>
              <a:avLst/>
              <a:gdLst/>
              <a:ahLst/>
              <a:cxnLst>
                <a:cxn ang="0">
                  <a:pos x="894" y="509"/>
                </a:cxn>
                <a:cxn ang="0">
                  <a:pos x="969" y="442"/>
                </a:cxn>
                <a:cxn ang="0">
                  <a:pos x="883" y="390"/>
                </a:cxn>
                <a:cxn ang="0">
                  <a:pos x="938" y="309"/>
                </a:cxn>
                <a:cxn ang="0">
                  <a:pos x="838" y="279"/>
                </a:cxn>
                <a:cxn ang="0">
                  <a:pos x="802" y="227"/>
                </a:cxn>
                <a:cxn ang="0">
                  <a:pos x="813" y="127"/>
                </a:cxn>
                <a:cxn ang="0">
                  <a:pos x="714" y="146"/>
                </a:cxn>
                <a:cxn ang="0">
                  <a:pos x="700" y="50"/>
                </a:cxn>
                <a:cxn ang="0">
                  <a:pos x="606" y="95"/>
                </a:cxn>
                <a:cxn ang="0">
                  <a:pos x="545" y="81"/>
                </a:cxn>
                <a:cxn ang="0">
                  <a:pos x="485" y="0"/>
                </a:cxn>
                <a:cxn ang="0">
                  <a:pos x="425" y="80"/>
                </a:cxn>
                <a:cxn ang="0">
                  <a:pos x="350" y="19"/>
                </a:cxn>
                <a:cxn ang="0">
                  <a:pos x="311" y="115"/>
                </a:cxn>
                <a:cxn ang="0">
                  <a:pos x="256" y="146"/>
                </a:cxn>
                <a:cxn ang="0">
                  <a:pos x="157" y="126"/>
                </a:cxn>
                <a:cxn ang="0">
                  <a:pos x="167" y="226"/>
                </a:cxn>
                <a:cxn ang="0">
                  <a:pos x="70" y="232"/>
                </a:cxn>
                <a:cxn ang="0">
                  <a:pos x="106" y="329"/>
                </a:cxn>
                <a:cxn ang="0">
                  <a:pos x="86" y="389"/>
                </a:cxn>
                <a:cxn ang="0">
                  <a:pos x="0" y="441"/>
                </a:cxn>
                <a:cxn ang="0">
                  <a:pos x="75" y="508"/>
                </a:cxn>
                <a:cxn ang="0">
                  <a:pos x="6" y="577"/>
                </a:cxn>
                <a:cxn ang="0">
                  <a:pos x="98" y="625"/>
                </a:cxn>
                <a:cxn ang="0">
                  <a:pos x="124" y="683"/>
                </a:cxn>
                <a:cxn ang="0">
                  <a:pos x="96" y="779"/>
                </a:cxn>
                <a:cxn ang="0">
                  <a:pos x="196" y="778"/>
                </a:cxn>
                <a:cxn ang="0">
                  <a:pos x="192" y="876"/>
                </a:cxn>
                <a:cxn ang="0">
                  <a:pos x="293" y="849"/>
                </a:cxn>
                <a:cxn ang="0">
                  <a:pos x="351" y="874"/>
                </a:cxn>
                <a:cxn ang="0">
                  <a:pos x="394" y="965"/>
                </a:cxn>
                <a:cxn ang="0">
                  <a:pos x="468" y="896"/>
                </a:cxn>
                <a:cxn ang="0">
                  <a:pos x="531" y="971"/>
                </a:cxn>
                <a:cxn ang="0">
                  <a:pos x="587" y="884"/>
                </a:cxn>
                <a:cxn ang="0">
                  <a:pos x="647" y="863"/>
                </a:cxn>
                <a:cxn ang="0">
                  <a:pos x="740" y="900"/>
                </a:cxn>
                <a:cxn ang="0">
                  <a:pos x="748" y="800"/>
                </a:cxn>
                <a:cxn ang="0">
                  <a:pos x="845" y="813"/>
                </a:cxn>
                <a:cxn ang="0">
                  <a:pos x="828" y="711"/>
                </a:cxn>
                <a:cxn ang="0">
                  <a:pos x="858" y="655"/>
                </a:cxn>
                <a:cxn ang="0">
                  <a:pos x="952" y="620"/>
                </a:cxn>
                <a:cxn ang="0">
                  <a:pos x="891" y="541"/>
                </a:cxn>
                <a:cxn ang="0">
                  <a:pos x="766" y="641"/>
                </a:cxn>
                <a:cxn ang="0">
                  <a:pos x="588" y="790"/>
                </a:cxn>
                <a:cxn ang="0">
                  <a:pos x="357" y="781"/>
                </a:cxn>
                <a:cxn ang="0">
                  <a:pos x="191" y="618"/>
                </a:cxn>
                <a:cxn ang="0">
                  <a:pos x="179" y="386"/>
                </a:cxn>
                <a:cxn ang="0">
                  <a:pos x="326" y="207"/>
                </a:cxn>
                <a:cxn ang="0">
                  <a:pos x="556" y="173"/>
                </a:cxn>
                <a:cxn ang="0">
                  <a:pos x="748" y="303"/>
                </a:cxn>
                <a:cxn ang="0">
                  <a:pos x="803" y="529"/>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rgbClr val="386398"/>
            </a:solidFill>
            <a:ln w="9525">
              <a:noFill/>
              <a:round/>
            </a:ln>
          </p:spPr>
          <p:txBody>
            <a:bodyPr/>
            <a:lstStyle/>
            <a:p>
              <a:endParaRPr lang="zh-CN" altLang="en-US">
                <a:latin typeface="Times New Roman" panose="02020603050405020304" charset="0"/>
                <a:ea typeface="楷体" panose="02010609060101010101" pitchFamily="49" charset="-122"/>
                <a:cs typeface="Times New Roman" panose="02020603050405020304" charset="0"/>
              </a:endParaRPr>
            </a:p>
          </p:txBody>
        </p:sp>
        <p:sp>
          <p:nvSpPr>
            <p:cNvPr id="11" name="Freeform 4"/>
            <p:cNvSpPr>
              <a:spLocks noEditPoints="1"/>
            </p:cNvSpPr>
            <p:nvPr/>
          </p:nvSpPr>
          <p:spPr bwMode="auto">
            <a:xfrm>
              <a:off x="1100383" y="2502411"/>
              <a:ext cx="1274963" cy="1275023"/>
            </a:xfrm>
            <a:custGeom>
              <a:avLst/>
              <a:gdLst/>
              <a:ahLst/>
              <a:cxnLst>
                <a:cxn ang="0">
                  <a:pos x="894" y="509"/>
                </a:cxn>
                <a:cxn ang="0">
                  <a:pos x="969" y="442"/>
                </a:cxn>
                <a:cxn ang="0">
                  <a:pos x="883" y="390"/>
                </a:cxn>
                <a:cxn ang="0">
                  <a:pos x="938" y="309"/>
                </a:cxn>
                <a:cxn ang="0">
                  <a:pos x="838" y="279"/>
                </a:cxn>
                <a:cxn ang="0">
                  <a:pos x="802" y="227"/>
                </a:cxn>
                <a:cxn ang="0">
                  <a:pos x="813" y="127"/>
                </a:cxn>
                <a:cxn ang="0">
                  <a:pos x="714" y="146"/>
                </a:cxn>
                <a:cxn ang="0">
                  <a:pos x="700" y="50"/>
                </a:cxn>
                <a:cxn ang="0">
                  <a:pos x="606" y="95"/>
                </a:cxn>
                <a:cxn ang="0">
                  <a:pos x="545" y="81"/>
                </a:cxn>
                <a:cxn ang="0">
                  <a:pos x="485" y="0"/>
                </a:cxn>
                <a:cxn ang="0">
                  <a:pos x="425" y="80"/>
                </a:cxn>
                <a:cxn ang="0">
                  <a:pos x="350" y="19"/>
                </a:cxn>
                <a:cxn ang="0">
                  <a:pos x="311" y="115"/>
                </a:cxn>
                <a:cxn ang="0">
                  <a:pos x="256" y="146"/>
                </a:cxn>
                <a:cxn ang="0">
                  <a:pos x="157" y="126"/>
                </a:cxn>
                <a:cxn ang="0">
                  <a:pos x="167" y="226"/>
                </a:cxn>
                <a:cxn ang="0">
                  <a:pos x="70" y="232"/>
                </a:cxn>
                <a:cxn ang="0">
                  <a:pos x="106" y="329"/>
                </a:cxn>
                <a:cxn ang="0">
                  <a:pos x="86" y="389"/>
                </a:cxn>
                <a:cxn ang="0">
                  <a:pos x="0" y="441"/>
                </a:cxn>
                <a:cxn ang="0">
                  <a:pos x="75" y="508"/>
                </a:cxn>
                <a:cxn ang="0">
                  <a:pos x="6" y="577"/>
                </a:cxn>
                <a:cxn ang="0">
                  <a:pos x="98" y="625"/>
                </a:cxn>
                <a:cxn ang="0">
                  <a:pos x="124" y="683"/>
                </a:cxn>
                <a:cxn ang="0">
                  <a:pos x="96" y="779"/>
                </a:cxn>
                <a:cxn ang="0">
                  <a:pos x="196" y="778"/>
                </a:cxn>
                <a:cxn ang="0">
                  <a:pos x="192" y="876"/>
                </a:cxn>
                <a:cxn ang="0">
                  <a:pos x="293" y="849"/>
                </a:cxn>
                <a:cxn ang="0">
                  <a:pos x="351" y="874"/>
                </a:cxn>
                <a:cxn ang="0">
                  <a:pos x="394" y="965"/>
                </a:cxn>
                <a:cxn ang="0">
                  <a:pos x="468" y="896"/>
                </a:cxn>
                <a:cxn ang="0">
                  <a:pos x="531" y="971"/>
                </a:cxn>
                <a:cxn ang="0">
                  <a:pos x="587" y="884"/>
                </a:cxn>
                <a:cxn ang="0">
                  <a:pos x="647" y="863"/>
                </a:cxn>
                <a:cxn ang="0">
                  <a:pos x="740" y="900"/>
                </a:cxn>
                <a:cxn ang="0">
                  <a:pos x="748" y="800"/>
                </a:cxn>
                <a:cxn ang="0">
                  <a:pos x="845" y="813"/>
                </a:cxn>
                <a:cxn ang="0">
                  <a:pos x="828" y="711"/>
                </a:cxn>
                <a:cxn ang="0">
                  <a:pos x="858" y="655"/>
                </a:cxn>
                <a:cxn ang="0">
                  <a:pos x="952" y="620"/>
                </a:cxn>
                <a:cxn ang="0">
                  <a:pos x="891" y="541"/>
                </a:cxn>
                <a:cxn ang="0">
                  <a:pos x="766" y="641"/>
                </a:cxn>
                <a:cxn ang="0">
                  <a:pos x="588" y="790"/>
                </a:cxn>
                <a:cxn ang="0">
                  <a:pos x="357" y="781"/>
                </a:cxn>
                <a:cxn ang="0">
                  <a:pos x="191" y="618"/>
                </a:cxn>
                <a:cxn ang="0">
                  <a:pos x="179" y="386"/>
                </a:cxn>
                <a:cxn ang="0">
                  <a:pos x="326" y="207"/>
                </a:cxn>
                <a:cxn ang="0">
                  <a:pos x="556" y="173"/>
                </a:cxn>
                <a:cxn ang="0">
                  <a:pos x="748" y="303"/>
                </a:cxn>
                <a:cxn ang="0">
                  <a:pos x="803" y="529"/>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rgbClr val="7F7F7F"/>
            </a:solidFill>
            <a:ln w="9525">
              <a:noFill/>
              <a:round/>
            </a:ln>
          </p:spPr>
          <p:txBody>
            <a:bodyPr/>
            <a:lstStyle/>
            <a:p>
              <a:endParaRPr lang="zh-CN" altLang="en-US">
                <a:latin typeface="Times New Roman" panose="02020603050405020304" charset="0"/>
                <a:ea typeface="楷体" panose="02010609060101010101" pitchFamily="49" charset="-122"/>
                <a:cs typeface="Times New Roman" panose="02020603050405020304" charset="0"/>
              </a:endParaRPr>
            </a:p>
          </p:txBody>
        </p:sp>
        <p:sp>
          <p:nvSpPr>
            <p:cNvPr id="12" name="Freeform 5"/>
            <p:cNvSpPr>
              <a:spLocks noEditPoints="1"/>
            </p:cNvSpPr>
            <p:nvPr/>
          </p:nvSpPr>
          <p:spPr bwMode="auto">
            <a:xfrm>
              <a:off x="428765" y="165133"/>
              <a:ext cx="1274964" cy="1276611"/>
            </a:xfrm>
            <a:custGeom>
              <a:avLst/>
              <a:gdLst/>
              <a:ahLst/>
              <a:cxnLst>
                <a:cxn ang="0">
                  <a:pos x="894" y="509"/>
                </a:cxn>
                <a:cxn ang="0">
                  <a:pos x="969" y="442"/>
                </a:cxn>
                <a:cxn ang="0">
                  <a:pos x="883" y="390"/>
                </a:cxn>
                <a:cxn ang="0">
                  <a:pos x="938" y="309"/>
                </a:cxn>
                <a:cxn ang="0">
                  <a:pos x="838" y="279"/>
                </a:cxn>
                <a:cxn ang="0">
                  <a:pos x="802" y="227"/>
                </a:cxn>
                <a:cxn ang="0">
                  <a:pos x="813" y="127"/>
                </a:cxn>
                <a:cxn ang="0">
                  <a:pos x="714" y="146"/>
                </a:cxn>
                <a:cxn ang="0">
                  <a:pos x="700" y="50"/>
                </a:cxn>
                <a:cxn ang="0">
                  <a:pos x="606" y="95"/>
                </a:cxn>
                <a:cxn ang="0">
                  <a:pos x="545" y="81"/>
                </a:cxn>
                <a:cxn ang="0">
                  <a:pos x="485" y="0"/>
                </a:cxn>
                <a:cxn ang="0">
                  <a:pos x="425" y="80"/>
                </a:cxn>
                <a:cxn ang="0">
                  <a:pos x="350" y="19"/>
                </a:cxn>
                <a:cxn ang="0">
                  <a:pos x="311" y="115"/>
                </a:cxn>
                <a:cxn ang="0">
                  <a:pos x="256" y="146"/>
                </a:cxn>
                <a:cxn ang="0">
                  <a:pos x="157" y="126"/>
                </a:cxn>
                <a:cxn ang="0">
                  <a:pos x="167" y="226"/>
                </a:cxn>
                <a:cxn ang="0">
                  <a:pos x="70" y="232"/>
                </a:cxn>
                <a:cxn ang="0">
                  <a:pos x="106" y="329"/>
                </a:cxn>
                <a:cxn ang="0">
                  <a:pos x="86" y="389"/>
                </a:cxn>
                <a:cxn ang="0">
                  <a:pos x="0" y="441"/>
                </a:cxn>
                <a:cxn ang="0">
                  <a:pos x="75" y="508"/>
                </a:cxn>
                <a:cxn ang="0">
                  <a:pos x="6" y="577"/>
                </a:cxn>
                <a:cxn ang="0">
                  <a:pos x="98" y="625"/>
                </a:cxn>
                <a:cxn ang="0">
                  <a:pos x="124" y="683"/>
                </a:cxn>
                <a:cxn ang="0">
                  <a:pos x="96" y="779"/>
                </a:cxn>
                <a:cxn ang="0">
                  <a:pos x="196" y="778"/>
                </a:cxn>
                <a:cxn ang="0">
                  <a:pos x="192" y="876"/>
                </a:cxn>
                <a:cxn ang="0">
                  <a:pos x="293" y="849"/>
                </a:cxn>
                <a:cxn ang="0">
                  <a:pos x="351" y="874"/>
                </a:cxn>
                <a:cxn ang="0">
                  <a:pos x="394" y="965"/>
                </a:cxn>
                <a:cxn ang="0">
                  <a:pos x="468" y="896"/>
                </a:cxn>
                <a:cxn ang="0">
                  <a:pos x="531" y="971"/>
                </a:cxn>
                <a:cxn ang="0">
                  <a:pos x="587" y="884"/>
                </a:cxn>
                <a:cxn ang="0">
                  <a:pos x="647" y="863"/>
                </a:cxn>
                <a:cxn ang="0">
                  <a:pos x="740" y="900"/>
                </a:cxn>
                <a:cxn ang="0">
                  <a:pos x="748" y="800"/>
                </a:cxn>
                <a:cxn ang="0">
                  <a:pos x="845" y="813"/>
                </a:cxn>
                <a:cxn ang="0">
                  <a:pos x="828" y="711"/>
                </a:cxn>
                <a:cxn ang="0">
                  <a:pos x="858" y="655"/>
                </a:cxn>
                <a:cxn ang="0">
                  <a:pos x="952" y="620"/>
                </a:cxn>
                <a:cxn ang="0">
                  <a:pos x="891" y="541"/>
                </a:cxn>
                <a:cxn ang="0">
                  <a:pos x="766" y="641"/>
                </a:cxn>
                <a:cxn ang="0">
                  <a:pos x="588" y="790"/>
                </a:cxn>
                <a:cxn ang="0">
                  <a:pos x="357" y="781"/>
                </a:cxn>
                <a:cxn ang="0">
                  <a:pos x="191" y="618"/>
                </a:cxn>
                <a:cxn ang="0">
                  <a:pos x="179" y="386"/>
                </a:cxn>
                <a:cxn ang="0">
                  <a:pos x="326" y="207"/>
                </a:cxn>
                <a:cxn ang="0">
                  <a:pos x="556" y="173"/>
                </a:cxn>
                <a:cxn ang="0">
                  <a:pos x="748" y="303"/>
                </a:cxn>
                <a:cxn ang="0">
                  <a:pos x="803" y="529"/>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rgbClr val="B3C9E3"/>
            </a:solidFill>
            <a:ln w="9525">
              <a:noFill/>
              <a:round/>
            </a:ln>
          </p:spPr>
          <p:txBody>
            <a:bodyPr/>
            <a:lstStyle/>
            <a:p>
              <a:endParaRPr lang="zh-CN" altLang="en-US">
                <a:latin typeface="Times New Roman" panose="02020603050405020304" charset="0"/>
                <a:ea typeface="楷体" panose="02010609060101010101" pitchFamily="49" charset="-122"/>
                <a:cs typeface="Times New Roman" panose="02020603050405020304" charset="0"/>
              </a:endParaRPr>
            </a:p>
          </p:txBody>
        </p:sp>
        <p:sp>
          <p:nvSpPr>
            <p:cNvPr id="13" name="Freeform 6"/>
            <p:cNvSpPr>
              <a:spLocks noEditPoints="1"/>
            </p:cNvSpPr>
            <p:nvPr/>
          </p:nvSpPr>
          <p:spPr bwMode="auto">
            <a:xfrm>
              <a:off x="1703728" y="0"/>
              <a:ext cx="876438" cy="876479"/>
            </a:xfrm>
            <a:custGeom>
              <a:avLst/>
              <a:gdLst/>
              <a:ahLst/>
              <a:cxnLst>
                <a:cxn ang="0">
                  <a:pos x="894" y="509"/>
                </a:cxn>
                <a:cxn ang="0">
                  <a:pos x="969" y="442"/>
                </a:cxn>
                <a:cxn ang="0">
                  <a:pos x="883" y="390"/>
                </a:cxn>
                <a:cxn ang="0">
                  <a:pos x="938" y="309"/>
                </a:cxn>
                <a:cxn ang="0">
                  <a:pos x="838" y="279"/>
                </a:cxn>
                <a:cxn ang="0">
                  <a:pos x="802" y="227"/>
                </a:cxn>
                <a:cxn ang="0">
                  <a:pos x="813" y="127"/>
                </a:cxn>
                <a:cxn ang="0">
                  <a:pos x="714" y="146"/>
                </a:cxn>
                <a:cxn ang="0">
                  <a:pos x="700" y="50"/>
                </a:cxn>
                <a:cxn ang="0">
                  <a:pos x="606" y="95"/>
                </a:cxn>
                <a:cxn ang="0">
                  <a:pos x="545" y="81"/>
                </a:cxn>
                <a:cxn ang="0">
                  <a:pos x="485" y="0"/>
                </a:cxn>
                <a:cxn ang="0">
                  <a:pos x="425" y="80"/>
                </a:cxn>
                <a:cxn ang="0">
                  <a:pos x="350" y="19"/>
                </a:cxn>
                <a:cxn ang="0">
                  <a:pos x="311" y="115"/>
                </a:cxn>
                <a:cxn ang="0">
                  <a:pos x="256" y="146"/>
                </a:cxn>
                <a:cxn ang="0">
                  <a:pos x="157" y="126"/>
                </a:cxn>
                <a:cxn ang="0">
                  <a:pos x="167" y="226"/>
                </a:cxn>
                <a:cxn ang="0">
                  <a:pos x="70" y="232"/>
                </a:cxn>
                <a:cxn ang="0">
                  <a:pos x="106" y="329"/>
                </a:cxn>
                <a:cxn ang="0">
                  <a:pos x="86" y="389"/>
                </a:cxn>
                <a:cxn ang="0">
                  <a:pos x="0" y="441"/>
                </a:cxn>
                <a:cxn ang="0">
                  <a:pos x="75" y="508"/>
                </a:cxn>
                <a:cxn ang="0">
                  <a:pos x="6" y="577"/>
                </a:cxn>
                <a:cxn ang="0">
                  <a:pos x="98" y="625"/>
                </a:cxn>
                <a:cxn ang="0">
                  <a:pos x="124" y="683"/>
                </a:cxn>
                <a:cxn ang="0">
                  <a:pos x="96" y="779"/>
                </a:cxn>
                <a:cxn ang="0">
                  <a:pos x="196" y="778"/>
                </a:cxn>
                <a:cxn ang="0">
                  <a:pos x="192" y="876"/>
                </a:cxn>
                <a:cxn ang="0">
                  <a:pos x="293" y="849"/>
                </a:cxn>
                <a:cxn ang="0">
                  <a:pos x="351" y="874"/>
                </a:cxn>
                <a:cxn ang="0">
                  <a:pos x="394" y="965"/>
                </a:cxn>
                <a:cxn ang="0">
                  <a:pos x="468" y="896"/>
                </a:cxn>
                <a:cxn ang="0">
                  <a:pos x="531" y="971"/>
                </a:cxn>
                <a:cxn ang="0">
                  <a:pos x="587" y="884"/>
                </a:cxn>
                <a:cxn ang="0">
                  <a:pos x="647" y="863"/>
                </a:cxn>
                <a:cxn ang="0">
                  <a:pos x="740" y="900"/>
                </a:cxn>
                <a:cxn ang="0">
                  <a:pos x="748" y="800"/>
                </a:cxn>
                <a:cxn ang="0">
                  <a:pos x="845" y="813"/>
                </a:cxn>
                <a:cxn ang="0">
                  <a:pos x="828" y="711"/>
                </a:cxn>
                <a:cxn ang="0">
                  <a:pos x="858" y="655"/>
                </a:cxn>
                <a:cxn ang="0">
                  <a:pos x="952" y="620"/>
                </a:cxn>
                <a:cxn ang="0">
                  <a:pos x="891" y="541"/>
                </a:cxn>
                <a:cxn ang="0">
                  <a:pos x="766" y="641"/>
                </a:cxn>
                <a:cxn ang="0">
                  <a:pos x="588" y="790"/>
                </a:cxn>
                <a:cxn ang="0">
                  <a:pos x="357" y="781"/>
                </a:cxn>
                <a:cxn ang="0">
                  <a:pos x="191" y="618"/>
                </a:cxn>
                <a:cxn ang="0">
                  <a:pos x="179" y="386"/>
                </a:cxn>
                <a:cxn ang="0">
                  <a:pos x="326" y="207"/>
                </a:cxn>
                <a:cxn ang="0">
                  <a:pos x="556" y="173"/>
                </a:cxn>
                <a:cxn ang="0">
                  <a:pos x="748" y="303"/>
                </a:cxn>
                <a:cxn ang="0">
                  <a:pos x="803" y="529"/>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rgbClr val="BFBFBF"/>
            </a:solidFill>
            <a:ln w="9525">
              <a:noFill/>
              <a:round/>
            </a:ln>
          </p:spPr>
          <p:txBody>
            <a:bodyPr/>
            <a:lstStyle/>
            <a:p>
              <a:endParaRPr lang="zh-CN" altLang="en-US">
                <a:latin typeface="Times New Roman" panose="02020603050405020304" charset="0"/>
                <a:ea typeface="楷体" panose="02010609060101010101" pitchFamily="49" charset="-122"/>
                <a:cs typeface="Times New Roman" panose="02020603050405020304" charset="0"/>
              </a:endParaRPr>
            </a:p>
          </p:txBody>
        </p:sp>
        <p:sp>
          <p:nvSpPr>
            <p:cNvPr id="14" name="Freeform 62"/>
            <p:cNvSpPr>
              <a:spLocks noEditPoints="1"/>
            </p:cNvSpPr>
            <p:nvPr/>
          </p:nvSpPr>
          <p:spPr bwMode="auto">
            <a:xfrm>
              <a:off x="463039" y="1888448"/>
              <a:ext cx="446158" cy="444591"/>
            </a:xfrm>
            <a:custGeom>
              <a:avLst/>
              <a:gdLst/>
              <a:ahLst/>
              <a:cxnLst>
                <a:cxn ang="0">
                  <a:pos x="342" y="358"/>
                </a:cxn>
                <a:cxn ang="0">
                  <a:pos x="342" y="445"/>
                </a:cxn>
                <a:cxn ang="0">
                  <a:pos x="424" y="471"/>
                </a:cxn>
                <a:cxn ang="0">
                  <a:pos x="474" y="401"/>
                </a:cxn>
                <a:cxn ang="0">
                  <a:pos x="424" y="332"/>
                </a:cxn>
                <a:cxn ang="0">
                  <a:pos x="457" y="307"/>
                </a:cxn>
                <a:cxn ang="0">
                  <a:pos x="511" y="401"/>
                </a:cxn>
                <a:cxn ang="0">
                  <a:pos x="457" y="496"/>
                </a:cxn>
                <a:cxn ang="0">
                  <a:pos x="346" y="496"/>
                </a:cxn>
                <a:cxn ang="0">
                  <a:pos x="292" y="401"/>
                </a:cxn>
                <a:cxn ang="0">
                  <a:pos x="346" y="307"/>
                </a:cxn>
                <a:cxn ang="0">
                  <a:pos x="361" y="185"/>
                </a:cxn>
                <a:cxn ang="0">
                  <a:pos x="233" y="260"/>
                </a:cxn>
                <a:cxn ang="0">
                  <a:pos x="182" y="401"/>
                </a:cxn>
                <a:cxn ang="0">
                  <a:pos x="233" y="543"/>
                </a:cxn>
                <a:cxn ang="0">
                  <a:pos x="361" y="617"/>
                </a:cxn>
                <a:cxn ang="0">
                  <a:pos x="512" y="591"/>
                </a:cxn>
                <a:cxn ang="0">
                  <a:pos x="606" y="479"/>
                </a:cxn>
                <a:cxn ang="0">
                  <a:pos x="606" y="326"/>
                </a:cxn>
                <a:cxn ang="0">
                  <a:pos x="512" y="213"/>
                </a:cxn>
                <a:cxn ang="0">
                  <a:pos x="402" y="146"/>
                </a:cxn>
                <a:cxn ang="0">
                  <a:pos x="566" y="206"/>
                </a:cxn>
                <a:cxn ang="0">
                  <a:pos x="653" y="356"/>
                </a:cxn>
                <a:cxn ang="0">
                  <a:pos x="622" y="531"/>
                </a:cxn>
                <a:cxn ang="0">
                  <a:pos x="491" y="641"/>
                </a:cxn>
                <a:cxn ang="0">
                  <a:pos x="312" y="641"/>
                </a:cxn>
                <a:cxn ang="0">
                  <a:pos x="181" y="531"/>
                </a:cxn>
                <a:cxn ang="0">
                  <a:pos x="149" y="356"/>
                </a:cxn>
                <a:cxn ang="0">
                  <a:pos x="237" y="206"/>
                </a:cxn>
                <a:cxn ang="0">
                  <a:pos x="402" y="146"/>
                </a:cxn>
                <a:cxn ang="0">
                  <a:pos x="248" y="70"/>
                </a:cxn>
                <a:cxn ang="0">
                  <a:pos x="94" y="202"/>
                </a:cxn>
                <a:cxn ang="0">
                  <a:pos x="35" y="401"/>
                </a:cxn>
                <a:cxn ang="0">
                  <a:pos x="94" y="600"/>
                </a:cxn>
                <a:cxn ang="0">
                  <a:pos x="248" y="733"/>
                </a:cxn>
                <a:cxn ang="0">
                  <a:pos x="456" y="763"/>
                </a:cxn>
                <a:cxn ang="0">
                  <a:pos x="642" y="678"/>
                </a:cxn>
                <a:cxn ang="0">
                  <a:pos x="752" y="507"/>
                </a:cxn>
                <a:cxn ang="0">
                  <a:pos x="752" y="297"/>
                </a:cxn>
                <a:cxn ang="0">
                  <a:pos x="642" y="127"/>
                </a:cxn>
                <a:cxn ang="0">
                  <a:pos x="456" y="40"/>
                </a:cxn>
                <a:cxn ang="0">
                  <a:pos x="508" y="14"/>
                </a:cxn>
                <a:cxn ang="0">
                  <a:pos x="686" y="117"/>
                </a:cxn>
                <a:cxn ang="0">
                  <a:pos x="790" y="295"/>
                </a:cxn>
                <a:cxn ang="0">
                  <a:pos x="788" y="511"/>
                </a:cxn>
                <a:cxn ang="0">
                  <a:pos x="680" y="691"/>
                </a:cxn>
                <a:cxn ang="0">
                  <a:pos x="731" y="785"/>
                </a:cxn>
                <a:cxn ang="0">
                  <a:pos x="718" y="802"/>
                </a:cxn>
                <a:cxn ang="0">
                  <a:pos x="699" y="798"/>
                </a:cxn>
                <a:cxn ang="0">
                  <a:pos x="609" y="746"/>
                </a:cxn>
                <a:cxn ang="0">
                  <a:pos x="402" y="803"/>
                </a:cxn>
                <a:cxn ang="0">
                  <a:pos x="194" y="746"/>
                </a:cxn>
                <a:cxn ang="0">
                  <a:pos x="103" y="798"/>
                </a:cxn>
                <a:cxn ang="0">
                  <a:pos x="85" y="802"/>
                </a:cxn>
                <a:cxn ang="0">
                  <a:pos x="72" y="785"/>
                </a:cxn>
                <a:cxn ang="0">
                  <a:pos x="123" y="691"/>
                </a:cxn>
                <a:cxn ang="0">
                  <a:pos x="14" y="511"/>
                </a:cxn>
                <a:cxn ang="0">
                  <a:pos x="14" y="295"/>
                </a:cxn>
                <a:cxn ang="0">
                  <a:pos x="117" y="117"/>
                </a:cxn>
                <a:cxn ang="0">
                  <a:pos x="295" y="14"/>
                </a:cxn>
              </a:cxnLst>
              <a:rect l="0" t="0" r="r" b="b"/>
              <a:pathLst>
                <a:path w="804" h="803">
                  <a:moveTo>
                    <a:pt x="402" y="328"/>
                  </a:moveTo>
                  <a:lnTo>
                    <a:pt x="378" y="332"/>
                  </a:lnTo>
                  <a:lnTo>
                    <a:pt x="359" y="343"/>
                  </a:lnTo>
                  <a:lnTo>
                    <a:pt x="342" y="358"/>
                  </a:lnTo>
                  <a:lnTo>
                    <a:pt x="333" y="379"/>
                  </a:lnTo>
                  <a:lnTo>
                    <a:pt x="329" y="401"/>
                  </a:lnTo>
                  <a:lnTo>
                    <a:pt x="333" y="425"/>
                  </a:lnTo>
                  <a:lnTo>
                    <a:pt x="342" y="445"/>
                  </a:lnTo>
                  <a:lnTo>
                    <a:pt x="359" y="460"/>
                  </a:lnTo>
                  <a:lnTo>
                    <a:pt x="378" y="471"/>
                  </a:lnTo>
                  <a:lnTo>
                    <a:pt x="402" y="475"/>
                  </a:lnTo>
                  <a:lnTo>
                    <a:pt x="424" y="471"/>
                  </a:lnTo>
                  <a:lnTo>
                    <a:pt x="444" y="460"/>
                  </a:lnTo>
                  <a:lnTo>
                    <a:pt x="461" y="445"/>
                  </a:lnTo>
                  <a:lnTo>
                    <a:pt x="470" y="425"/>
                  </a:lnTo>
                  <a:lnTo>
                    <a:pt x="474" y="401"/>
                  </a:lnTo>
                  <a:lnTo>
                    <a:pt x="470" y="379"/>
                  </a:lnTo>
                  <a:lnTo>
                    <a:pt x="461" y="358"/>
                  </a:lnTo>
                  <a:lnTo>
                    <a:pt x="444" y="343"/>
                  </a:lnTo>
                  <a:lnTo>
                    <a:pt x="424" y="332"/>
                  </a:lnTo>
                  <a:lnTo>
                    <a:pt x="402" y="328"/>
                  </a:lnTo>
                  <a:close/>
                  <a:moveTo>
                    <a:pt x="402" y="291"/>
                  </a:moveTo>
                  <a:lnTo>
                    <a:pt x="431" y="295"/>
                  </a:lnTo>
                  <a:lnTo>
                    <a:pt x="457" y="307"/>
                  </a:lnTo>
                  <a:lnTo>
                    <a:pt x="479" y="324"/>
                  </a:lnTo>
                  <a:lnTo>
                    <a:pt x="496" y="346"/>
                  </a:lnTo>
                  <a:lnTo>
                    <a:pt x="507" y="373"/>
                  </a:lnTo>
                  <a:lnTo>
                    <a:pt x="511" y="401"/>
                  </a:lnTo>
                  <a:lnTo>
                    <a:pt x="507" y="430"/>
                  </a:lnTo>
                  <a:lnTo>
                    <a:pt x="496" y="456"/>
                  </a:lnTo>
                  <a:lnTo>
                    <a:pt x="479" y="479"/>
                  </a:lnTo>
                  <a:lnTo>
                    <a:pt x="457" y="496"/>
                  </a:lnTo>
                  <a:lnTo>
                    <a:pt x="431" y="507"/>
                  </a:lnTo>
                  <a:lnTo>
                    <a:pt x="402" y="511"/>
                  </a:lnTo>
                  <a:lnTo>
                    <a:pt x="372" y="507"/>
                  </a:lnTo>
                  <a:lnTo>
                    <a:pt x="346" y="496"/>
                  </a:lnTo>
                  <a:lnTo>
                    <a:pt x="323" y="479"/>
                  </a:lnTo>
                  <a:lnTo>
                    <a:pt x="306" y="456"/>
                  </a:lnTo>
                  <a:lnTo>
                    <a:pt x="296" y="430"/>
                  </a:lnTo>
                  <a:lnTo>
                    <a:pt x="292" y="401"/>
                  </a:lnTo>
                  <a:lnTo>
                    <a:pt x="296" y="373"/>
                  </a:lnTo>
                  <a:lnTo>
                    <a:pt x="306" y="346"/>
                  </a:lnTo>
                  <a:lnTo>
                    <a:pt x="323" y="324"/>
                  </a:lnTo>
                  <a:lnTo>
                    <a:pt x="346" y="307"/>
                  </a:lnTo>
                  <a:lnTo>
                    <a:pt x="372" y="295"/>
                  </a:lnTo>
                  <a:lnTo>
                    <a:pt x="402" y="291"/>
                  </a:lnTo>
                  <a:close/>
                  <a:moveTo>
                    <a:pt x="402" y="183"/>
                  </a:moveTo>
                  <a:lnTo>
                    <a:pt x="361" y="185"/>
                  </a:lnTo>
                  <a:lnTo>
                    <a:pt x="325" y="196"/>
                  </a:lnTo>
                  <a:lnTo>
                    <a:pt x="291" y="213"/>
                  </a:lnTo>
                  <a:lnTo>
                    <a:pt x="261" y="234"/>
                  </a:lnTo>
                  <a:lnTo>
                    <a:pt x="233" y="260"/>
                  </a:lnTo>
                  <a:lnTo>
                    <a:pt x="212" y="291"/>
                  </a:lnTo>
                  <a:lnTo>
                    <a:pt x="196" y="326"/>
                  </a:lnTo>
                  <a:lnTo>
                    <a:pt x="186" y="362"/>
                  </a:lnTo>
                  <a:lnTo>
                    <a:pt x="182" y="401"/>
                  </a:lnTo>
                  <a:lnTo>
                    <a:pt x="186" y="441"/>
                  </a:lnTo>
                  <a:lnTo>
                    <a:pt x="196" y="479"/>
                  </a:lnTo>
                  <a:lnTo>
                    <a:pt x="212" y="513"/>
                  </a:lnTo>
                  <a:lnTo>
                    <a:pt x="233" y="543"/>
                  </a:lnTo>
                  <a:lnTo>
                    <a:pt x="261" y="569"/>
                  </a:lnTo>
                  <a:lnTo>
                    <a:pt x="291" y="591"/>
                  </a:lnTo>
                  <a:lnTo>
                    <a:pt x="325" y="607"/>
                  </a:lnTo>
                  <a:lnTo>
                    <a:pt x="361" y="617"/>
                  </a:lnTo>
                  <a:lnTo>
                    <a:pt x="402" y="621"/>
                  </a:lnTo>
                  <a:lnTo>
                    <a:pt x="441" y="617"/>
                  </a:lnTo>
                  <a:lnTo>
                    <a:pt x="478" y="607"/>
                  </a:lnTo>
                  <a:lnTo>
                    <a:pt x="512" y="591"/>
                  </a:lnTo>
                  <a:lnTo>
                    <a:pt x="542" y="569"/>
                  </a:lnTo>
                  <a:lnTo>
                    <a:pt x="570" y="543"/>
                  </a:lnTo>
                  <a:lnTo>
                    <a:pt x="591" y="513"/>
                  </a:lnTo>
                  <a:lnTo>
                    <a:pt x="606" y="479"/>
                  </a:lnTo>
                  <a:lnTo>
                    <a:pt x="617" y="441"/>
                  </a:lnTo>
                  <a:lnTo>
                    <a:pt x="621" y="401"/>
                  </a:lnTo>
                  <a:lnTo>
                    <a:pt x="617" y="362"/>
                  </a:lnTo>
                  <a:lnTo>
                    <a:pt x="606" y="326"/>
                  </a:lnTo>
                  <a:lnTo>
                    <a:pt x="591" y="291"/>
                  </a:lnTo>
                  <a:lnTo>
                    <a:pt x="570" y="260"/>
                  </a:lnTo>
                  <a:lnTo>
                    <a:pt x="542" y="234"/>
                  </a:lnTo>
                  <a:lnTo>
                    <a:pt x="512" y="213"/>
                  </a:lnTo>
                  <a:lnTo>
                    <a:pt x="478" y="196"/>
                  </a:lnTo>
                  <a:lnTo>
                    <a:pt x="441" y="185"/>
                  </a:lnTo>
                  <a:lnTo>
                    <a:pt x="402" y="183"/>
                  </a:lnTo>
                  <a:close/>
                  <a:moveTo>
                    <a:pt x="402" y="146"/>
                  </a:moveTo>
                  <a:lnTo>
                    <a:pt x="448" y="150"/>
                  </a:lnTo>
                  <a:lnTo>
                    <a:pt x="491" y="162"/>
                  </a:lnTo>
                  <a:lnTo>
                    <a:pt x="530" y="180"/>
                  </a:lnTo>
                  <a:lnTo>
                    <a:pt x="566" y="206"/>
                  </a:lnTo>
                  <a:lnTo>
                    <a:pt x="597" y="236"/>
                  </a:lnTo>
                  <a:lnTo>
                    <a:pt x="622" y="273"/>
                  </a:lnTo>
                  <a:lnTo>
                    <a:pt x="642" y="312"/>
                  </a:lnTo>
                  <a:lnTo>
                    <a:pt x="653" y="356"/>
                  </a:lnTo>
                  <a:lnTo>
                    <a:pt x="657" y="401"/>
                  </a:lnTo>
                  <a:lnTo>
                    <a:pt x="653" y="447"/>
                  </a:lnTo>
                  <a:lnTo>
                    <a:pt x="642" y="490"/>
                  </a:lnTo>
                  <a:lnTo>
                    <a:pt x="622" y="531"/>
                  </a:lnTo>
                  <a:lnTo>
                    <a:pt x="597" y="566"/>
                  </a:lnTo>
                  <a:lnTo>
                    <a:pt x="566" y="598"/>
                  </a:lnTo>
                  <a:lnTo>
                    <a:pt x="530" y="623"/>
                  </a:lnTo>
                  <a:lnTo>
                    <a:pt x="491" y="641"/>
                  </a:lnTo>
                  <a:lnTo>
                    <a:pt x="448" y="653"/>
                  </a:lnTo>
                  <a:lnTo>
                    <a:pt x="402" y="657"/>
                  </a:lnTo>
                  <a:lnTo>
                    <a:pt x="355" y="653"/>
                  </a:lnTo>
                  <a:lnTo>
                    <a:pt x="312" y="641"/>
                  </a:lnTo>
                  <a:lnTo>
                    <a:pt x="272" y="623"/>
                  </a:lnTo>
                  <a:lnTo>
                    <a:pt x="237" y="598"/>
                  </a:lnTo>
                  <a:lnTo>
                    <a:pt x="206" y="566"/>
                  </a:lnTo>
                  <a:lnTo>
                    <a:pt x="181" y="531"/>
                  </a:lnTo>
                  <a:lnTo>
                    <a:pt x="161" y="490"/>
                  </a:lnTo>
                  <a:lnTo>
                    <a:pt x="149" y="447"/>
                  </a:lnTo>
                  <a:lnTo>
                    <a:pt x="145" y="401"/>
                  </a:lnTo>
                  <a:lnTo>
                    <a:pt x="149" y="356"/>
                  </a:lnTo>
                  <a:lnTo>
                    <a:pt x="161" y="312"/>
                  </a:lnTo>
                  <a:lnTo>
                    <a:pt x="181" y="273"/>
                  </a:lnTo>
                  <a:lnTo>
                    <a:pt x="206" y="236"/>
                  </a:lnTo>
                  <a:lnTo>
                    <a:pt x="237" y="206"/>
                  </a:lnTo>
                  <a:lnTo>
                    <a:pt x="272" y="180"/>
                  </a:lnTo>
                  <a:lnTo>
                    <a:pt x="312" y="162"/>
                  </a:lnTo>
                  <a:lnTo>
                    <a:pt x="355" y="150"/>
                  </a:lnTo>
                  <a:lnTo>
                    <a:pt x="402" y="146"/>
                  </a:lnTo>
                  <a:close/>
                  <a:moveTo>
                    <a:pt x="402" y="36"/>
                  </a:moveTo>
                  <a:lnTo>
                    <a:pt x="347" y="40"/>
                  </a:lnTo>
                  <a:lnTo>
                    <a:pt x="296" y="52"/>
                  </a:lnTo>
                  <a:lnTo>
                    <a:pt x="248" y="70"/>
                  </a:lnTo>
                  <a:lnTo>
                    <a:pt x="203" y="95"/>
                  </a:lnTo>
                  <a:lnTo>
                    <a:pt x="161" y="127"/>
                  </a:lnTo>
                  <a:lnTo>
                    <a:pt x="126" y="162"/>
                  </a:lnTo>
                  <a:lnTo>
                    <a:pt x="94" y="202"/>
                  </a:lnTo>
                  <a:lnTo>
                    <a:pt x="69" y="247"/>
                  </a:lnTo>
                  <a:lnTo>
                    <a:pt x="51" y="297"/>
                  </a:lnTo>
                  <a:lnTo>
                    <a:pt x="39" y="348"/>
                  </a:lnTo>
                  <a:lnTo>
                    <a:pt x="35" y="401"/>
                  </a:lnTo>
                  <a:lnTo>
                    <a:pt x="39" y="455"/>
                  </a:lnTo>
                  <a:lnTo>
                    <a:pt x="51" y="507"/>
                  </a:lnTo>
                  <a:lnTo>
                    <a:pt x="69" y="556"/>
                  </a:lnTo>
                  <a:lnTo>
                    <a:pt x="94" y="600"/>
                  </a:lnTo>
                  <a:lnTo>
                    <a:pt x="126" y="641"/>
                  </a:lnTo>
                  <a:lnTo>
                    <a:pt x="161" y="678"/>
                  </a:lnTo>
                  <a:lnTo>
                    <a:pt x="203" y="708"/>
                  </a:lnTo>
                  <a:lnTo>
                    <a:pt x="248" y="733"/>
                  </a:lnTo>
                  <a:lnTo>
                    <a:pt x="296" y="751"/>
                  </a:lnTo>
                  <a:lnTo>
                    <a:pt x="347" y="763"/>
                  </a:lnTo>
                  <a:lnTo>
                    <a:pt x="402" y="767"/>
                  </a:lnTo>
                  <a:lnTo>
                    <a:pt x="456" y="763"/>
                  </a:lnTo>
                  <a:lnTo>
                    <a:pt x="507" y="751"/>
                  </a:lnTo>
                  <a:lnTo>
                    <a:pt x="555" y="733"/>
                  </a:lnTo>
                  <a:lnTo>
                    <a:pt x="600" y="708"/>
                  </a:lnTo>
                  <a:lnTo>
                    <a:pt x="642" y="678"/>
                  </a:lnTo>
                  <a:lnTo>
                    <a:pt x="677" y="641"/>
                  </a:lnTo>
                  <a:lnTo>
                    <a:pt x="708" y="600"/>
                  </a:lnTo>
                  <a:lnTo>
                    <a:pt x="733" y="556"/>
                  </a:lnTo>
                  <a:lnTo>
                    <a:pt x="752" y="507"/>
                  </a:lnTo>
                  <a:lnTo>
                    <a:pt x="763" y="455"/>
                  </a:lnTo>
                  <a:lnTo>
                    <a:pt x="767" y="401"/>
                  </a:lnTo>
                  <a:lnTo>
                    <a:pt x="763" y="348"/>
                  </a:lnTo>
                  <a:lnTo>
                    <a:pt x="752" y="297"/>
                  </a:lnTo>
                  <a:lnTo>
                    <a:pt x="733" y="247"/>
                  </a:lnTo>
                  <a:lnTo>
                    <a:pt x="708" y="202"/>
                  </a:lnTo>
                  <a:lnTo>
                    <a:pt x="677" y="162"/>
                  </a:lnTo>
                  <a:lnTo>
                    <a:pt x="642" y="127"/>
                  </a:lnTo>
                  <a:lnTo>
                    <a:pt x="600" y="95"/>
                  </a:lnTo>
                  <a:lnTo>
                    <a:pt x="555" y="70"/>
                  </a:lnTo>
                  <a:lnTo>
                    <a:pt x="507" y="52"/>
                  </a:lnTo>
                  <a:lnTo>
                    <a:pt x="456" y="40"/>
                  </a:lnTo>
                  <a:lnTo>
                    <a:pt x="402" y="36"/>
                  </a:lnTo>
                  <a:close/>
                  <a:moveTo>
                    <a:pt x="402" y="0"/>
                  </a:moveTo>
                  <a:lnTo>
                    <a:pt x="456" y="3"/>
                  </a:lnTo>
                  <a:lnTo>
                    <a:pt x="508" y="14"/>
                  </a:lnTo>
                  <a:lnTo>
                    <a:pt x="558" y="31"/>
                  </a:lnTo>
                  <a:lnTo>
                    <a:pt x="604" y="55"/>
                  </a:lnTo>
                  <a:lnTo>
                    <a:pt x="647" y="83"/>
                  </a:lnTo>
                  <a:lnTo>
                    <a:pt x="686" y="117"/>
                  </a:lnTo>
                  <a:lnTo>
                    <a:pt x="720" y="157"/>
                  </a:lnTo>
                  <a:lnTo>
                    <a:pt x="749" y="199"/>
                  </a:lnTo>
                  <a:lnTo>
                    <a:pt x="771" y="246"/>
                  </a:lnTo>
                  <a:lnTo>
                    <a:pt x="790" y="295"/>
                  </a:lnTo>
                  <a:lnTo>
                    <a:pt x="800" y="346"/>
                  </a:lnTo>
                  <a:lnTo>
                    <a:pt x="804" y="401"/>
                  </a:lnTo>
                  <a:lnTo>
                    <a:pt x="800" y="458"/>
                  </a:lnTo>
                  <a:lnTo>
                    <a:pt x="788" y="511"/>
                  </a:lnTo>
                  <a:lnTo>
                    <a:pt x="770" y="561"/>
                  </a:lnTo>
                  <a:lnTo>
                    <a:pt x="745" y="608"/>
                  </a:lnTo>
                  <a:lnTo>
                    <a:pt x="715" y="653"/>
                  </a:lnTo>
                  <a:lnTo>
                    <a:pt x="680" y="691"/>
                  </a:lnTo>
                  <a:lnTo>
                    <a:pt x="726" y="772"/>
                  </a:lnTo>
                  <a:lnTo>
                    <a:pt x="728" y="776"/>
                  </a:lnTo>
                  <a:lnTo>
                    <a:pt x="729" y="780"/>
                  </a:lnTo>
                  <a:lnTo>
                    <a:pt x="731" y="785"/>
                  </a:lnTo>
                  <a:lnTo>
                    <a:pt x="729" y="792"/>
                  </a:lnTo>
                  <a:lnTo>
                    <a:pt x="727" y="795"/>
                  </a:lnTo>
                  <a:lnTo>
                    <a:pt x="723" y="799"/>
                  </a:lnTo>
                  <a:lnTo>
                    <a:pt x="718" y="802"/>
                  </a:lnTo>
                  <a:lnTo>
                    <a:pt x="712" y="803"/>
                  </a:lnTo>
                  <a:lnTo>
                    <a:pt x="707" y="803"/>
                  </a:lnTo>
                  <a:lnTo>
                    <a:pt x="703" y="801"/>
                  </a:lnTo>
                  <a:lnTo>
                    <a:pt x="699" y="798"/>
                  </a:lnTo>
                  <a:lnTo>
                    <a:pt x="697" y="794"/>
                  </a:lnTo>
                  <a:lnTo>
                    <a:pt x="695" y="790"/>
                  </a:lnTo>
                  <a:lnTo>
                    <a:pt x="653" y="714"/>
                  </a:lnTo>
                  <a:lnTo>
                    <a:pt x="609" y="746"/>
                  </a:lnTo>
                  <a:lnTo>
                    <a:pt x="562" y="771"/>
                  </a:lnTo>
                  <a:lnTo>
                    <a:pt x="511" y="788"/>
                  </a:lnTo>
                  <a:lnTo>
                    <a:pt x="457" y="799"/>
                  </a:lnTo>
                  <a:lnTo>
                    <a:pt x="402" y="803"/>
                  </a:lnTo>
                  <a:lnTo>
                    <a:pt x="346" y="799"/>
                  </a:lnTo>
                  <a:lnTo>
                    <a:pt x="292" y="788"/>
                  </a:lnTo>
                  <a:lnTo>
                    <a:pt x="241" y="771"/>
                  </a:lnTo>
                  <a:lnTo>
                    <a:pt x="194" y="746"/>
                  </a:lnTo>
                  <a:lnTo>
                    <a:pt x="151" y="714"/>
                  </a:lnTo>
                  <a:lnTo>
                    <a:pt x="107" y="790"/>
                  </a:lnTo>
                  <a:lnTo>
                    <a:pt x="106" y="794"/>
                  </a:lnTo>
                  <a:lnTo>
                    <a:pt x="103" y="798"/>
                  </a:lnTo>
                  <a:lnTo>
                    <a:pt x="100" y="801"/>
                  </a:lnTo>
                  <a:lnTo>
                    <a:pt x="96" y="803"/>
                  </a:lnTo>
                  <a:lnTo>
                    <a:pt x="90" y="803"/>
                  </a:lnTo>
                  <a:lnTo>
                    <a:pt x="85" y="802"/>
                  </a:lnTo>
                  <a:lnTo>
                    <a:pt x="80" y="799"/>
                  </a:lnTo>
                  <a:lnTo>
                    <a:pt x="76" y="795"/>
                  </a:lnTo>
                  <a:lnTo>
                    <a:pt x="73" y="792"/>
                  </a:lnTo>
                  <a:lnTo>
                    <a:pt x="72" y="785"/>
                  </a:lnTo>
                  <a:lnTo>
                    <a:pt x="73" y="780"/>
                  </a:lnTo>
                  <a:lnTo>
                    <a:pt x="75" y="776"/>
                  </a:lnTo>
                  <a:lnTo>
                    <a:pt x="77" y="772"/>
                  </a:lnTo>
                  <a:lnTo>
                    <a:pt x="123" y="691"/>
                  </a:lnTo>
                  <a:lnTo>
                    <a:pt x="88" y="653"/>
                  </a:lnTo>
                  <a:lnTo>
                    <a:pt x="58" y="608"/>
                  </a:lnTo>
                  <a:lnTo>
                    <a:pt x="33" y="561"/>
                  </a:lnTo>
                  <a:lnTo>
                    <a:pt x="14" y="511"/>
                  </a:lnTo>
                  <a:lnTo>
                    <a:pt x="4" y="458"/>
                  </a:lnTo>
                  <a:lnTo>
                    <a:pt x="0" y="401"/>
                  </a:lnTo>
                  <a:lnTo>
                    <a:pt x="3" y="346"/>
                  </a:lnTo>
                  <a:lnTo>
                    <a:pt x="14" y="295"/>
                  </a:lnTo>
                  <a:lnTo>
                    <a:pt x="31" y="246"/>
                  </a:lnTo>
                  <a:lnTo>
                    <a:pt x="54" y="199"/>
                  </a:lnTo>
                  <a:lnTo>
                    <a:pt x="84" y="157"/>
                  </a:lnTo>
                  <a:lnTo>
                    <a:pt x="117" y="117"/>
                  </a:lnTo>
                  <a:lnTo>
                    <a:pt x="156" y="83"/>
                  </a:lnTo>
                  <a:lnTo>
                    <a:pt x="199" y="55"/>
                  </a:lnTo>
                  <a:lnTo>
                    <a:pt x="245" y="31"/>
                  </a:lnTo>
                  <a:lnTo>
                    <a:pt x="295" y="14"/>
                  </a:lnTo>
                  <a:lnTo>
                    <a:pt x="347" y="3"/>
                  </a:lnTo>
                  <a:lnTo>
                    <a:pt x="402" y="0"/>
                  </a:lnTo>
                  <a:close/>
                </a:path>
              </a:pathLst>
            </a:custGeom>
            <a:solidFill>
              <a:srgbClr val="8EAFD6"/>
            </a:solidFill>
            <a:ln w="9525">
              <a:noFill/>
              <a:round/>
            </a:ln>
          </p:spPr>
          <p:txBody>
            <a:bodyPr/>
            <a:lstStyle/>
            <a:p>
              <a:endParaRPr lang="zh-CN" altLang="en-US">
                <a:latin typeface="Times New Roman" panose="02020603050405020304" charset="0"/>
                <a:ea typeface="楷体" panose="02010609060101010101" pitchFamily="49" charset="-122"/>
                <a:cs typeface="Times New Roman" panose="02020603050405020304" charset="0"/>
              </a:endParaRPr>
            </a:p>
          </p:txBody>
        </p:sp>
        <p:sp>
          <p:nvSpPr>
            <p:cNvPr id="15" name="Freeform 96"/>
            <p:cNvSpPr>
              <a:spLocks noEditPoints="1"/>
            </p:cNvSpPr>
            <p:nvPr/>
          </p:nvSpPr>
          <p:spPr bwMode="auto">
            <a:xfrm>
              <a:off x="1537014" y="2937475"/>
              <a:ext cx="403289" cy="403307"/>
            </a:xfrm>
            <a:custGeom>
              <a:avLst/>
              <a:gdLst/>
              <a:ahLst/>
              <a:cxnLst>
                <a:cxn ang="0">
                  <a:pos x="580" y="457"/>
                </a:cxn>
                <a:cxn ang="0">
                  <a:pos x="448" y="420"/>
                </a:cxn>
                <a:cxn ang="0">
                  <a:pos x="435" y="421"/>
                </a:cxn>
                <a:cxn ang="0">
                  <a:pos x="301" y="292"/>
                </a:cxn>
                <a:cxn ang="0">
                  <a:pos x="308" y="249"/>
                </a:cxn>
                <a:cxn ang="0">
                  <a:pos x="498" y="322"/>
                </a:cxn>
                <a:cxn ang="0">
                  <a:pos x="510" y="317"/>
                </a:cxn>
                <a:cxn ang="0">
                  <a:pos x="524" y="323"/>
                </a:cxn>
                <a:cxn ang="0">
                  <a:pos x="633" y="471"/>
                </a:cxn>
                <a:cxn ang="0">
                  <a:pos x="629" y="486"/>
                </a:cxn>
                <a:cxn ang="0">
                  <a:pos x="616" y="492"/>
                </a:cxn>
                <a:cxn ang="0">
                  <a:pos x="148" y="490"/>
                </a:cxn>
                <a:cxn ang="0">
                  <a:pos x="140" y="475"/>
                </a:cxn>
                <a:cxn ang="0">
                  <a:pos x="144" y="465"/>
                </a:cxn>
                <a:cxn ang="0">
                  <a:pos x="287" y="251"/>
                </a:cxn>
                <a:cxn ang="0">
                  <a:pos x="299" y="246"/>
                </a:cxn>
                <a:cxn ang="0">
                  <a:pos x="570" y="215"/>
                </a:cxn>
                <a:cxn ang="0">
                  <a:pos x="562" y="229"/>
                </a:cxn>
                <a:cxn ang="0">
                  <a:pos x="570" y="243"/>
                </a:cxn>
                <a:cxn ang="0">
                  <a:pos x="586" y="246"/>
                </a:cxn>
                <a:cxn ang="0">
                  <a:pos x="596" y="234"/>
                </a:cxn>
                <a:cxn ang="0">
                  <a:pos x="595" y="219"/>
                </a:cxn>
                <a:cxn ang="0">
                  <a:pos x="580" y="211"/>
                </a:cxn>
                <a:cxn ang="0">
                  <a:pos x="611" y="186"/>
                </a:cxn>
                <a:cxn ang="0">
                  <a:pos x="633" y="229"/>
                </a:cxn>
                <a:cxn ang="0">
                  <a:pos x="611" y="271"/>
                </a:cxn>
                <a:cxn ang="0">
                  <a:pos x="563" y="279"/>
                </a:cxn>
                <a:cxn ang="0">
                  <a:pos x="529" y="246"/>
                </a:cxn>
                <a:cxn ang="0">
                  <a:pos x="537" y="198"/>
                </a:cxn>
                <a:cxn ang="0">
                  <a:pos x="580" y="177"/>
                </a:cxn>
                <a:cxn ang="0">
                  <a:pos x="704" y="563"/>
                </a:cxn>
                <a:cxn ang="0">
                  <a:pos x="35" y="71"/>
                </a:cxn>
                <a:cxn ang="0">
                  <a:pos x="739" y="71"/>
                </a:cxn>
                <a:cxn ang="0">
                  <a:pos x="400" y="3"/>
                </a:cxn>
                <a:cxn ang="0">
                  <a:pos x="422" y="35"/>
                </a:cxn>
                <a:cxn ang="0">
                  <a:pos x="764" y="46"/>
                </a:cxn>
                <a:cxn ang="0">
                  <a:pos x="773" y="106"/>
                </a:cxn>
                <a:cxn ang="0">
                  <a:pos x="752" y="139"/>
                </a:cxn>
                <a:cxn ang="0">
                  <a:pos x="735" y="576"/>
                </a:cxn>
                <a:cxn ang="0">
                  <a:pos x="704" y="598"/>
                </a:cxn>
                <a:cxn ang="0">
                  <a:pos x="504" y="744"/>
                </a:cxn>
                <a:cxn ang="0">
                  <a:pos x="510" y="757"/>
                </a:cxn>
                <a:cxn ang="0">
                  <a:pos x="503" y="770"/>
                </a:cxn>
                <a:cxn ang="0">
                  <a:pos x="487" y="772"/>
                </a:cxn>
                <a:cxn ang="0">
                  <a:pos x="386" y="675"/>
                </a:cxn>
                <a:cxn ang="0">
                  <a:pos x="286" y="772"/>
                </a:cxn>
                <a:cxn ang="0">
                  <a:pos x="271" y="770"/>
                </a:cxn>
                <a:cxn ang="0">
                  <a:pos x="263" y="757"/>
                </a:cxn>
                <a:cxn ang="0">
                  <a:pos x="269" y="744"/>
                </a:cxn>
                <a:cxn ang="0">
                  <a:pos x="69" y="598"/>
                </a:cxn>
                <a:cxn ang="0">
                  <a:pos x="38" y="576"/>
                </a:cxn>
                <a:cxn ang="0">
                  <a:pos x="21" y="139"/>
                </a:cxn>
                <a:cxn ang="0">
                  <a:pos x="0" y="106"/>
                </a:cxn>
                <a:cxn ang="0">
                  <a:pos x="10" y="46"/>
                </a:cxn>
                <a:cxn ang="0">
                  <a:pos x="351" y="35"/>
                </a:cxn>
                <a:cxn ang="0">
                  <a:pos x="373" y="3"/>
                </a:cxn>
              </a:cxnLst>
              <a:rect l="0" t="0" r="r" b="b"/>
              <a:pathLst>
                <a:path w="773" h="774">
                  <a:moveTo>
                    <a:pt x="301" y="292"/>
                  </a:moveTo>
                  <a:lnTo>
                    <a:pt x="191" y="457"/>
                  </a:lnTo>
                  <a:lnTo>
                    <a:pt x="580" y="457"/>
                  </a:lnTo>
                  <a:lnTo>
                    <a:pt x="508" y="361"/>
                  </a:lnTo>
                  <a:lnTo>
                    <a:pt x="452" y="418"/>
                  </a:lnTo>
                  <a:lnTo>
                    <a:pt x="448" y="420"/>
                  </a:lnTo>
                  <a:lnTo>
                    <a:pt x="444" y="421"/>
                  </a:lnTo>
                  <a:lnTo>
                    <a:pt x="439" y="421"/>
                  </a:lnTo>
                  <a:lnTo>
                    <a:pt x="435" y="421"/>
                  </a:lnTo>
                  <a:lnTo>
                    <a:pt x="431" y="420"/>
                  </a:lnTo>
                  <a:lnTo>
                    <a:pt x="427" y="418"/>
                  </a:lnTo>
                  <a:lnTo>
                    <a:pt x="301" y="292"/>
                  </a:lnTo>
                  <a:close/>
                  <a:moveTo>
                    <a:pt x="299" y="246"/>
                  </a:moveTo>
                  <a:lnTo>
                    <a:pt x="303" y="247"/>
                  </a:lnTo>
                  <a:lnTo>
                    <a:pt x="308" y="249"/>
                  </a:lnTo>
                  <a:lnTo>
                    <a:pt x="311" y="251"/>
                  </a:lnTo>
                  <a:lnTo>
                    <a:pt x="439" y="380"/>
                  </a:lnTo>
                  <a:lnTo>
                    <a:pt x="498" y="322"/>
                  </a:lnTo>
                  <a:lnTo>
                    <a:pt x="500" y="319"/>
                  </a:lnTo>
                  <a:lnTo>
                    <a:pt x="504" y="317"/>
                  </a:lnTo>
                  <a:lnTo>
                    <a:pt x="510" y="317"/>
                  </a:lnTo>
                  <a:lnTo>
                    <a:pt x="515" y="318"/>
                  </a:lnTo>
                  <a:lnTo>
                    <a:pt x="520" y="321"/>
                  </a:lnTo>
                  <a:lnTo>
                    <a:pt x="524" y="323"/>
                  </a:lnTo>
                  <a:lnTo>
                    <a:pt x="629" y="465"/>
                  </a:lnTo>
                  <a:lnTo>
                    <a:pt x="631" y="467"/>
                  </a:lnTo>
                  <a:lnTo>
                    <a:pt x="633" y="471"/>
                  </a:lnTo>
                  <a:lnTo>
                    <a:pt x="633" y="475"/>
                  </a:lnTo>
                  <a:lnTo>
                    <a:pt x="631" y="480"/>
                  </a:lnTo>
                  <a:lnTo>
                    <a:pt x="629" y="486"/>
                  </a:lnTo>
                  <a:lnTo>
                    <a:pt x="625" y="490"/>
                  </a:lnTo>
                  <a:lnTo>
                    <a:pt x="621" y="491"/>
                  </a:lnTo>
                  <a:lnTo>
                    <a:pt x="616" y="492"/>
                  </a:lnTo>
                  <a:lnTo>
                    <a:pt x="157" y="492"/>
                  </a:lnTo>
                  <a:lnTo>
                    <a:pt x="152" y="491"/>
                  </a:lnTo>
                  <a:lnTo>
                    <a:pt x="148" y="490"/>
                  </a:lnTo>
                  <a:lnTo>
                    <a:pt x="144" y="486"/>
                  </a:lnTo>
                  <a:lnTo>
                    <a:pt x="141" y="480"/>
                  </a:lnTo>
                  <a:lnTo>
                    <a:pt x="140" y="475"/>
                  </a:lnTo>
                  <a:lnTo>
                    <a:pt x="140" y="471"/>
                  </a:lnTo>
                  <a:lnTo>
                    <a:pt x="141" y="469"/>
                  </a:lnTo>
                  <a:lnTo>
                    <a:pt x="144" y="465"/>
                  </a:lnTo>
                  <a:lnTo>
                    <a:pt x="143" y="465"/>
                  </a:lnTo>
                  <a:lnTo>
                    <a:pt x="284" y="254"/>
                  </a:lnTo>
                  <a:lnTo>
                    <a:pt x="287" y="251"/>
                  </a:lnTo>
                  <a:lnTo>
                    <a:pt x="291" y="249"/>
                  </a:lnTo>
                  <a:lnTo>
                    <a:pt x="295" y="247"/>
                  </a:lnTo>
                  <a:lnTo>
                    <a:pt x="299" y="246"/>
                  </a:lnTo>
                  <a:close/>
                  <a:moveTo>
                    <a:pt x="580" y="211"/>
                  </a:moveTo>
                  <a:lnTo>
                    <a:pt x="574" y="212"/>
                  </a:lnTo>
                  <a:lnTo>
                    <a:pt x="570" y="215"/>
                  </a:lnTo>
                  <a:lnTo>
                    <a:pt x="566" y="219"/>
                  </a:lnTo>
                  <a:lnTo>
                    <a:pt x="563" y="224"/>
                  </a:lnTo>
                  <a:lnTo>
                    <a:pt x="562" y="229"/>
                  </a:lnTo>
                  <a:lnTo>
                    <a:pt x="563" y="234"/>
                  </a:lnTo>
                  <a:lnTo>
                    <a:pt x="566" y="240"/>
                  </a:lnTo>
                  <a:lnTo>
                    <a:pt x="570" y="243"/>
                  </a:lnTo>
                  <a:lnTo>
                    <a:pt x="574" y="246"/>
                  </a:lnTo>
                  <a:lnTo>
                    <a:pt x="580" y="246"/>
                  </a:lnTo>
                  <a:lnTo>
                    <a:pt x="586" y="246"/>
                  </a:lnTo>
                  <a:lnTo>
                    <a:pt x="591" y="243"/>
                  </a:lnTo>
                  <a:lnTo>
                    <a:pt x="595" y="240"/>
                  </a:lnTo>
                  <a:lnTo>
                    <a:pt x="596" y="234"/>
                  </a:lnTo>
                  <a:lnTo>
                    <a:pt x="597" y="229"/>
                  </a:lnTo>
                  <a:lnTo>
                    <a:pt x="596" y="224"/>
                  </a:lnTo>
                  <a:lnTo>
                    <a:pt x="595" y="219"/>
                  </a:lnTo>
                  <a:lnTo>
                    <a:pt x="591" y="215"/>
                  </a:lnTo>
                  <a:lnTo>
                    <a:pt x="586" y="212"/>
                  </a:lnTo>
                  <a:lnTo>
                    <a:pt x="580" y="211"/>
                  </a:lnTo>
                  <a:close/>
                  <a:moveTo>
                    <a:pt x="580" y="177"/>
                  </a:moveTo>
                  <a:lnTo>
                    <a:pt x="596" y="179"/>
                  </a:lnTo>
                  <a:lnTo>
                    <a:pt x="611" y="186"/>
                  </a:lnTo>
                  <a:lnTo>
                    <a:pt x="622" y="198"/>
                  </a:lnTo>
                  <a:lnTo>
                    <a:pt x="630" y="212"/>
                  </a:lnTo>
                  <a:lnTo>
                    <a:pt x="633" y="229"/>
                  </a:lnTo>
                  <a:lnTo>
                    <a:pt x="630" y="246"/>
                  </a:lnTo>
                  <a:lnTo>
                    <a:pt x="622" y="260"/>
                  </a:lnTo>
                  <a:lnTo>
                    <a:pt x="611" y="271"/>
                  </a:lnTo>
                  <a:lnTo>
                    <a:pt x="596" y="279"/>
                  </a:lnTo>
                  <a:lnTo>
                    <a:pt x="580" y="281"/>
                  </a:lnTo>
                  <a:lnTo>
                    <a:pt x="563" y="279"/>
                  </a:lnTo>
                  <a:lnTo>
                    <a:pt x="549" y="271"/>
                  </a:lnTo>
                  <a:lnTo>
                    <a:pt x="537" y="260"/>
                  </a:lnTo>
                  <a:lnTo>
                    <a:pt x="529" y="246"/>
                  </a:lnTo>
                  <a:lnTo>
                    <a:pt x="527" y="229"/>
                  </a:lnTo>
                  <a:lnTo>
                    <a:pt x="529" y="212"/>
                  </a:lnTo>
                  <a:lnTo>
                    <a:pt x="537" y="198"/>
                  </a:lnTo>
                  <a:lnTo>
                    <a:pt x="549" y="186"/>
                  </a:lnTo>
                  <a:lnTo>
                    <a:pt x="563" y="179"/>
                  </a:lnTo>
                  <a:lnTo>
                    <a:pt x="580" y="177"/>
                  </a:lnTo>
                  <a:close/>
                  <a:moveTo>
                    <a:pt x="69" y="141"/>
                  </a:moveTo>
                  <a:lnTo>
                    <a:pt x="69" y="563"/>
                  </a:lnTo>
                  <a:lnTo>
                    <a:pt x="704" y="563"/>
                  </a:lnTo>
                  <a:lnTo>
                    <a:pt x="704" y="141"/>
                  </a:lnTo>
                  <a:lnTo>
                    <a:pt x="69" y="141"/>
                  </a:lnTo>
                  <a:close/>
                  <a:moveTo>
                    <a:pt x="35" y="71"/>
                  </a:moveTo>
                  <a:lnTo>
                    <a:pt x="35" y="106"/>
                  </a:lnTo>
                  <a:lnTo>
                    <a:pt x="739" y="106"/>
                  </a:lnTo>
                  <a:lnTo>
                    <a:pt x="739" y="71"/>
                  </a:lnTo>
                  <a:lnTo>
                    <a:pt x="35" y="71"/>
                  </a:lnTo>
                  <a:close/>
                  <a:moveTo>
                    <a:pt x="386" y="0"/>
                  </a:moveTo>
                  <a:lnTo>
                    <a:pt x="400" y="3"/>
                  </a:lnTo>
                  <a:lnTo>
                    <a:pt x="411" y="10"/>
                  </a:lnTo>
                  <a:lnTo>
                    <a:pt x="419" y="22"/>
                  </a:lnTo>
                  <a:lnTo>
                    <a:pt x="422" y="35"/>
                  </a:lnTo>
                  <a:lnTo>
                    <a:pt x="739" y="35"/>
                  </a:lnTo>
                  <a:lnTo>
                    <a:pt x="752" y="38"/>
                  </a:lnTo>
                  <a:lnTo>
                    <a:pt x="764" y="46"/>
                  </a:lnTo>
                  <a:lnTo>
                    <a:pt x="770" y="58"/>
                  </a:lnTo>
                  <a:lnTo>
                    <a:pt x="773" y="71"/>
                  </a:lnTo>
                  <a:lnTo>
                    <a:pt x="773" y="106"/>
                  </a:lnTo>
                  <a:lnTo>
                    <a:pt x="770" y="119"/>
                  </a:lnTo>
                  <a:lnTo>
                    <a:pt x="764" y="131"/>
                  </a:lnTo>
                  <a:lnTo>
                    <a:pt x="752" y="139"/>
                  </a:lnTo>
                  <a:lnTo>
                    <a:pt x="739" y="141"/>
                  </a:lnTo>
                  <a:lnTo>
                    <a:pt x="739" y="563"/>
                  </a:lnTo>
                  <a:lnTo>
                    <a:pt x="735" y="576"/>
                  </a:lnTo>
                  <a:lnTo>
                    <a:pt x="728" y="588"/>
                  </a:lnTo>
                  <a:lnTo>
                    <a:pt x="717" y="596"/>
                  </a:lnTo>
                  <a:lnTo>
                    <a:pt x="704" y="598"/>
                  </a:lnTo>
                  <a:lnTo>
                    <a:pt x="404" y="598"/>
                  </a:lnTo>
                  <a:lnTo>
                    <a:pt x="404" y="643"/>
                  </a:lnTo>
                  <a:lnTo>
                    <a:pt x="504" y="744"/>
                  </a:lnTo>
                  <a:lnTo>
                    <a:pt x="507" y="747"/>
                  </a:lnTo>
                  <a:lnTo>
                    <a:pt x="510" y="751"/>
                  </a:lnTo>
                  <a:lnTo>
                    <a:pt x="510" y="757"/>
                  </a:lnTo>
                  <a:lnTo>
                    <a:pt x="508" y="762"/>
                  </a:lnTo>
                  <a:lnTo>
                    <a:pt x="506" y="766"/>
                  </a:lnTo>
                  <a:lnTo>
                    <a:pt x="503" y="770"/>
                  </a:lnTo>
                  <a:lnTo>
                    <a:pt x="498" y="772"/>
                  </a:lnTo>
                  <a:lnTo>
                    <a:pt x="493" y="774"/>
                  </a:lnTo>
                  <a:lnTo>
                    <a:pt x="487" y="772"/>
                  </a:lnTo>
                  <a:lnTo>
                    <a:pt x="483" y="771"/>
                  </a:lnTo>
                  <a:lnTo>
                    <a:pt x="480" y="768"/>
                  </a:lnTo>
                  <a:lnTo>
                    <a:pt x="386" y="675"/>
                  </a:lnTo>
                  <a:lnTo>
                    <a:pt x="293" y="768"/>
                  </a:lnTo>
                  <a:lnTo>
                    <a:pt x="290" y="771"/>
                  </a:lnTo>
                  <a:lnTo>
                    <a:pt x="286" y="772"/>
                  </a:lnTo>
                  <a:lnTo>
                    <a:pt x="280" y="774"/>
                  </a:lnTo>
                  <a:lnTo>
                    <a:pt x="275" y="772"/>
                  </a:lnTo>
                  <a:lnTo>
                    <a:pt x="271" y="770"/>
                  </a:lnTo>
                  <a:lnTo>
                    <a:pt x="267" y="766"/>
                  </a:lnTo>
                  <a:lnTo>
                    <a:pt x="265" y="762"/>
                  </a:lnTo>
                  <a:lnTo>
                    <a:pt x="263" y="757"/>
                  </a:lnTo>
                  <a:lnTo>
                    <a:pt x="265" y="751"/>
                  </a:lnTo>
                  <a:lnTo>
                    <a:pt x="266" y="747"/>
                  </a:lnTo>
                  <a:lnTo>
                    <a:pt x="269" y="744"/>
                  </a:lnTo>
                  <a:lnTo>
                    <a:pt x="369" y="643"/>
                  </a:lnTo>
                  <a:lnTo>
                    <a:pt x="369" y="598"/>
                  </a:lnTo>
                  <a:lnTo>
                    <a:pt x="69" y="598"/>
                  </a:lnTo>
                  <a:lnTo>
                    <a:pt x="56" y="596"/>
                  </a:lnTo>
                  <a:lnTo>
                    <a:pt x="45" y="588"/>
                  </a:lnTo>
                  <a:lnTo>
                    <a:pt x="38" y="576"/>
                  </a:lnTo>
                  <a:lnTo>
                    <a:pt x="35" y="563"/>
                  </a:lnTo>
                  <a:lnTo>
                    <a:pt x="35" y="141"/>
                  </a:lnTo>
                  <a:lnTo>
                    <a:pt x="21" y="139"/>
                  </a:lnTo>
                  <a:lnTo>
                    <a:pt x="10" y="131"/>
                  </a:lnTo>
                  <a:lnTo>
                    <a:pt x="3" y="119"/>
                  </a:lnTo>
                  <a:lnTo>
                    <a:pt x="0" y="106"/>
                  </a:lnTo>
                  <a:lnTo>
                    <a:pt x="0" y="71"/>
                  </a:lnTo>
                  <a:lnTo>
                    <a:pt x="3" y="58"/>
                  </a:lnTo>
                  <a:lnTo>
                    <a:pt x="10" y="46"/>
                  </a:lnTo>
                  <a:lnTo>
                    <a:pt x="21" y="38"/>
                  </a:lnTo>
                  <a:lnTo>
                    <a:pt x="35" y="35"/>
                  </a:lnTo>
                  <a:lnTo>
                    <a:pt x="351" y="35"/>
                  </a:lnTo>
                  <a:lnTo>
                    <a:pt x="354" y="22"/>
                  </a:lnTo>
                  <a:lnTo>
                    <a:pt x="362" y="10"/>
                  </a:lnTo>
                  <a:lnTo>
                    <a:pt x="373" y="3"/>
                  </a:lnTo>
                  <a:lnTo>
                    <a:pt x="386" y="0"/>
                  </a:lnTo>
                  <a:close/>
                </a:path>
              </a:pathLst>
            </a:custGeom>
            <a:solidFill>
              <a:srgbClr val="7F7F7F"/>
            </a:solidFill>
            <a:ln w="9525">
              <a:noFill/>
              <a:round/>
            </a:ln>
          </p:spPr>
          <p:txBody>
            <a:bodyPr/>
            <a:lstStyle/>
            <a:p>
              <a:endParaRPr lang="zh-CN" altLang="en-US">
                <a:latin typeface="Times New Roman" panose="02020603050405020304" charset="0"/>
                <a:ea typeface="楷体" panose="02010609060101010101" pitchFamily="49" charset="-122"/>
                <a:cs typeface="Times New Roman" panose="02020603050405020304" charset="0"/>
              </a:endParaRPr>
            </a:p>
          </p:txBody>
        </p:sp>
        <p:sp>
          <p:nvSpPr>
            <p:cNvPr id="16" name="Freeform 107"/>
            <p:cNvSpPr>
              <a:spLocks noEditPoints="1"/>
            </p:cNvSpPr>
            <p:nvPr/>
          </p:nvSpPr>
          <p:spPr bwMode="auto">
            <a:xfrm>
              <a:off x="871748" y="609724"/>
              <a:ext cx="388998" cy="387429"/>
            </a:xfrm>
            <a:custGeom>
              <a:avLst/>
              <a:gdLst/>
              <a:ahLst/>
              <a:cxnLst>
                <a:cxn ang="0">
                  <a:pos x="190" y="787"/>
                </a:cxn>
                <a:cxn ang="0">
                  <a:pos x="459" y="797"/>
                </a:cxn>
                <a:cxn ang="0">
                  <a:pos x="590" y="724"/>
                </a:cxn>
                <a:cxn ang="0">
                  <a:pos x="687" y="581"/>
                </a:cxn>
                <a:cxn ang="0">
                  <a:pos x="770" y="576"/>
                </a:cxn>
                <a:cxn ang="0">
                  <a:pos x="797" y="491"/>
                </a:cxn>
                <a:cxn ang="0">
                  <a:pos x="725" y="438"/>
                </a:cxn>
                <a:cxn ang="0">
                  <a:pos x="42" y="612"/>
                </a:cxn>
                <a:cxn ang="0">
                  <a:pos x="635" y="650"/>
                </a:cxn>
                <a:cxn ang="0">
                  <a:pos x="38" y="343"/>
                </a:cxn>
                <a:cxn ang="0">
                  <a:pos x="675" y="315"/>
                </a:cxn>
                <a:cxn ang="0">
                  <a:pos x="725" y="400"/>
                </a:cxn>
                <a:cxn ang="0">
                  <a:pos x="814" y="442"/>
                </a:cxn>
                <a:cxn ang="0">
                  <a:pos x="836" y="540"/>
                </a:cxn>
                <a:cxn ang="0">
                  <a:pos x="775" y="616"/>
                </a:cxn>
                <a:cxn ang="0">
                  <a:pos x="668" y="671"/>
                </a:cxn>
                <a:cxn ang="0">
                  <a:pos x="558" y="801"/>
                </a:cxn>
                <a:cxn ang="0">
                  <a:pos x="683" y="807"/>
                </a:cxn>
                <a:cxn ang="0">
                  <a:pos x="683" y="831"/>
                </a:cxn>
                <a:cxn ang="0">
                  <a:pos x="20" y="839"/>
                </a:cxn>
                <a:cxn ang="0">
                  <a:pos x="1" y="826"/>
                </a:cxn>
                <a:cxn ang="0">
                  <a:pos x="8" y="804"/>
                </a:cxn>
                <a:cxn ang="0">
                  <a:pos x="98" y="779"/>
                </a:cxn>
                <a:cxn ang="0">
                  <a:pos x="13" y="652"/>
                </a:cxn>
                <a:cxn ang="0">
                  <a:pos x="4" y="327"/>
                </a:cxn>
                <a:cxn ang="0">
                  <a:pos x="458" y="76"/>
                </a:cxn>
                <a:cxn ang="0">
                  <a:pos x="476" y="89"/>
                </a:cxn>
                <a:cxn ang="0">
                  <a:pos x="474" y="220"/>
                </a:cxn>
                <a:cxn ang="0">
                  <a:pos x="452" y="228"/>
                </a:cxn>
                <a:cxn ang="0">
                  <a:pos x="438" y="209"/>
                </a:cxn>
                <a:cxn ang="0">
                  <a:pos x="446" y="80"/>
                </a:cxn>
                <a:cxn ang="0">
                  <a:pos x="120" y="77"/>
                </a:cxn>
                <a:cxn ang="0">
                  <a:pos x="133" y="94"/>
                </a:cxn>
                <a:cxn ang="0">
                  <a:pos x="126" y="225"/>
                </a:cxn>
                <a:cxn ang="0">
                  <a:pos x="103" y="225"/>
                </a:cxn>
                <a:cxn ang="0">
                  <a:pos x="96" y="94"/>
                </a:cxn>
                <a:cxn ang="0">
                  <a:pos x="109" y="77"/>
                </a:cxn>
                <a:cxn ang="0">
                  <a:pos x="584" y="40"/>
                </a:cxn>
                <a:cxn ang="0">
                  <a:pos x="592" y="247"/>
                </a:cxn>
                <a:cxn ang="0">
                  <a:pos x="579" y="265"/>
                </a:cxn>
                <a:cxn ang="0">
                  <a:pos x="558" y="259"/>
                </a:cxn>
                <a:cxn ang="0">
                  <a:pos x="555" y="51"/>
                </a:cxn>
                <a:cxn ang="0">
                  <a:pos x="572" y="38"/>
                </a:cxn>
                <a:cxn ang="0">
                  <a:pos x="245" y="46"/>
                </a:cxn>
                <a:cxn ang="0">
                  <a:pos x="247" y="254"/>
                </a:cxn>
                <a:cxn ang="0">
                  <a:pos x="229" y="267"/>
                </a:cxn>
                <a:cxn ang="0">
                  <a:pos x="211" y="254"/>
                </a:cxn>
                <a:cxn ang="0">
                  <a:pos x="213" y="46"/>
                </a:cxn>
                <a:cxn ang="0">
                  <a:pos x="344" y="0"/>
                </a:cxn>
                <a:cxn ang="0">
                  <a:pos x="361" y="12"/>
                </a:cxn>
                <a:cxn ang="0">
                  <a:pos x="359" y="220"/>
                </a:cxn>
                <a:cxn ang="0">
                  <a:pos x="338" y="228"/>
                </a:cxn>
                <a:cxn ang="0">
                  <a:pos x="325" y="209"/>
                </a:cxn>
                <a:cxn ang="0">
                  <a:pos x="332" y="2"/>
                </a:cxn>
              </a:cxnLst>
              <a:rect l="0" t="0" r="r" b="b"/>
              <a:pathLst>
                <a:path w="839" h="839">
                  <a:moveTo>
                    <a:pt x="97" y="724"/>
                  </a:moveTo>
                  <a:lnTo>
                    <a:pt x="124" y="750"/>
                  </a:lnTo>
                  <a:lnTo>
                    <a:pt x="156" y="771"/>
                  </a:lnTo>
                  <a:lnTo>
                    <a:pt x="190" y="787"/>
                  </a:lnTo>
                  <a:lnTo>
                    <a:pt x="228" y="797"/>
                  </a:lnTo>
                  <a:lnTo>
                    <a:pt x="267" y="801"/>
                  </a:lnTo>
                  <a:lnTo>
                    <a:pt x="420" y="801"/>
                  </a:lnTo>
                  <a:lnTo>
                    <a:pt x="459" y="797"/>
                  </a:lnTo>
                  <a:lnTo>
                    <a:pt x="497" y="787"/>
                  </a:lnTo>
                  <a:lnTo>
                    <a:pt x="531" y="771"/>
                  </a:lnTo>
                  <a:lnTo>
                    <a:pt x="563" y="750"/>
                  </a:lnTo>
                  <a:lnTo>
                    <a:pt x="590" y="724"/>
                  </a:lnTo>
                  <a:lnTo>
                    <a:pt x="97" y="724"/>
                  </a:lnTo>
                  <a:close/>
                  <a:moveTo>
                    <a:pt x="687" y="438"/>
                  </a:moveTo>
                  <a:lnTo>
                    <a:pt x="687" y="572"/>
                  </a:lnTo>
                  <a:lnTo>
                    <a:pt x="687" y="581"/>
                  </a:lnTo>
                  <a:lnTo>
                    <a:pt x="686" y="590"/>
                  </a:lnTo>
                  <a:lnTo>
                    <a:pt x="725" y="590"/>
                  </a:lnTo>
                  <a:lnTo>
                    <a:pt x="749" y="586"/>
                  </a:lnTo>
                  <a:lnTo>
                    <a:pt x="770" y="576"/>
                  </a:lnTo>
                  <a:lnTo>
                    <a:pt x="787" y="559"/>
                  </a:lnTo>
                  <a:lnTo>
                    <a:pt x="797" y="538"/>
                  </a:lnTo>
                  <a:lnTo>
                    <a:pt x="801" y="514"/>
                  </a:lnTo>
                  <a:lnTo>
                    <a:pt x="797" y="491"/>
                  </a:lnTo>
                  <a:lnTo>
                    <a:pt x="787" y="470"/>
                  </a:lnTo>
                  <a:lnTo>
                    <a:pt x="770" y="453"/>
                  </a:lnTo>
                  <a:lnTo>
                    <a:pt x="749" y="442"/>
                  </a:lnTo>
                  <a:lnTo>
                    <a:pt x="725" y="438"/>
                  </a:lnTo>
                  <a:lnTo>
                    <a:pt x="687" y="438"/>
                  </a:lnTo>
                  <a:close/>
                  <a:moveTo>
                    <a:pt x="38" y="343"/>
                  </a:moveTo>
                  <a:lnTo>
                    <a:pt x="38" y="572"/>
                  </a:lnTo>
                  <a:lnTo>
                    <a:pt x="42" y="612"/>
                  </a:lnTo>
                  <a:lnTo>
                    <a:pt x="52" y="650"/>
                  </a:lnTo>
                  <a:lnTo>
                    <a:pt x="69" y="686"/>
                  </a:lnTo>
                  <a:lnTo>
                    <a:pt x="618" y="686"/>
                  </a:lnTo>
                  <a:lnTo>
                    <a:pt x="635" y="650"/>
                  </a:lnTo>
                  <a:lnTo>
                    <a:pt x="645" y="612"/>
                  </a:lnTo>
                  <a:lnTo>
                    <a:pt x="649" y="572"/>
                  </a:lnTo>
                  <a:lnTo>
                    <a:pt x="649" y="343"/>
                  </a:lnTo>
                  <a:lnTo>
                    <a:pt x="38" y="343"/>
                  </a:lnTo>
                  <a:close/>
                  <a:moveTo>
                    <a:pt x="38" y="305"/>
                  </a:moveTo>
                  <a:lnTo>
                    <a:pt x="649" y="305"/>
                  </a:lnTo>
                  <a:lnTo>
                    <a:pt x="664" y="307"/>
                  </a:lnTo>
                  <a:lnTo>
                    <a:pt x="675" y="315"/>
                  </a:lnTo>
                  <a:lnTo>
                    <a:pt x="683" y="327"/>
                  </a:lnTo>
                  <a:lnTo>
                    <a:pt x="687" y="343"/>
                  </a:lnTo>
                  <a:lnTo>
                    <a:pt x="687" y="400"/>
                  </a:lnTo>
                  <a:lnTo>
                    <a:pt x="725" y="400"/>
                  </a:lnTo>
                  <a:lnTo>
                    <a:pt x="751" y="403"/>
                  </a:lnTo>
                  <a:lnTo>
                    <a:pt x="775" y="411"/>
                  </a:lnTo>
                  <a:lnTo>
                    <a:pt x="797" y="425"/>
                  </a:lnTo>
                  <a:lnTo>
                    <a:pt x="814" y="442"/>
                  </a:lnTo>
                  <a:lnTo>
                    <a:pt x="827" y="464"/>
                  </a:lnTo>
                  <a:lnTo>
                    <a:pt x="836" y="488"/>
                  </a:lnTo>
                  <a:lnTo>
                    <a:pt x="839" y="514"/>
                  </a:lnTo>
                  <a:lnTo>
                    <a:pt x="836" y="540"/>
                  </a:lnTo>
                  <a:lnTo>
                    <a:pt x="827" y="564"/>
                  </a:lnTo>
                  <a:lnTo>
                    <a:pt x="814" y="586"/>
                  </a:lnTo>
                  <a:lnTo>
                    <a:pt x="797" y="603"/>
                  </a:lnTo>
                  <a:lnTo>
                    <a:pt x="775" y="616"/>
                  </a:lnTo>
                  <a:lnTo>
                    <a:pt x="751" y="625"/>
                  </a:lnTo>
                  <a:lnTo>
                    <a:pt x="725" y="628"/>
                  </a:lnTo>
                  <a:lnTo>
                    <a:pt x="681" y="628"/>
                  </a:lnTo>
                  <a:lnTo>
                    <a:pt x="668" y="671"/>
                  </a:lnTo>
                  <a:lnTo>
                    <a:pt x="648" y="709"/>
                  </a:lnTo>
                  <a:lnTo>
                    <a:pt x="623" y="745"/>
                  </a:lnTo>
                  <a:lnTo>
                    <a:pt x="592" y="775"/>
                  </a:lnTo>
                  <a:lnTo>
                    <a:pt x="558" y="801"/>
                  </a:lnTo>
                  <a:lnTo>
                    <a:pt x="668" y="801"/>
                  </a:lnTo>
                  <a:lnTo>
                    <a:pt x="674" y="801"/>
                  </a:lnTo>
                  <a:lnTo>
                    <a:pt x="679" y="804"/>
                  </a:lnTo>
                  <a:lnTo>
                    <a:pt x="683" y="807"/>
                  </a:lnTo>
                  <a:lnTo>
                    <a:pt x="686" y="813"/>
                  </a:lnTo>
                  <a:lnTo>
                    <a:pt x="687" y="819"/>
                  </a:lnTo>
                  <a:lnTo>
                    <a:pt x="686" y="826"/>
                  </a:lnTo>
                  <a:lnTo>
                    <a:pt x="683" y="831"/>
                  </a:lnTo>
                  <a:lnTo>
                    <a:pt x="679" y="835"/>
                  </a:lnTo>
                  <a:lnTo>
                    <a:pt x="674" y="838"/>
                  </a:lnTo>
                  <a:lnTo>
                    <a:pt x="668" y="839"/>
                  </a:lnTo>
                  <a:lnTo>
                    <a:pt x="20" y="839"/>
                  </a:lnTo>
                  <a:lnTo>
                    <a:pt x="13" y="838"/>
                  </a:lnTo>
                  <a:lnTo>
                    <a:pt x="8" y="835"/>
                  </a:lnTo>
                  <a:lnTo>
                    <a:pt x="4" y="831"/>
                  </a:lnTo>
                  <a:lnTo>
                    <a:pt x="1" y="826"/>
                  </a:lnTo>
                  <a:lnTo>
                    <a:pt x="0" y="819"/>
                  </a:lnTo>
                  <a:lnTo>
                    <a:pt x="1" y="813"/>
                  </a:lnTo>
                  <a:lnTo>
                    <a:pt x="4" y="807"/>
                  </a:lnTo>
                  <a:lnTo>
                    <a:pt x="8" y="804"/>
                  </a:lnTo>
                  <a:lnTo>
                    <a:pt x="13" y="801"/>
                  </a:lnTo>
                  <a:lnTo>
                    <a:pt x="20" y="801"/>
                  </a:lnTo>
                  <a:lnTo>
                    <a:pt x="131" y="801"/>
                  </a:lnTo>
                  <a:lnTo>
                    <a:pt x="98" y="779"/>
                  </a:lnTo>
                  <a:lnTo>
                    <a:pt x="71" y="751"/>
                  </a:lnTo>
                  <a:lnTo>
                    <a:pt x="47" y="721"/>
                  </a:lnTo>
                  <a:lnTo>
                    <a:pt x="27" y="687"/>
                  </a:lnTo>
                  <a:lnTo>
                    <a:pt x="13" y="652"/>
                  </a:lnTo>
                  <a:lnTo>
                    <a:pt x="4" y="612"/>
                  </a:lnTo>
                  <a:lnTo>
                    <a:pt x="0" y="572"/>
                  </a:lnTo>
                  <a:lnTo>
                    <a:pt x="0" y="343"/>
                  </a:lnTo>
                  <a:lnTo>
                    <a:pt x="4" y="327"/>
                  </a:lnTo>
                  <a:lnTo>
                    <a:pt x="12" y="315"/>
                  </a:lnTo>
                  <a:lnTo>
                    <a:pt x="24" y="307"/>
                  </a:lnTo>
                  <a:lnTo>
                    <a:pt x="38" y="305"/>
                  </a:lnTo>
                  <a:close/>
                  <a:moveTo>
                    <a:pt x="458" y="76"/>
                  </a:moveTo>
                  <a:lnTo>
                    <a:pt x="465" y="77"/>
                  </a:lnTo>
                  <a:lnTo>
                    <a:pt x="470" y="80"/>
                  </a:lnTo>
                  <a:lnTo>
                    <a:pt x="474" y="84"/>
                  </a:lnTo>
                  <a:lnTo>
                    <a:pt x="476" y="89"/>
                  </a:lnTo>
                  <a:lnTo>
                    <a:pt x="478" y="94"/>
                  </a:lnTo>
                  <a:lnTo>
                    <a:pt x="478" y="209"/>
                  </a:lnTo>
                  <a:lnTo>
                    <a:pt x="476" y="214"/>
                  </a:lnTo>
                  <a:lnTo>
                    <a:pt x="474" y="220"/>
                  </a:lnTo>
                  <a:lnTo>
                    <a:pt x="470" y="225"/>
                  </a:lnTo>
                  <a:lnTo>
                    <a:pt x="465" y="228"/>
                  </a:lnTo>
                  <a:lnTo>
                    <a:pt x="458" y="228"/>
                  </a:lnTo>
                  <a:lnTo>
                    <a:pt x="452" y="228"/>
                  </a:lnTo>
                  <a:lnTo>
                    <a:pt x="446" y="225"/>
                  </a:lnTo>
                  <a:lnTo>
                    <a:pt x="442" y="220"/>
                  </a:lnTo>
                  <a:lnTo>
                    <a:pt x="440" y="214"/>
                  </a:lnTo>
                  <a:lnTo>
                    <a:pt x="438" y="209"/>
                  </a:lnTo>
                  <a:lnTo>
                    <a:pt x="438" y="94"/>
                  </a:lnTo>
                  <a:lnTo>
                    <a:pt x="440" y="89"/>
                  </a:lnTo>
                  <a:lnTo>
                    <a:pt x="442" y="84"/>
                  </a:lnTo>
                  <a:lnTo>
                    <a:pt x="446" y="80"/>
                  </a:lnTo>
                  <a:lnTo>
                    <a:pt x="452" y="77"/>
                  </a:lnTo>
                  <a:lnTo>
                    <a:pt x="458" y="76"/>
                  </a:lnTo>
                  <a:close/>
                  <a:moveTo>
                    <a:pt x="115" y="76"/>
                  </a:moveTo>
                  <a:lnTo>
                    <a:pt x="120" y="77"/>
                  </a:lnTo>
                  <a:lnTo>
                    <a:pt x="126" y="80"/>
                  </a:lnTo>
                  <a:lnTo>
                    <a:pt x="130" y="84"/>
                  </a:lnTo>
                  <a:lnTo>
                    <a:pt x="132" y="89"/>
                  </a:lnTo>
                  <a:lnTo>
                    <a:pt x="133" y="94"/>
                  </a:lnTo>
                  <a:lnTo>
                    <a:pt x="133" y="209"/>
                  </a:lnTo>
                  <a:lnTo>
                    <a:pt x="132" y="214"/>
                  </a:lnTo>
                  <a:lnTo>
                    <a:pt x="130" y="220"/>
                  </a:lnTo>
                  <a:lnTo>
                    <a:pt x="126" y="225"/>
                  </a:lnTo>
                  <a:lnTo>
                    <a:pt x="120" y="228"/>
                  </a:lnTo>
                  <a:lnTo>
                    <a:pt x="115" y="228"/>
                  </a:lnTo>
                  <a:lnTo>
                    <a:pt x="109" y="228"/>
                  </a:lnTo>
                  <a:lnTo>
                    <a:pt x="103" y="225"/>
                  </a:lnTo>
                  <a:lnTo>
                    <a:pt x="99" y="220"/>
                  </a:lnTo>
                  <a:lnTo>
                    <a:pt x="97" y="214"/>
                  </a:lnTo>
                  <a:lnTo>
                    <a:pt x="96" y="209"/>
                  </a:lnTo>
                  <a:lnTo>
                    <a:pt x="96" y="94"/>
                  </a:lnTo>
                  <a:lnTo>
                    <a:pt x="97" y="89"/>
                  </a:lnTo>
                  <a:lnTo>
                    <a:pt x="99" y="84"/>
                  </a:lnTo>
                  <a:lnTo>
                    <a:pt x="103" y="80"/>
                  </a:lnTo>
                  <a:lnTo>
                    <a:pt x="109" y="77"/>
                  </a:lnTo>
                  <a:lnTo>
                    <a:pt x="115" y="76"/>
                  </a:lnTo>
                  <a:close/>
                  <a:moveTo>
                    <a:pt x="572" y="38"/>
                  </a:moveTo>
                  <a:lnTo>
                    <a:pt x="579" y="38"/>
                  </a:lnTo>
                  <a:lnTo>
                    <a:pt x="584" y="40"/>
                  </a:lnTo>
                  <a:lnTo>
                    <a:pt x="588" y="46"/>
                  </a:lnTo>
                  <a:lnTo>
                    <a:pt x="590" y="51"/>
                  </a:lnTo>
                  <a:lnTo>
                    <a:pt x="592" y="56"/>
                  </a:lnTo>
                  <a:lnTo>
                    <a:pt x="592" y="247"/>
                  </a:lnTo>
                  <a:lnTo>
                    <a:pt x="590" y="254"/>
                  </a:lnTo>
                  <a:lnTo>
                    <a:pt x="588" y="259"/>
                  </a:lnTo>
                  <a:lnTo>
                    <a:pt x="584" y="263"/>
                  </a:lnTo>
                  <a:lnTo>
                    <a:pt x="579" y="265"/>
                  </a:lnTo>
                  <a:lnTo>
                    <a:pt x="572" y="267"/>
                  </a:lnTo>
                  <a:lnTo>
                    <a:pt x="567" y="265"/>
                  </a:lnTo>
                  <a:lnTo>
                    <a:pt x="562" y="263"/>
                  </a:lnTo>
                  <a:lnTo>
                    <a:pt x="558" y="259"/>
                  </a:lnTo>
                  <a:lnTo>
                    <a:pt x="555" y="254"/>
                  </a:lnTo>
                  <a:lnTo>
                    <a:pt x="554" y="247"/>
                  </a:lnTo>
                  <a:lnTo>
                    <a:pt x="554" y="56"/>
                  </a:lnTo>
                  <a:lnTo>
                    <a:pt x="555" y="51"/>
                  </a:lnTo>
                  <a:lnTo>
                    <a:pt x="558" y="46"/>
                  </a:lnTo>
                  <a:lnTo>
                    <a:pt x="562" y="40"/>
                  </a:lnTo>
                  <a:lnTo>
                    <a:pt x="567" y="38"/>
                  </a:lnTo>
                  <a:lnTo>
                    <a:pt x="572" y="38"/>
                  </a:lnTo>
                  <a:close/>
                  <a:moveTo>
                    <a:pt x="229" y="38"/>
                  </a:moveTo>
                  <a:lnTo>
                    <a:pt x="236" y="38"/>
                  </a:lnTo>
                  <a:lnTo>
                    <a:pt x="241" y="40"/>
                  </a:lnTo>
                  <a:lnTo>
                    <a:pt x="245" y="46"/>
                  </a:lnTo>
                  <a:lnTo>
                    <a:pt x="247" y="51"/>
                  </a:lnTo>
                  <a:lnTo>
                    <a:pt x="249" y="56"/>
                  </a:lnTo>
                  <a:lnTo>
                    <a:pt x="249" y="247"/>
                  </a:lnTo>
                  <a:lnTo>
                    <a:pt x="247" y="254"/>
                  </a:lnTo>
                  <a:lnTo>
                    <a:pt x="245" y="259"/>
                  </a:lnTo>
                  <a:lnTo>
                    <a:pt x="241" y="263"/>
                  </a:lnTo>
                  <a:lnTo>
                    <a:pt x="236" y="265"/>
                  </a:lnTo>
                  <a:lnTo>
                    <a:pt x="229" y="267"/>
                  </a:lnTo>
                  <a:lnTo>
                    <a:pt x="223" y="265"/>
                  </a:lnTo>
                  <a:lnTo>
                    <a:pt x="217" y="263"/>
                  </a:lnTo>
                  <a:lnTo>
                    <a:pt x="213" y="259"/>
                  </a:lnTo>
                  <a:lnTo>
                    <a:pt x="211" y="254"/>
                  </a:lnTo>
                  <a:lnTo>
                    <a:pt x="211" y="247"/>
                  </a:lnTo>
                  <a:lnTo>
                    <a:pt x="211" y="56"/>
                  </a:lnTo>
                  <a:lnTo>
                    <a:pt x="211" y="51"/>
                  </a:lnTo>
                  <a:lnTo>
                    <a:pt x="213" y="46"/>
                  </a:lnTo>
                  <a:lnTo>
                    <a:pt x="217" y="40"/>
                  </a:lnTo>
                  <a:lnTo>
                    <a:pt x="223" y="38"/>
                  </a:lnTo>
                  <a:lnTo>
                    <a:pt x="229" y="38"/>
                  </a:lnTo>
                  <a:close/>
                  <a:moveTo>
                    <a:pt x="344" y="0"/>
                  </a:moveTo>
                  <a:lnTo>
                    <a:pt x="349" y="0"/>
                  </a:lnTo>
                  <a:lnTo>
                    <a:pt x="355" y="2"/>
                  </a:lnTo>
                  <a:lnTo>
                    <a:pt x="359" y="6"/>
                  </a:lnTo>
                  <a:lnTo>
                    <a:pt x="361" y="12"/>
                  </a:lnTo>
                  <a:lnTo>
                    <a:pt x="363" y="18"/>
                  </a:lnTo>
                  <a:lnTo>
                    <a:pt x="363" y="209"/>
                  </a:lnTo>
                  <a:lnTo>
                    <a:pt x="361" y="214"/>
                  </a:lnTo>
                  <a:lnTo>
                    <a:pt x="359" y="220"/>
                  </a:lnTo>
                  <a:lnTo>
                    <a:pt x="355" y="225"/>
                  </a:lnTo>
                  <a:lnTo>
                    <a:pt x="349" y="228"/>
                  </a:lnTo>
                  <a:lnTo>
                    <a:pt x="344" y="228"/>
                  </a:lnTo>
                  <a:lnTo>
                    <a:pt x="338" y="228"/>
                  </a:lnTo>
                  <a:lnTo>
                    <a:pt x="332" y="225"/>
                  </a:lnTo>
                  <a:lnTo>
                    <a:pt x="329" y="220"/>
                  </a:lnTo>
                  <a:lnTo>
                    <a:pt x="326" y="214"/>
                  </a:lnTo>
                  <a:lnTo>
                    <a:pt x="325" y="209"/>
                  </a:lnTo>
                  <a:lnTo>
                    <a:pt x="325" y="18"/>
                  </a:lnTo>
                  <a:lnTo>
                    <a:pt x="326" y="12"/>
                  </a:lnTo>
                  <a:lnTo>
                    <a:pt x="329" y="6"/>
                  </a:lnTo>
                  <a:lnTo>
                    <a:pt x="332" y="2"/>
                  </a:lnTo>
                  <a:lnTo>
                    <a:pt x="338" y="0"/>
                  </a:lnTo>
                  <a:lnTo>
                    <a:pt x="344" y="0"/>
                  </a:lnTo>
                  <a:close/>
                </a:path>
              </a:pathLst>
            </a:custGeom>
            <a:solidFill>
              <a:srgbClr val="B3C9E3"/>
            </a:solidFill>
            <a:ln w="9525">
              <a:noFill/>
              <a:round/>
            </a:ln>
          </p:spPr>
          <p:txBody>
            <a:bodyPr/>
            <a:lstStyle/>
            <a:p>
              <a:endParaRPr lang="zh-CN" altLang="en-US">
                <a:latin typeface="Times New Roman" panose="02020603050405020304" charset="0"/>
                <a:ea typeface="楷体" panose="02010609060101010101" pitchFamily="49" charset="-122"/>
                <a:cs typeface="Times New Roman" panose="02020603050405020304" charset="0"/>
              </a:endParaRPr>
            </a:p>
          </p:txBody>
        </p:sp>
        <p:sp>
          <p:nvSpPr>
            <p:cNvPr id="17" name="Freeform 97"/>
            <p:cNvSpPr>
              <a:spLocks noEditPoints="1"/>
            </p:cNvSpPr>
            <p:nvPr/>
          </p:nvSpPr>
          <p:spPr bwMode="auto">
            <a:xfrm>
              <a:off x="1946654" y="1552892"/>
              <a:ext cx="444570" cy="323916"/>
            </a:xfrm>
            <a:custGeom>
              <a:avLst/>
              <a:gdLst/>
              <a:ahLst/>
              <a:cxnLst>
                <a:cxn ang="0">
                  <a:pos x="394" y="316"/>
                </a:cxn>
                <a:cxn ang="0">
                  <a:pos x="391" y="317"/>
                </a:cxn>
                <a:cxn ang="0">
                  <a:pos x="383" y="317"/>
                </a:cxn>
                <a:cxn ang="0">
                  <a:pos x="379" y="316"/>
                </a:cxn>
                <a:cxn ang="0">
                  <a:pos x="144" y="452"/>
                </a:cxn>
                <a:cxn ang="0">
                  <a:pos x="262" y="423"/>
                </a:cxn>
                <a:cxn ang="0">
                  <a:pos x="268" y="423"/>
                </a:cxn>
                <a:cxn ang="0">
                  <a:pos x="275" y="425"/>
                </a:cxn>
                <a:cxn ang="0">
                  <a:pos x="518" y="425"/>
                </a:cxn>
                <a:cxn ang="0">
                  <a:pos x="524" y="423"/>
                </a:cxn>
                <a:cxn ang="0">
                  <a:pos x="530" y="423"/>
                </a:cxn>
                <a:cxn ang="0">
                  <a:pos x="645" y="452"/>
                </a:cxn>
                <a:cxn ang="0">
                  <a:pos x="387" y="37"/>
                </a:cxn>
                <a:cxn ang="0">
                  <a:pos x="387" y="280"/>
                </a:cxn>
                <a:cxn ang="0">
                  <a:pos x="387" y="37"/>
                </a:cxn>
                <a:cxn ang="0">
                  <a:pos x="391" y="1"/>
                </a:cxn>
                <a:cxn ang="0">
                  <a:pos x="763" y="143"/>
                </a:cxn>
                <a:cxn ang="0">
                  <a:pos x="771" y="149"/>
                </a:cxn>
                <a:cxn ang="0">
                  <a:pos x="774" y="158"/>
                </a:cxn>
                <a:cxn ang="0">
                  <a:pos x="771" y="168"/>
                </a:cxn>
                <a:cxn ang="0">
                  <a:pos x="763" y="174"/>
                </a:cxn>
                <a:cxn ang="0">
                  <a:pos x="686" y="471"/>
                </a:cxn>
                <a:cxn ang="0">
                  <a:pos x="686" y="473"/>
                </a:cxn>
                <a:cxn ang="0">
                  <a:pos x="685" y="480"/>
                </a:cxn>
                <a:cxn ang="0">
                  <a:pos x="678" y="490"/>
                </a:cxn>
                <a:cxn ang="0">
                  <a:pos x="669" y="492"/>
                </a:cxn>
                <a:cxn ang="0">
                  <a:pos x="665" y="492"/>
                </a:cxn>
                <a:cxn ang="0">
                  <a:pos x="397" y="560"/>
                </a:cxn>
                <a:cxn ang="0">
                  <a:pos x="394" y="562"/>
                </a:cxn>
                <a:cxn ang="0">
                  <a:pos x="387" y="563"/>
                </a:cxn>
                <a:cxn ang="0">
                  <a:pos x="379" y="560"/>
                </a:cxn>
                <a:cxn ang="0">
                  <a:pos x="259" y="460"/>
                </a:cxn>
                <a:cxn ang="0">
                  <a:pos x="125" y="492"/>
                </a:cxn>
                <a:cxn ang="0">
                  <a:pos x="117" y="491"/>
                </a:cxn>
                <a:cxn ang="0">
                  <a:pos x="108" y="486"/>
                </a:cxn>
                <a:cxn ang="0">
                  <a:pos x="106" y="475"/>
                </a:cxn>
                <a:cxn ang="0">
                  <a:pos x="106" y="473"/>
                </a:cxn>
                <a:cxn ang="0">
                  <a:pos x="78" y="200"/>
                </a:cxn>
                <a:cxn ang="0">
                  <a:pos x="66" y="372"/>
                </a:cxn>
                <a:cxn ang="0">
                  <a:pos x="68" y="401"/>
                </a:cxn>
                <a:cxn ang="0">
                  <a:pos x="49" y="419"/>
                </a:cxn>
                <a:cxn ang="0">
                  <a:pos x="22" y="419"/>
                </a:cxn>
                <a:cxn ang="0">
                  <a:pos x="2" y="401"/>
                </a:cxn>
                <a:cxn ang="0">
                  <a:pos x="3" y="373"/>
                </a:cxn>
                <a:cxn ang="0">
                  <a:pos x="22" y="355"/>
                </a:cxn>
                <a:cxn ang="0">
                  <a:pos x="11" y="174"/>
                </a:cxn>
                <a:cxn ang="0">
                  <a:pos x="6" y="172"/>
                </a:cxn>
                <a:cxn ang="0">
                  <a:pos x="1" y="164"/>
                </a:cxn>
                <a:cxn ang="0">
                  <a:pos x="1" y="153"/>
                </a:cxn>
                <a:cxn ang="0">
                  <a:pos x="6" y="145"/>
                </a:cxn>
                <a:cxn ang="0">
                  <a:pos x="11" y="143"/>
                </a:cxn>
                <a:cxn ang="0">
                  <a:pos x="383" y="1"/>
                </a:cxn>
              </a:cxnLst>
              <a:rect l="0" t="0" r="r" b="b"/>
              <a:pathLst>
                <a:path w="774" h="563">
                  <a:moveTo>
                    <a:pt x="605" y="234"/>
                  </a:moveTo>
                  <a:lnTo>
                    <a:pt x="394" y="316"/>
                  </a:lnTo>
                  <a:lnTo>
                    <a:pt x="394" y="314"/>
                  </a:lnTo>
                  <a:lnTo>
                    <a:pt x="391" y="317"/>
                  </a:lnTo>
                  <a:lnTo>
                    <a:pt x="387" y="317"/>
                  </a:lnTo>
                  <a:lnTo>
                    <a:pt x="383" y="317"/>
                  </a:lnTo>
                  <a:lnTo>
                    <a:pt x="379" y="314"/>
                  </a:lnTo>
                  <a:lnTo>
                    <a:pt x="379" y="316"/>
                  </a:lnTo>
                  <a:lnTo>
                    <a:pt x="171" y="236"/>
                  </a:lnTo>
                  <a:lnTo>
                    <a:pt x="144" y="452"/>
                  </a:lnTo>
                  <a:lnTo>
                    <a:pt x="260" y="423"/>
                  </a:lnTo>
                  <a:lnTo>
                    <a:pt x="262" y="423"/>
                  </a:lnTo>
                  <a:lnTo>
                    <a:pt x="264" y="422"/>
                  </a:lnTo>
                  <a:lnTo>
                    <a:pt x="268" y="423"/>
                  </a:lnTo>
                  <a:lnTo>
                    <a:pt x="271" y="424"/>
                  </a:lnTo>
                  <a:lnTo>
                    <a:pt x="275" y="425"/>
                  </a:lnTo>
                  <a:lnTo>
                    <a:pt x="387" y="522"/>
                  </a:lnTo>
                  <a:lnTo>
                    <a:pt x="518" y="425"/>
                  </a:lnTo>
                  <a:lnTo>
                    <a:pt x="521" y="424"/>
                  </a:lnTo>
                  <a:lnTo>
                    <a:pt x="524" y="423"/>
                  </a:lnTo>
                  <a:lnTo>
                    <a:pt x="528" y="422"/>
                  </a:lnTo>
                  <a:lnTo>
                    <a:pt x="530" y="423"/>
                  </a:lnTo>
                  <a:lnTo>
                    <a:pt x="531" y="423"/>
                  </a:lnTo>
                  <a:lnTo>
                    <a:pt x="645" y="452"/>
                  </a:lnTo>
                  <a:lnTo>
                    <a:pt x="605" y="234"/>
                  </a:lnTo>
                  <a:close/>
                  <a:moveTo>
                    <a:pt x="387" y="37"/>
                  </a:moveTo>
                  <a:lnTo>
                    <a:pt x="66" y="158"/>
                  </a:lnTo>
                  <a:lnTo>
                    <a:pt x="387" y="280"/>
                  </a:lnTo>
                  <a:lnTo>
                    <a:pt x="707" y="158"/>
                  </a:lnTo>
                  <a:lnTo>
                    <a:pt x="387" y="37"/>
                  </a:lnTo>
                  <a:close/>
                  <a:moveTo>
                    <a:pt x="387" y="0"/>
                  </a:moveTo>
                  <a:lnTo>
                    <a:pt x="391" y="1"/>
                  </a:lnTo>
                  <a:lnTo>
                    <a:pt x="394" y="3"/>
                  </a:lnTo>
                  <a:lnTo>
                    <a:pt x="763" y="143"/>
                  </a:lnTo>
                  <a:lnTo>
                    <a:pt x="767" y="145"/>
                  </a:lnTo>
                  <a:lnTo>
                    <a:pt x="771" y="149"/>
                  </a:lnTo>
                  <a:lnTo>
                    <a:pt x="773" y="153"/>
                  </a:lnTo>
                  <a:lnTo>
                    <a:pt x="774" y="158"/>
                  </a:lnTo>
                  <a:lnTo>
                    <a:pt x="773" y="164"/>
                  </a:lnTo>
                  <a:lnTo>
                    <a:pt x="771" y="168"/>
                  </a:lnTo>
                  <a:lnTo>
                    <a:pt x="767" y="172"/>
                  </a:lnTo>
                  <a:lnTo>
                    <a:pt x="763" y="174"/>
                  </a:lnTo>
                  <a:lnTo>
                    <a:pt x="639" y="223"/>
                  </a:lnTo>
                  <a:lnTo>
                    <a:pt x="686" y="471"/>
                  </a:lnTo>
                  <a:lnTo>
                    <a:pt x="685" y="471"/>
                  </a:lnTo>
                  <a:lnTo>
                    <a:pt x="686" y="473"/>
                  </a:lnTo>
                  <a:lnTo>
                    <a:pt x="686" y="475"/>
                  </a:lnTo>
                  <a:lnTo>
                    <a:pt x="685" y="480"/>
                  </a:lnTo>
                  <a:lnTo>
                    <a:pt x="682" y="486"/>
                  </a:lnTo>
                  <a:lnTo>
                    <a:pt x="678" y="490"/>
                  </a:lnTo>
                  <a:lnTo>
                    <a:pt x="674" y="491"/>
                  </a:lnTo>
                  <a:lnTo>
                    <a:pt x="669" y="492"/>
                  </a:lnTo>
                  <a:lnTo>
                    <a:pt x="666" y="492"/>
                  </a:lnTo>
                  <a:lnTo>
                    <a:pt x="665" y="492"/>
                  </a:lnTo>
                  <a:lnTo>
                    <a:pt x="531" y="458"/>
                  </a:lnTo>
                  <a:lnTo>
                    <a:pt x="397" y="560"/>
                  </a:lnTo>
                  <a:lnTo>
                    <a:pt x="397" y="559"/>
                  </a:lnTo>
                  <a:lnTo>
                    <a:pt x="394" y="562"/>
                  </a:lnTo>
                  <a:lnTo>
                    <a:pt x="390" y="563"/>
                  </a:lnTo>
                  <a:lnTo>
                    <a:pt x="387" y="563"/>
                  </a:lnTo>
                  <a:lnTo>
                    <a:pt x="383" y="562"/>
                  </a:lnTo>
                  <a:lnTo>
                    <a:pt x="379" y="560"/>
                  </a:lnTo>
                  <a:lnTo>
                    <a:pt x="377" y="559"/>
                  </a:lnTo>
                  <a:lnTo>
                    <a:pt x="259" y="460"/>
                  </a:lnTo>
                  <a:lnTo>
                    <a:pt x="127" y="492"/>
                  </a:lnTo>
                  <a:lnTo>
                    <a:pt x="125" y="492"/>
                  </a:lnTo>
                  <a:lnTo>
                    <a:pt x="123" y="492"/>
                  </a:lnTo>
                  <a:lnTo>
                    <a:pt x="117" y="491"/>
                  </a:lnTo>
                  <a:lnTo>
                    <a:pt x="112" y="490"/>
                  </a:lnTo>
                  <a:lnTo>
                    <a:pt x="108" y="486"/>
                  </a:lnTo>
                  <a:lnTo>
                    <a:pt x="107" y="480"/>
                  </a:lnTo>
                  <a:lnTo>
                    <a:pt x="106" y="475"/>
                  </a:lnTo>
                  <a:lnTo>
                    <a:pt x="106" y="474"/>
                  </a:lnTo>
                  <a:lnTo>
                    <a:pt x="106" y="473"/>
                  </a:lnTo>
                  <a:lnTo>
                    <a:pt x="137" y="223"/>
                  </a:lnTo>
                  <a:lnTo>
                    <a:pt x="78" y="200"/>
                  </a:lnTo>
                  <a:lnTo>
                    <a:pt x="57" y="359"/>
                  </a:lnTo>
                  <a:lnTo>
                    <a:pt x="66" y="372"/>
                  </a:lnTo>
                  <a:lnTo>
                    <a:pt x="70" y="388"/>
                  </a:lnTo>
                  <a:lnTo>
                    <a:pt x="68" y="401"/>
                  </a:lnTo>
                  <a:lnTo>
                    <a:pt x="60" y="412"/>
                  </a:lnTo>
                  <a:lnTo>
                    <a:pt x="49" y="419"/>
                  </a:lnTo>
                  <a:lnTo>
                    <a:pt x="35" y="422"/>
                  </a:lnTo>
                  <a:lnTo>
                    <a:pt x="22" y="419"/>
                  </a:lnTo>
                  <a:lnTo>
                    <a:pt x="10" y="412"/>
                  </a:lnTo>
                  <a:lnTo>
                    <a:pt x="2" y="401"/>
                  </a:lnTo>
                  <a:lnTo>
                    <a:pt x="0" y="388"/>
                  </a:lnTo>
                  <a:lnTo>
                    <a:pt x="3" y="373"/>
                  </a:lnTo>
                  <a:lnTo>
                    <a:pt x="10" y="363"/>
                  </a:lnTo>
                  <a:lnTo>
                    <a:pt x="22" y="355"/>
                  </a:lnTo>
                  <a:lnTo>
                    <a:pt x="44" y="187"/>
                  </a:lnTo>
                  <a:lnTo>
                    <a:pt x="11" y="174"/>
                  </a:lnTo>
                  <a:lnTo>
                    <a:pt x="10" y="174"/>
                  </a:lnTo>
                  <a:lnTo>
                    <a:pt x="6" y="172"/>
                  </a:lnTo>
                  <a:lnTo>
                    <a:pt x="3" y="168"/>
                  </a:lnTo>
                  <a:lnTo>
                    <a:pt x="1" y="164"/>
                  </a:lnTo>
                  <a:lnTo>
                    <a:pt x="0" y="158"/>
                  </a:lnTo>
                  <a:lnTo>
                    <a:pt x="1" y="153"/>
                  </a:lnTo>
                  <a:lnTo>
                    <a:pt x="3" y="149"/>
                  </a:lnTo>
                  <a:lnTo>
                    <a:pt x="6" y="145"/>
                  </a:lnTo>
                  <a:lnTo>
                    <a:pt x="10" y="143"/>
                  </a:lnTo>
                  <a:lnTo>
                    <a:pt x="11" y="143"/>
                  </a:lnTo>
                  <a:lnTo>
                    <a:pt x="379" y="3"/>
                  </a:lnTo>
                  <a:lnTo>
                    <a:pt x="383" y="1"/>
                  </a:lnTo>
                  <a:lnTo>
                    <a:pt x="387" y="0"/>
                  </a:lnTo>
                  <a:close/>
                </a:path>
              </a:pathLst>
            </a:custGeom>
            <a:solidFill>
              <a:srgbClr val="386398"/>
            </a:solidFill>
            <a:ln w="9525">
              <a:noFill/>
              <a:round/>
            </a:ln>
          </p:spPr>
          <p:txBody>
            <a:bodyPr/>
            <a:lstStyle/>
            <a:p>
              <a:endParaRPr lang="zh-CN" altLang="en-US">
                <a:latin typeface="Times New Roman" panose="02020603050405020304" charset="0"/>
                <a:ea typeface="楷体" panose="02010609060101010101" pitchFamily="49" charset="-122"/>
                <a:cs typeface="Times New Roman" panose="02020603050405020304" charset="0"/>
              </a:endParaRPr>
            </a:p>
          </p:txBody>
        </p:sp>
        <p:sp>
          <p:nvSpPr>
            <p:cNvPr id="18" name="Freeform 113"/>
            <p:cNvSpPr>
              <a:spLocks noEditPoints="1"/>
            </p:cNvSpPr>
            <p:nvPr/>
          </p:nvSpPr>
          <p:spPr bwMode="auto">
            <a:xfrm>
              <a:off x="1994286" y="288984"/>
              <a:ext cx="296910" cy="298511"/>
            </a:xfrm>
            <a:custGeom>
              <a:avLst/>
              <a:gdLst/>
              <a:ahLst/>
              <a:cxnLst>
                <a:cxn ang="0">
                  <a:pos x="194" y="668"/>
                </a:cxn>
                <a:cxn ang="0">
                  <a:pos x="148" y="506"/>
                </a:cxn>
                <a:cxn ang="0">
                  <a:pos x="246" y="660"/>
                </a:cxn>
                <a:cxn ang="0">
                  <a:pos x="372" y="691"/>
                </a:cxn>
                <a:cxn ang="0">
                  <a:pos x="526" y="423"/>
                </a:cxn>
                <a:cxn ang="0">
                  <a:pos x="530" y="450"/>
                </a:cxn>
                <a:cxn ang="0">
                  <a:pos x="504" y="454"/>
                </a:cxn>
                <a:cxn ang="0">
                  <a:pos x="500" y="427"/>
                </a:cxn>
                <a:cxn ang="0">
                  <a:pos x="465" y="362"/>
                </a:cxn>
                <a:cxn ang="0">
                  <a:pos x="476" y="387"/>
                </a:cxn>
                <a:cxn ang="0">
                  <a:pos x="452" y="399"/>
                </a:cxn>
                <a:cxn ang="0">
                  <a:pos x="440" y="376"/>
                </a:cxn>
                <a:cxn ang="0">
                  <a:pos x="276" y="342"/>
                </a:cxn>
                <a:cxn ang="0">
                  <a:pos x="139" y="395"/>
                </a:cxn>
                <a:cxn ang="0">
                  <a:pos x="230" y="474"/>
                </a:cxn>
                <a:cxn ang="0">
                  <a:pos x="289" y="596"/>
                </a:cxn>
                <a:cxn ang="0">
                  <a:pos x="374" y="609"/>
                </a:cxn>
                <a:cxn ang="0">
                  <a:pos x="444" y="700"/>
                </a:cxn>
                <a:cxn ang="0">
                  <a:pos x="499" y="563"/>
                </a:cxn>
                <a:cxn ang="0">
                  <a:pos x="416" y="313"/>
                </a:cxn>
                <a:cxn ang="0">
                  <a:pos x="412" y="339"/>
                </a:cxn>
                <a:cxn ang="0">
                  <a:pos x="385" y="335"/>
                </a:cxn>
                <a:cxn ang="0">
                  <a:pos x="390" y="309"/>
                </a:cxn>
                <a:cxn ang="0">
                  <a:pos x="618" y="194"/>
                </a:cxn>
                <a:cxn ang="0">
                  <a:pos x="614" y="221"/>
                </a:cxn>
                <a:cxn ang="0">
                  <a:pos x="641" y="225"/>
                </a:cxn>
                <a:cxn ang="0">
                  <a:pos x="645" y="199"/>
                </a:cxn>
                <a:cxn ang="0">
                  <a:pos x="648" y="156"/>
                </a:cxn>
                <a:cxn ang="0">
                  <a:pos x="685" y="228"/>
                </a:cxn>
                <a:cxn ang="0">
                  <a:pos x="611" y="264"/>
                </a:cxn>
                <a:cxn ang="0">
                  <a:pos x="576" y="191"/>
                </a:cxn>
                <a:cxn ang="0">
                  <a:pos x="801" y="38"/>
                </a:cxn>
                <a:cxn ang="0">
                  <a:pos x="644" y="72"/>
                </a:cxn>
                <a:cxn ang="0">
                  <a:pos x="456" y="171"/>
                </a:cxn>
                <a:cxn ang="0">
                  <a:pos x="374" y="247"/>
                </a:cxn>
                <a:cxn ang="0">
                  <a:pos x="524" y="534"/>
                </a:cxn>
                <a:cxn ang="0">
                  <a:pos x="609" y="448"/>
                </a:cxn>
                <a:cxn ang="0">
                  <a:pos x="695" y="347"/>
                </a:cxn>
                <a:cxn ang="0">
                  <a:pos x="780" y="150"/>
                </a:cxn>
                <a:cxn ang="0">
                  <a:pos x="802" y="0"/>
                </a:cxn>
                <a:cxn ang="0">
                  <a:pos x="839" y="31"/>
                </a:cxn>
                <a:cxn ang="0">
                  <a:pos x="812" y="183"/>
                </a:cxn>
                <a:cxn ang="0">
                  <a:pos x="721" y="376"/>
                </a:cxn>
                <a:cxn ang="0">
                  <a:pos x="628" y="483"/>
                </a:cxn>
                <a:cxn ang="0">
                  <a:pos x="545" y="567"/>
                </a:cxn>
                <a:cxn ang="0">
                  <a:pos x="474" y="726"/>
                </a:cxn>
                <a:cxn ang="0">
                  <a:pos x="421" y="759"/>
                </a:cxn>
                <a:cxn ang="0">
                  <a:pos x="343" y="650"/>
                </a:cxn>
                <a:cxn ang="0">
                  <a:pos x="216" y="577"/>
                </a:cxn>
                <a:cxn ang="0">
                  <a:pos x="160" y="446"/>
                </a:cxn>
                <a:cxn ang="0">
                  <a:pos x="52" y="414"/>
                </a:cxn>
                <a:cxn ang="0">
                  <a:pos x="191" y="330"/>
                </a:cxn>
                <a:cxn ang="0">
                  <a:pos x="302" y="264"/>
                </a:cxn>
                <a:cxn ang="0">
                  <a:pos x="387" y="182"/>
                </a:cxn>
                <a:cxn ang="0">
                  <a:pos x="550" y="69"/>
                </a:cxn>
                <a:cxn ang="0">
                  <a:pos x="747" y="5"/>
                </a:cxn>
              </a:cxnLst>
              <a:rect l="0" t="0" r="r" b="b"/>
              <a:pathLst>
                <a:path w="839" h="839">
                  <a:moveTo>
                    <a:pt x="137" y="598"/>
                  </a:moveTo>
                  <a:lnTo>
                    <a:pt x="69" y="771"/>
                  </a:lnTo>
                  <a:lnTo>
                    <a:pt x="242" y="702"/>
                  </a:lnTo>
                  <a:lnTo>
                    <a:pt x="217" y="686"/>
                  </a:lnTo>
                  <a:lnTo>
                    <a:pt x="194" y="668"/>
                  </a:lnTo>
                  <a:lnTo>
                    <a:pt x="171" y="647"/>
                  </a:lnTo>
                  <a:lnTo>
                    <a:pt x="153" y="623"/>
                  </a:lnTo>
                  <a:lnTo>
                    <a:pt x="137" y="598"/>
                  </a:lnTo>
                  <a:close/>
                  <a:moveTo>
                    <a:pt x="148" y="469"/>
                  </a:moveTo>
                  <a:lnTo>
                    <a:pt x="148" y="506"/>
                  </a:lnTo>
                  <a:lnTo>
                    <a:pt x="156" y="543"/>
                  </a:lnTo>
                  <a:lnTo>
                    <a:pt x="170" y="577"/>
                  </a:lnTo>
                  <a:lnTo>
                    <a:pt x="190" y="609"/>
                  </a:lnTo>
                  <a:lnTo>
                    <a:pt x="216" y="636"/>
                  </a:lnTo>
                  <a:lnTo>
                    <a:pt x="246" y="660"/>
                  </a:lnTo>
                  <a:lnTo>
                    <a:pt x="279" y="677"/>
                  </a:lnTo>
                  <a:lnTo>
                    <a:pt x="314" y="688"/>
                  </a:lnTo>
                  <a:lnTo>
                    <a:pt x="351" y="692"/>
                  </a:lnTo>
                  <a:lnTo>
                    <a:pt x="361" y="692"/>
                  </a:lnTo>
                  <a:lnTo>
                    <a:pt x="372" y="691"/>
                  </a:lnTo>
                  <a:lnTo>
                    <a:pt x="0" y="839"/>
                  </a:lnTo>
                  <a:lnTo>
                    <a:pt x="148" y="469"/>
                  </a:lnTo>
                  <a:close/>
                  <a:moveTo>
                    <a:pt x="516" y="419"/>
                  </a:moveTo>
                  <a:lnTo>
                    <a:pt x="521" y="420"/>
                  </a:lnTo>
                  <a:lnTo>
                    <a:pt x="526" y="423"/>
                  </a:lnTo>
                  <a:lnTo>
                    <a:pt x="530" y="427"/>
                  </a:lnTo>
                  <a:lnTo>
                    <a:pt x="533" y="432"/>
                  </a:lnTo>
                  <a:lnTo>
                    <a:pt x="534" y="438"/>
                  </a:lnTo>
                  <a:lnTo>
                    <a:pt x="533" y="445"/>
                  </a:lnTo>
                  <a:lnTo>
                    <a:pt x="530" y="450"/>
                  </a:lnTo>
                  <a:lnTo>
                    <a:pt x="526" y="454"/>
                  </a:lnTo>
                  <a:lnTo>
                    <a:pt x="521" y="457"/>
                  </a:lnTo>
                  <a:lnTo>
                    <a:pt x="516" y="458"/>
                  </a:lnTo>
                  <a:lnTo>
                    <a:pt x="509" y="457"/>
                  </a:lnTo>
                  <a:lnTo>
                    <a:pt x="504" y="454"/>
                  </a:lnTo>
                  <a:lnTo>
                    <a:pt x="500" y="450"/>
                  </a:lnTo>
                  <a:lnTo>
                    <a:pt x="497" y="445"/>
                  </a:lnTo>
                  <a:lnTo>
                    <a:pt x="496" y="438"/>
                  </a:lnTo>
                  <a:lnTo>
                    <a:pt x="497" y="432"/>
                  </a:lnTo>
                  <a:lnTo>
                    <a:pt x="500" y="427"/>
                  </a:lnTo>
                  <a:lnTo>
                    <a:pt x="504" y="423"/>
                  </a:lnTo>
                  <a:lnTo>
                    <a:pt x="509" y="420"/>
                  </a:lnTo>
                  <a:lnTo>
                    <a:pt x="516" y="419"/>
                  </a:lnTo>
                  <a:close/>
                  <a:moveTo>
                    <a:pt x="458" y="362"/>
                  </a:moveTo>
                  <a:lnTo>
                    <a:pt x="465" y="362"/>
                  </a:lnTo>
                  <a:lnTo>
                    <a:pt x="470" y="366"/>
                  </a:lnTo>
                  <a:lnTo>
                    <a:pt x="474" y="370"/>
                  </a:lnTo>
                  <a:lnTo>
                    <a:pt x="476" y="376"/>
                  </a:lnTo>
                  <a:lnTo>
                    <a:pt x="478" y="381"/>
                  </a:lnTo>
                  <a:lnTo>
                    <a:pt x="476" y="387"/>
                  </a:lnTo>
                  <a:lnTo>
                    <a:pt x="474" y="393"/>
                  </a:lnTo>
                  <a:lnTo>
                    <a:pt x="470" y="397"/>
                  </a:lnTo>
                  <a:lnTo>
                    <a:pt x="465" y="399"/>
                  </a:lnTo>
                  <a:lnTo>
                    <a:pt x="458" y="400"/>
                  </a:lnTo>
                  <a:lnTo>
                    <a:pt x="452" y="399"/>
                  </a:lnTo>
                  <a:lnTo>
                    <a:pt x="446" y="397"/>
                  </a:lnTo>
                  <a:lnTo>
                    <a:pt x="442" y="393"/>
                  </a:lnTo>
                  <a:lnTo>
                    <a:pt x="440" y="387"/>
                  </a:lnTo>
                  <a:lnTo>
                    <a:pt x="438" y="381"/>
                  </a:lnTo>
                  <a:lnTo>
                    <a:pt x="440" y="376"/>
                  </a:lnTo>
                  <a:lnTo>
                    <a:pt x="442" y="370"/>
                  </a:lnTo>
                  <a:lnTo>
                    <a:pt x="446" y="366"/>
                  </a:lnTo>
                  <a:lnTo>
                    <a:pt x="452" y="362"/>
                  </a:lnTo>
                  <a:lnTo>
                    <a:pt x="458" y="362"/>
                  </a:lnTo>
                  <a:close/>
                  <a:moveTo>
                    <a:pt x="276" y="342"/>
                  </a:moveTo>
                  <a:lnTo>
                    <a:pt x="275" y="342"/>
                  </a:lnTo>
                  <a:lnTo>
                    <a:pt x="274" y="343"/>
                  </a:lnTo>
                  <a:lnTo>
                    <a:pt x="225" y="359"/>
                  </a:lnTo>
                  <a:lnTo>
                    <a:pt x="179" y="376"/>
                  </a:lnTo>
                  <a:lnTo>
                    <a:pt x="139" y="395"/>
                  </a:lnTo>
                  <a:lnTo>
                    <a:pt x="175" y="411"/>
                  </a:lnTo>
                  <a:lnTo>
                    <a:pt x="213" y="433"/>
                  </a:lnTo>
                  <a:lnTo>
                    <a:pt x="225" y="444"/>
                  </a:lnTo>
                  <a:lnTo>
                    <a:pt x="230" y="458"/>
                  </a:lnTo>
                  <a:lnTo>
                    <a:pt x="230" y="474"/>
                  </a:lnTo>
                  <a:lnTo>
                    <a:pt x="228" y="500"/>
                  </a:lnTo>
                  <a:lnTo>
                    <a:pt x="233" y="526"/>
                  </a:lnTo>
                  <a:lnTo>
                    <a:pt x="245" y="552"/>
                  </a:lnTo>
                  <a:lnTo>
                    <a:pt x="264" y="576"/>
                  </a:lnTo>
                  <a:lnTo>
                    <a:pt x="289" y="596"/>
                  </a:lnTo>
                  <a:lnTo>
                    <a:pt x="315" y="607"/>
                  </a:lnTo>
                  <a:lnTo>
                    <a:pt x="343" y="613"/>
                  </a:lnTo>
                  <a:lnTo>
                    <a:pt x="365" y="609"/>
                  </a:lnTo>
                  <a:lnTo>
                    <a:pt x="370" y="609"/>
                  </a:lnTo>
                  <a:lnTo>
                    <a:pt x="374" y="609"/>
                  </a:lnTo>
                  <a:lnTo>
                    <a:pt x="387" y="610"/>
                  </a:lnTo>
                  <a:lnTo>
                    <a:pt x="398" y="616"/>
                  </a:lnTo>
                  <a:lnTo>
                    <a:pt x="407" y="626"/>
                  </a:lnTo>
                  <a:lnTo>
                    <a:pt x="429" y="665"/>
                  </a:lnTo>
                  <a:lnTo>
                    <a:pt x="444" y="700"/>
                  </a:lnTo>
                  <a:lnTo>
                    <a:pt x="463" y="660"/>
                  </a:lnTo>
                  <a:lnTo>
                    <a:pt x="482" y="615"/>
                  </a:lnTo>
                  <a:lnTo>
                    <a:pt x="497" y="565"/>
                  </a:lnTo>
                  <a:lnTo>
                    <a:pt x="497" y="564"/>
                  </a:lnTo>
                  <a:lnTo>
                    <a:pt x="499" y="563"/>
                  </a:lnTo>
                  <a:lnTo>
                    <a:pt x="276" y="342"/>
                  </a:lnTo>
                  <a:close/>
                  <a:moveTo>
                    <a:pt x="401" y="305"/>
                  </a:moveTo>
                  <a:lnTo>
                    <a:pt x="407" y="306"/>
                  </a:lnTo>
                  <a:lnTo>
                    <a:pt x="412" y="309"/>
                  </a:lnTo>
                  <a:lnTo>
                    <a:pt x="416" y="313"/>
                  </a:lnTo>
                  <a:lnTo>
                    <a:pt x="419" y="318"/>
                  </a:lnTo>
                  <a:lnTo>
                    <a:pt x="420" y="325"/>
                  </a:lnTo>
                  <a:lnTo>
                    <a:pt x="419" y="330"/>
                  </a:lnTo>
                  <a:lnTo>
                    <a:pt x="416" y="335"/>
                  </a:lnTo>
                  <a:lnTo>
                    <a:pt x="412" y="339"/>
                  </a:lnTo>
                  <a:lnTo>
                    <a:pt x="407" y="342"/>
                  </a:lnTo>
                  <a:lnTo>
                    <a:pt x="401" y="343"/>
                  </a:lnTo>
                  <a:lnTo>
                    <a:pt x="395" y="342"/>
                  </a:lnTo>
                  <a:lnTo>
                    <a:pt x="390" y="339"/>
                  </a:lnTo>
                  <a:lnTo>
                    <a:pt x="385" y="335"/>
                  </a:lnTo>
                  <a:lnTo>
                    <a:pt x="382" y="330"/>
                  </a:lnTo>
                  <a:lnTo>
                    <a:pt x="382" y="325"/>
                  </a:lnTo>
                  <a:lnTo>
                    <a:pt x="382" y="318"/>
                  </a:lnTo>
                  <a:lnTo>
                    <a:pt x="385" y="313"/>
                  </a:lnTo>
                  <a:lnTo>
                    <a:pt x="390" y="309"/>
                  </a:lnTo>
                  <a:lnTo>
                    <a:pt x="395" y="306"/>
                  </a:lnTo>
                  <a:lnTo>
                    <a:pt x="401" y="305"/>
                  </a:lnTo>
                  <a:close/>
                  <a:moveTo>
                    <a:pt x="630" y="191"/>
                  </a:moveTo>
                  <a:lnTo>
                    <a:pt x="623" y="191"/>
                  </a:lnTo>
                  <a:lnTo>
                    <a:pt x="618" y="194"/>
                  </a:lnTo>
                  <a:lnTo>
                    <a:pt x="614" y="199"/>
                  </a:lnTo>
                  <a:lnTo>
                    <a:pt x="611" y="204"/>
                  </a:lnTo>
                  <a:lnTo>
                    <a:pt x="610" y="209"/>
                  </a:lnTo>
                  <a:lnTo>
                    <a:pt x="611" y="216"/>
                  </a:lnTo>
                  <a:lnTo>
                    <a:pt x="614" y="221"/>
                  </a:lnTo>
                  <a:lnTo>
                    <a:pt x="618" y="225"/>
                  </a:lnTo>
                  <a:lnTo>
                    <a:pt x="623" y="228"/>
                  </a:lnTo>
                  <a:lnTo>
                    <a:pt x="630" y="229"/>
                  </a:lnTo>
                  <a:lnTo>
                    <a:pt x="636" y="228"/>
                  </a:lnTo>
                  <a:lnTo>
                    <a:pt x="641" y="225"/>
                  </a:lnTo>
                  <a:lnTo>
                    <a:pt x="645" y="221"/>
                  </a:lnTo>
                  <a:lnTo>
                    <a:pt x="648" y="216"/>
                  </a:lnTo>
                  <a:lnTo>
                    <a:pt x="649" y="209"/>
                  </a:lnTo>
                  <a:lnTo>
                    <a:pt x="648" y="204"/>
                  </a:lnTo>
                  <a:lnTo>
                    <a:pt x="645" y="199"/>
                  </a:lnTo>
                  <a:lnTo>
                    <a:pt x="641" y="194"/>
                  </a:lnTo>
                  <a:lnTo>
                    <a:pt x="636" y="191"/>
                  </a:lnTo>
                  <a:lnTo>
                    <a:pt x="630" y="191"/>
                  </a:lnTo>
                  <a:close/>
                  <a:moveTo>
                    <a:pt x="630" y="152"/>
                  </a:moveTo>
                  <a:lnTo>
                    <a:pt x="648" y="156"/>
                  </a:lnTo>
                  <a:lnTo>
                    <a:pt x="664" y="164"/>
                  </a:lnTo>
                  <a:lnTo>
                    <a:pt x="675" y="175"/>
                  </a:lnTo>
                  <a:lnTo>
                    <a:pt x="685" y="191"/>
                  </a:lnTo>
                  <a:lnTo>
                    <a:pt x="687" y="209"/>
                  </a:lnTo>
                  <a:lnTo>
                    <a:pt x="685" y="228"/>
                  </a:lnTo>
                  <a:lnTo>
                    <a:pt x="675" y="243"/>
                  </a:lnTo>
                  <a:lnTo>
                    <a:pt x="664" y="255"/>
                  </a:lnTo>
                  <a:lnTo>
                    <a:pt x="648" y="264"/>
                  </a:lnTo>
                  <a:lnTo>
                    <a:pt x="630" y="267"/>
                  </a:lnTo>
                  <a:lnTo>
                    <a:pt x="611" y="264"/>
                  </a:lnTo>
                  <a:lnTo>
                    <a:pt x="596" y="255"/>
                  </a:lnTo>
                  <a:lnTo>
                    <a:pt x="584" y="243"/>
                  </a:lnTo>
                  <a:lnTo>
                    <a:pt x="576" y="228"/>
                  </a:lnTo>
                  <a:lnTo>
                    <a:pt x="572" y="209"/>
                  </a:lnTo>
                  <a:lnTo>
                    <a:pt x="576" y="191"/>
                  </a:lnTo>
                  <a:lnTo>
                    <a:pt x="584" y="175"/>
                  </a:lnTo>
                  <a:lnTo>
                    <a:pt x="596" y="164"/>
                  </a:lnTo>
                  <a:lnTo>
                    <a:pt x="611" y="156"/>
                  </a:lnTo>
                  <a:lnTo>
                    <a:pt x="630" y="152"/>
                  </a:lnTo>
                  <a:close/>
                  <a:moveTo>
                    <a:pt x="801" y="38"/>
                  </a:moveTo>
                  <a:lnTo>
                    <a:pt x="779" y="39"/>
                  </a:lnTo>
                  <a:lnTo>
                    <a:pt x="750" y="43"/>
                  </a:lnTo>
                  <a:lnTo>
                    <a:pt x="717" y="51"/>
                  </a:lnTo>
                  <a:lnTo>
                    <a:pt x="682" y="60"/>
                  </a:lnTo>
                  <a:lnTo>
                    <a:pt x="644" y="72"/>
                  </a:lnTo>
                  <a:lnTo>
                    <a:pt x="605" y="88"/>
                  </a:lnTo>
                  <a:lnTo>
                    <a:pt x="565" y="105"/>
                  </a:lnTo>
                  <a:lnTo>
                    <a:pt x="528" y="124"/>
                  </a:lnTo>
                  <a:lnTo>
                    <a:pt x="490" y="146"/>
                  </a:lnTo>
                  <a:lnTo>
                    <a:pt x="456" y="171"/>
                  </a:lnTo>
                  <a:lnTo>
                    <a:pt x="425" y="198"/>
                  </a:lnTo>
                  <a:lnTo>
                    <a:pt x="416" y="207"/>
                  </a:lnTo>
                  <a:lnTo>
                    <a:pt x="404" y="218"/>
                  </a:lnTo>
                  <a:lnTo>
                    <a:pt x="391" y="232"/>
                  </a:lnTo>
                  <a:lnTo>
                    <a:pt x="374" y="247"/>
                  </a:lnTo>
                  <a:lnTo>
                    <a:pt x="356" y="266"/>
                  </a:lnTo>
                  <a:lnTo>
                    <a:pt x="338" y="284"/>
                  </a:lnTo>
                  <a:lnTo>
                    <a:pt x="319" y="301"/>
                  </a:lnTo>
                  <a:lnTo>
                    <a:pt x="305" y="317"/>
                  </a:lnTo>
                  <a:lnTo>
                    <a:pt x="524" y="534"/>
                  </a:lnTo>
                  <a:lnTo>
                    <a:pt x="538" y="520"/>
                  </a:lnTo>
                  <a:lnTo>
                    <a:pt x="556" y="503"/>
                  </a:lnTo>
                  <a:lnTo>
                    <a:pt x="575" y="483"/>
                  </a:lnTo>
                  <a:lnTo>
                    <a:pt x="592" y="465"/>
                  </a:lnTo>
                  <a:lnTo>
                    <a:pt x="609" y="448"/>
                  </a:lnTo>
                  <a:lnTo>
                    <a:pt x="622" y="434"/>
                  </a:lnTo>
                  <a:lnTo>
                    <a:pt x="632" y="423"/>
                  </a:lnTo>
                  <a:lnTo>
                    <a:pt x="641" y="414"/>
                  </a:lnTo>
                  <a:lnTo>
                    <a:pt x="669" y="382"/>
                  </a:lnTo>
                  <a:lnTo>
                    <a:pt x="695" y="347"/>
                  </a:lnTo>
                  <a:lnTo>
                    <a:pt x="717" y="309"/>
                  </a:lnTo>
                  <a:lnTo>
                    <a:pt x="737" y="268"/>
                  </a:lnTo>
                  <a:lnTo>
                    <a:pt x="754" y="229"/>
                  </a:lnTo>
                  <a:lnTo>
                    <a:pt x="768" y="188"/>
                  </a:lnTo>
                  <a:lnTo>
                    <a:pt x="780" y="150"/>
                  </a:lnTo>
                  <a:lnTo>
                    <a:pt x="789" y="116"/>
                  </a:lnTo>
                  <a:lnTo>
                    <a:pt x="796" y="85"/>
                  </a:lnTo>
                  <a:lnTo>
                    <a:pt x="800" y="57"/>
                  </a:lnTo>
                  <a:lnTo>
                    <a:pt x="801" y="38"/>
                  </a:lnTo>
                  <a:close/>
                  <a:moveTo>
                    <a:pt x="802" y="0"/>
                  </a:moveTo>
                  <a:lnTo>
                    <a:pt x="815" y="0"/>
                  </a:lnTo>
                  <a:lnTo>
                    <a:pt x="826" y="2"/>
                  </a:lnTo>
                  <a:lnTo>
                    <a:pt x="833" y="6"/>
                  </a:lnTo>
                  <a:lnTo>
                    <a:pt x="838" y="16"/>
                  </a:lnTo>
                  <a:lnTo>
                    <a:pt x="839" y="31"/>
                  </a:lnTo>
                  <a:lnTo>
                    <a:pt x="839" y="54"/>
                  </a:lnTo>
                  <a:lnTo>
                    <a:pt x="835" y="81"/>
                  </a:lnTo>
                  <a:lnTo>
                    <a:pt x="830" y="112"/>
                  </a:lnTo>
                  <a:lnTo>
                    <a:pt x="822" y="146"/>
                  </a:lnTo>
                  <a:lnTo>
                    <a:pt x="812" y="183"/>
                  </a:lnTo>
                  <a:lnTo>
                    <a:pt x="798" y="222"/>
                  </a:lnTo>
                  <a:lnTo>
                    <a:pt x="783" y="262"/>
                  </a:lnTo>
                  <a:lnTo>
                    <a:pt x="764" y="301"/>
                  </a:lnTo>
                  <a:lnTo>
                    <a:pt x="743" y="339"/>
                  </a:lnTo>
                  <a:lnTo>
                    <a:pt x="721" y="376"/>
                  </a:lnTo>
                  <a:lnTo>
                    <a:pt x="696" y="410"/>
                  </a:lnTo>
                  <a:lnTo>
                    <a:pt x="669" y="441"/>
                  </a:lnTo>
                  <a:lnTo>
                    <a:pt x="658" y="452"/>
                  </a:lnTo>
                  <a:lnTo>
                    <a:pt x="644" y="466"/>
                  </a:lnTo>
                  <a:lnTo>
                    <a:pt x="628" y="483"/>
                  </a:lnTo>
                  <a:lnTo>
                    <a:pt x="610" y="501"/>
                  </a:lnTo>
                  <a:lnTo>
                    <a:pt x="593" y="520"/>
                  </a:lnTo>
                  <a:lnTo>
                    <a:pt x="575" y="538"/>
                  </a:lnTo>
                  <a:lnTo>
                    <a:pt x="559" y="554"/>
                  </a:lnTo>
                  <a:lnTo>
                    <a:pt x="545" y="567"/>
                  </a:lnTo>
                  <a:lnTo>
                    <a:pt x="534" y="576"/>
                  </a:lnTo>
                  <a:lnTo>
                    <a:pt x="524" y="611"/>
                  </a:lnTo>
                  <a:lnTo>
                    <a:pt x="509" y="649"/>
                  </a:lnTo>
                  <a:lnTo>
                    <a:pt x="493" y="688"/>
                  </a:lnTo>
                  <a:lnTo>
                    <a:pt x="474" y="726"/>
                  </a:lnTo>
                  <a:lnTo>
                    <a:pt x="452" y="762"/>
                  </a:lnTo>
                  <a:lnTo>
                    <a:pt x="425" y="792"/>
                  </a:lnTo>
                  <a:lnTo>
                    <a:pt x="425" y="788"/>
                  </a:lnTo>
                  <a:lnTo>
                    <a:pt x="424" y="776"/>
                  </a:lnTo>
                  <a:lnTo>
                    <a:pt x="421" y="759"/>
                  </a:lnTo>
                  <a:lnTo>
                    <a:pt x="416" y="737"/>
                  </a:lnTo>
                  <a:lnTo>
                    <a:pt x="407" y="709"/>
                  </a:lnTo>
                  <a:lnTo>
                    <a:pt x="394" y="679"/>
                  </a:lnTo>
                  <a:lnTo>
                    <a:pt x="374" y="647"/>
                  </a:lnTo>
                  <a:lnTo>
                    <a:pt x="343" y="650"/>
                  </a:lnTo>
                  <a:lnTo>
                    <a:pt x="315" y="647"/>
                  </a:lnTo>
                  <a:lnTo>
                    <a:pt x="288" y="639"/>
                  </a:lnTo>
                  <a:lnTo>
                    <a:pt x="262" y="623"/>
                  </a:lnTo>
                  <a:lnTo>
                    <a:pt x="237" y="602"/>
                  </a:lnTo>
                  <a:lnTo>
                    <a:pt x="216" y="577"/>
                  </a:lnTo>
                  <a:lnTo>
                    <a:pt x="200" y="550"/>
                  </a:lnTo>
                  <a:lnTo>
                    <a:pt x="192" y="522"/>
                  </a:lnTo>
                  <a:lnTo>
                    <a:pt x="190" y="493"/>
                  </a:lnTo>
                  <a:lnTo>
                    <a:pt x="194" y="465"/>
                  </a:lnTo>
                  <a:lnTo>
                    <a:pt x="160" y="446"/>
                  </a:lnTo>
                  <a:lnTo>
                    <a:pt x="130" y="432"/>
                  </a:lnTo>
                  <a:lnTo>
                    <a:pt x="102" y="424"/>
                  </a:lnTo>
                  <a:lnTo>
                    <a:pt x="80" y="417"/>
                  </a:lnTo>
                  <a:lnTo>
                    <a:pt x="63" y="415"/>
                  </a:lnTo>
                  <a:lnTo>
                    <a:pt x="52" y="414"/>
                  </a:lnTo>
                  <a:lnTo>
                    <a:pt x="48" y="414"/>
                  </a:lnTo>
                  <a:lnTo>
                    <a:pt x="79" y="389"/>
                  </a:lnTo>
                  <a:lnTo>
                    <a:pt x="114" y="366"/>
                  </a:lnTo>
                  <a:lnTo>
                    <a:pt x="152" y="347"/>
                  </a:lnTo>
                  <a:lnTo>
                    <a:pt x="191" y="330"/>
                  </a:lnTo>
                  <a:lnTo>
                    <a:pt x="229" y="317"/>
                  </a:lnTo>
                  <a:lnTo>
                    <a:pt x="264" y="306"/>
                  </a:lnTo>
                  <a:lnTo>
                    <a:pt x="274" y="294"/>
                  </a:lnTo>
                  <a:lnTo>
                    <a:pt x="287" y="281"/>
                  </a:lnTo>
                  <a:lnTo>
                    <a:pt x="302" y="264"/>
                  </a:lnTo>
                  <a:lnTo>
                    <a:pt x="319" y="247"/>
                  </a:lnTo>
                  <a:lnTo>
                    <a:pt x="338" y="229"/>
                  </a:lnTo>
                  <a:lnTo>
                    <a:pt x="356" y="212"/>
                  </a:lnTo>
                  <a:lnTo>
                    <a:pt x="373" y="195"/>
                  </a:lnTo>
                  <a:lnTo>
                    <a:pt x="387" y="182"/>
                  </a:lnTo>
                  <a:lnTo>
                    <a:pt x="399" y="171"/>
                  </a:lnTo>
                  <a:lnTo>
                    <a:pt x="432" y="141"/>
                  </a:lnTo>
                  <a:lnTo>
                    <a:pt x="469" y="115"/>
                  </a:lnTo>
                  <a:lnTo>
                    <a:pt x="508" y="92"/>
                  </a:lnTo>
                  <a:lnTo>
                    <a:pt x="550" y="69"/>
                  </a:lnTo>
                  <a:lnTo>
                    <a:pt x="592" y="51"/>
                  </a:lnTo>
                  <a:lnTo>
                    <a:pt x="634" y="35"/>
                  </a:lnTo>
                  <a:lnTo>
                    <a:pt x="674" y="22"/>
                  </a:lnTo>
                  <a:lnTo>
                    <a:pt x="712" y="13"/>
                  </a:lnTo>
                  <a:lnTo>
                    <a:pt x="747" y="5"/>
                  </a:lnTo>
                  <a:lnTo>
                    <a:pt x="778" y="1"/>
                  </a:lnTo>
                  <a:lnTo>
                    <a:pt x="802" y="0"/>
                  </a:lnTo>
                  <a:close/>
                </a:path>
              </a:pathLst>
            </a:custGeom>
            <a:solidFill>
              <a:srgbClr val="BFBFBF"/>
            </a:solidFill>
            <a:ln w="9525">
              <a:noFill/>
              <a:round/>
            </a:ln>
          </p:spPr>
          <p:txBody>
            <a:bodyPr/>
            <a:lstStyle/>
            <a:p>
              <a:endParaRPr lang="zh-CN" altLang="en-US">
                <a:latin typeface="Times New Roman" panose="02020603050405020304" charset="0"/>
                <a:ea typeface="楷体" panose="02010609060101010101" pitchFamily="49" charset="-122"/>
                <a:cs typeface="Times New Roman" panose="02020603050405020304" charset="0"/>
              </a:endParaRPr>
            </a:p>
          </p:txBody>
        </p:sp>
      </p:grpSp>
      <p:sp>
        <p:nvSpPr>
          <p:cNvPr id="19" name="文本框 66"/>
          <p:cNvSpPr>
            <a:spLocks noChangeArrowheads="1"/>
          </p:cNvSpPr>
          <p:nvPr/>
        </p:nvSpPr>
        <p:spPr bwMode="auto">
          <a:xfrm>
            <a:off x="488988" y="3698365"/>
            <a:ext cx="2949575" cy="1026611"/>
          </a:xfrm>
          <a:prstGeom prst="rect">
            <a:avLst/>
          </a:prstGeom>
          <a:noFill/>
          <a:ln w="9525">
            <a:noFill/>
            <a:miter lim="800000"/>
          </a:ln>
        </p:spPr>
        <p:txBody>
          <a:bodyPr lIns="71801" tIns="35901" rIns="71801" bIns="35901">
            <a:spAutoFit/>
          </a:bodyPr>
          <a:lstStyle/>
          <a:p>
            <a:pPr algn="ctr" eaLnBrk="0" hangingPunct="0">
              <a:spcAft>
                <a:spcPts val="600"/>
              </a:spcAft>
            </a:pPr>
            <a:r>
              <a:rPr lang="zh-CN" altLang="en-US" sz="1600" b="1" dirty="0" smtClean="0">
                <a:solidFill>
                  <a:srgbClr val="386398"/>
                </a:solidFill>
                <a:latin typeface="微软雅黑" panose="020B0503020204020204" pitchFamily="34" charset="-122"/>
                <a:ea typeface="微软雅黑" panose="020B0503020204020204" pitchFamily="34" charset="-122"/>
                <a:cs typeface="Times New Roman" panose="02020603050405020304" charset="0"/>
                <a:sym typeface="微软雅黑" panose="020B0503020204020204" pitchFamily="34" charset="-122"/>
              </a:rPr>
              <a:t>流程高效</a:t>
            </a:r>
            <a:endParaRPr lang="en-US" altLang="zh-CN" sz="1600" b="1" dirty="0" smtClean="0">
              <a:solidFill>
                <a:srgbClr val="386398"/>
              </a:solidFill>
              <a:latin typeface="微软雅黑" panose="020B0503020204020204" pitchFamily="34" charset="-122"/>
              <a:ea typeface="微软雅黑" panose="020B0503020204020204" pitchFamily="34" charset="-122"/>
              <a:cs typeface="Times New Roman" panose="02020603050405020304" charset="0"/>
              <a:sym typeface="微软雅黑" panose="020B0503020204020204" pitchFamily="34" charset="-122"/>
            </a:endParaRPr>
          </a:p>
          <a:p>
            <a:pPr marL="171450" indent="-171450" eaLnBrk="0" hangingPunct="0">
              <a:spcAft>
                <a:spcPts val="600"/>
              </a:spcAft>
              <a:buFont typeface="Arial" panose="020B0604020202020204" pitchFamily="34" charset="0"/>
              <a:buChar char="•"/>
            </a:pPr>
            <a:r>
              <a:rPr lang="zh-CN" altLang="en-US" sz="1200" dirty="0" smtClean="0">
                <a:latin typeface="微软雅黑" panose="020B0503020204020204" pitchFamily="34" charset="-122"/>
                <a:ea typeface="微软雅黑" panose="020B0503020204020204" pitchFamily="34" charset="-122"/>
                <a:cs typeface="Times New Roman" panose="02020603050405020304" charset="0"/>
                <a:sym typeface="微软雅黑" panose="020B0503020204020204" pitchFamily="34" charset="-122"/>
              </a:rPr>
              <a:t>与交易所等监管</a:t>
            </a:r>
            <a:r>
              <a:rPr lang="zh-CN" altLang="en-US" sz="1200" dirty="0">
                <a:latin typeface="微软雅黑" panose="020B0503020204020204" pitchFamily="34" charset="-122"/>
                <a:ea typeface="微软雅黑" panose="020B0503020204020204" pitchFamily="34" charset="-122"/>
                <a:cs typeface="Times New Roman" panose="02020603050405020304" charset="0"/>
                <a:sym typeface="微软雅黑" panose="020B0503020204020204" pitchFamily="34" charset="-122"/>
              </a:rPr>
              <a:t>机构沟通</a:t>
            </a:r>
            <a:r>
              <a:rPr lang="zh-CN" altLang="en-US" sz="1200" dirty="0" smtClean="0">
                <a:latin typeface="微软雅黑" panose="020B0503020204020204" pitchFamily="34" charset="-122"/>
                <a:ea typeface="微软雅黑" panose="020B0503020204020204" pitchFamily="34" charset="-122"/>
                <a:cs typeface="Times New Roman" panose="02020603050405020304" charset="0"/>
                <a:sym typeface="微软雅黑" panose="020B0503020204020204" pitchFamily="34" charset="-122"/>
              </a:rPr>
              <a:t>顺畅</a:t>
            </a:r>
            <a:endParaRPr lang="en-US" altLang="zh-CN" sz="1200" dirty="0" smtClean="0">
              <a:latin typeface="微软雅黑" panose="020B0503020204020204" pitchFamily="34" charset="-122"/>
              <a:ea typeface="微软雅黑" panose="020B0503020204020204" pitchFamily="34" charset="-122"/>
              <a:cs typeface="Times New Roman" panose="02020603050405020304" charset="0"/>
              <a:sym typeface="微软雅黑" panose="020B0503020204020204" pitchFamily="34" charset="-122"/>
            </a:endParaRPr>
          </a:p>
          <a:p>
            <a:pPr marL="171450" indent="-171450" eaLnBrk="0" hangingPunct="0">
              <a:spcAft>
                <a:spcPts val="600"/>
              </a:spcAft>
              <a:buFont typeface="Arial" panose="020B0604020202020204" pitchFamily="34" charset="0"/>
              <a:buChar char="•"/>
            </a:pPr>
            <a:r>
              <a:rPr lang="zh-CN" altLang="en-US" sz="1200" dirty="0" smtClean="0">
                <a:latin typeface="微软雅黑" panose="020B0503020204020204" pitchFamily="34" charset="-122"/>
                <a:ea typeface="微软雅黑" panose="020B0503020204020204" pitchFamily="34" charset="-122"/>
                <a:cs typeface="Times New Roman" panose="02020603050405020304" charset="0"/>
                <a:sym typeface="微软雅黑" panose="020B0503020204020204" pitchFamily="34" charset="-122"/>
              </a:rPr>
              <a:t>公司</a:t>
            </a:r>
            <a:r>
              <a:rPr lang="zh-CN" altLang="en-US" sz="1200" dirty="0">
                <a:latin typeface="微软雅黑" panose="020B0503020204020204" pitchFamily="34" charset="-122"/>
                <a:ea typeface="微软雅黑" panose="020B0503020204020204" pitchFamily="34" charset="-122"/>
                <a:cs typeface="Times New Roman" panose="02020603050405020304" charset="0"/>
                <a:sym typeface="微软雅黑" panose="020B0503020204020204" pitchFamily="34" charset="-122"/>
              </a:rPr>
              <a:t>业务制度完善，</a:t>
            </a:r>
            <a:r>
              <a:rPr lang="zh-CN" altLang="en-US" sz="1200" dirty="0" smtClean="0">
                <a:latin typeface="微软雅黑" panose="020B0503020204020204" pitchFamily="34" charset="-122"/>
                <a:ea typeface="微软雅黑" panose="020B0503020204020204" pitchFamily="34" charset="-122"/>
                <a:cs typeface="Times New Roman" panose="02020603050405020304" charset="0"/>
                <a:sym typeface="微软雅黑" panose="020B0503020204020204" pitchFamily="34" charset="-122"/>
              </a:rPr>
              <a:t>内部业务链条短，</a:t>
            </a:r>
            <a:r>
              <a:rPr lang="zh-CN" altLang="en-US" sz="1200" dirty="0">
                <a:latin typeface="微软雅黑" panose="020B0503020204020204" pitchFamily="34" charset="-122"/>
                <a:ea typeface="微软雅黑" panose="020B0503020204020204" pitchFamily="34" charset="-122"/>
                <a:cs typeface="Times New Roman" panose="02020603050405020304" charset="0"/>
                <a:sym typeface="微软雅黑" panose="020B0503020204020204" pitchFamily="34" charset="-122"/>
              </a:rPr>
              <a:t>能够</a:t>
            </a:r>
            <a:r>
              <a:rPr lang="zh-CN" altLang="en-US" sz="1200" dirty="0" smtClean="0">
                <a:latin typeface="微软雅黑" panose="020B0503020204020204" pitchFamily="34" charset="-122"/>
                <a:ea typeface="微软雅黑" panose="020B0503020204020204" pitchFamily="34" charset="-122"/>
                <a:cs typeface="Times New Roman" panose="02020603050405020304" charset="0"/>
                <a:sym typeface="微软雅黑" panose="020B0503020204020204" pitchFamily="34" charset="-122"/>
              </a:rPr>
              <a:t>为</a:t>
            </a:r>
            <a:r>
              <a:rPr lang="en-US" altLang="zh-CN" sz="1200" dirty="0" smtClean="0">
                <a:latin typeface="微软雅黑" panose="020B0503020204020204" pitchFamily="34" charset="-122"/>
                <a:ea typeface="微软雅黑" panose="020B0503020204020204" pitchFamily="34" charset="-122"/>
                <a:cs typeface="Times New Roman" panose="02020603050405020304" charset="0"/>
                <a:sym typeface="微软雅黑" panose="020B0503020204020204" pitchFamily="34" charset="-122"/>
              </a:rPr>
              <a:t>ABS</a:t>
            </a:r>
            <a:r>
              <a:rPr lang="zh-CN" altLang="en-US" sz="1200" dirty="0" smtClean="0">
                <a:latin typeface="微软雅黑" panose="020B0503020204020204" pitchFamily="34" charset="-122"/>
                <a:ea typeface="微软雅黑" panose="020B0503020204020204" pitchFamily="34" charset="-122"/>
                <a:cs typeface="Times New Roman" panose="02020603050405020304" charset="0"/>
                <a:sym typeface="微软雅黑" panose="020B0503020204020204" pitchFamily="34" charset="-122"/>
              </a:rPr>
              <a:t>发行</a:t>
            </a:r>
            <a:r>
              <a:rPr lang="zh-CN" altLang="en-US" sz="1200" dirty="0">
                <a:latin typeface="微软雅黑" panose="020B0503020204020204" pitchFamily="34" charset="-122"/>
                <a:ea typeface="微软雅黑" panose="020B0503020204020204" pitchFamily="34" charset="-122"/>
                <a:cs typeface="Times New Roman" panose="02020603050405020304" charset="0"/>
                <a:sym typeface="微软雅黑" panose="020B0503020204020204" pitchFamily="34" charset="-122"/>
              </a:rPr>
              <a:t>提供灵活便利的窗口</a:t>
            </a:r>
            <a:r>
              <a:rPr lang="zh-CN" altLang="en-US" sz="1200" dirty="0" smtClean="0">
                <a:latin typeface="微软雅黑" panose="020B0503020204020204" pitchFamily="34" charset="-122"/>
                <a:ea typeface="微软雅黑" panose="020B0503020204020204" pitchFamily="34" charset="-122"/>
                <a:cs typeface="Times New Roman" panose="02020603050405020304" charset="0"/>
                <a:sym typeface="微软雅黑" panose="020B0503020204020204" pitchFamily="34" charset="-122"/>
              </a:rPr>
              <a:t>期</a:t>
            </a:r>
            <a:endParaRPr lang="zh-CN" altLang="en-US" sz="1600" b="0" dirty="0">
              <a:solidFill>
                <a:srgbClr val="000000"/>
              </a:solidFill>
              <a:latin typeface="微软雅黑" panose="020B0503020204020204" pitchFamily="34" charset="-122"/>
              <a:ea typeface="微软雅黑" panose="020B0503020204020204" pitchFamily="34" charset="-122"/>
              <a:cs typeface="Times New Roman" panose="02020603050405020304" charset="0"/>
              <a:sym typeface="微软雅黑" panose="020B0503020204020204" pitchFamily="34" charset="-122"/>
            </a:endParaRPr>
          </a:p>
        </p:txBody>
      </p:sp>
      <p:sp>
        <p:nvSpPr>
          <p:cNvPr id="20" name="文本框 66"/>
          <p:cNvSpPr>
            <a:spLocks noChangeArrowheads="1"/>
          </p:cNvSpPr>
          <p:nvPr/>
        </p:nvSpPr>
        <p:spPr bwMode="auto">
          <a:xfrm>
            <a:off x="427000" y="2211710"/>
            <a:ext cx="3122605" cy="1395942"/>
          </a:xfrm>
          <a:prstGeom prst="rect">
            <a:avLst/>
          </a:prstGeom>
          <a:noFill/>
          <a:ln w="9525" cmpd="sng">
            <a:solidFill>
              <a:schemeClr val="bg1"/>
            </a:solidFill>
            <a:prstDash val="sysDash"/>
            <a:miter lim="800000"/>
          </a:ln>
        </p:spPr>
        <p:txBody>
          <a:bodyPr wrap="square" lIns="71801" tIns="35901" rIns="71801" bIns="35901">
            <a:spAutoFit/>
          </a:bodyPr>
          <a:lstStyle/>
          <a:p>
            <a:pPr algn="ctr" eaLnBrk="0" hangingPunct="0">
              <a:spcAft>
                <a:spcPts val="600"/>
              </a:spcAft>
            </a:pPr>
            <a:r>
              <a:rPr lang="zh-CN" altLang="en-US" sz="1600" b="1" dirty="0" smtClean="0">
                <a:solidFill>
                  <a:srgbClr val="386398"/>
                </a:solidFill>
                <a:latin typeface="微软雅黑" panose="020B0503020204020204" pitchFamily="34" charset="-122"/>
                <a:ea typeface="微软雅黑" panose="020B0503020204020204" pitchFamily="34" charset="-122"/>
                <a:cs typeface="Times New Roman" panose="02020603050405020304" charset="0"/>
                <a:sym typeface="微软雅黑" panose="020B0503020204020204" pitchFamily="34" charset="-122"/>
              </a:rPr>
              <a:t>业务规模大</a:t>
            </a:r>
            <a:endParaRPr lang="en-US" altLang="zh-CN" sz="1600" b="1" dirty="0" smtClean="0">
              <a:solidFill>
                <a:srgbClr val="386398"/>
              </a:solidFill>
              <a:latin typeface="微软雅黑" panose="020B0503020204020204" pitchFamily="34" charset="-122"/>
              <a:ea typeface="微软雅黑" panose="020B0503020204020204" pitchFamily="34" charset="-122"/>
              <a:cs typeface="Times New Roman" panose="02020603050405020304" charset="0"/>
              <a:sym typeface="微软雅黑" panose="020B0503020204020204" pitchFamily="34" charset="-122"/>
            </a:endParaRPr>
          </a:p>
          <a:p>
            <a:pPr marL="171450" indent="-171450" algn="just" eaLnBrk="0" hangingPunct="0">
              <a:spcAft>
                <a:spcPts val="600"/>
              </a:spcAft>
              <a:buFont typeface="Arial" panose="020B0604020202020204" pitchFamily="34" charset="0"/>
              <a:buChar char="•"/>
            </a:pPr>
            <a:r>
              <a:rPr lang="en-US" altLang="zh-CN" sz="1200" dirty="0" smtClean="0">
                <a:latin typeface="微软雅黑" panose="020B0503020204020204" pitchFamily="34" charset="-122"/>
                <a:ea typeface="微软雅黑" panose="020B0503020204020204" pitchFamily="34" charset="-122"/>
                <a:sym typeface="微软雅黑" panose="020B0503020204020204" pitchFamily="34" charset="-122"/>
              </a:rPr>
              <a:t>2017</a:t>
            </a: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年至今共发起设立</a:t>
            </a:r>
            <a:r>
              <a:rPr lang="en-US" altLang="zh-CN" sz="1200" dirty="0">
                <a:latin typeface="微软雅黑" panose="020B0503020204020204" pitchFamily="34" charset="-122"/>
                <a:ea typeface="微软雅黑" panose="020B0503020204020204" pitchFamily="34" charset="-122"/>
                <a:sym typeface="微软雅黑" panose="020B0503020204020204" pitchFamily="34" charset="-122"/>
              </a:rPr>
              <a:t>16</a:t>
            </a: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单企业资产支持专项计划，共计</a:t>
            </a:r>
            <a:r>
              <a:rPr lang="en-US" altLang="zh-CN" sz="1200" dirty="0">
                <a:latin typeface="微软雅黑" panose="020B0503020204020204" pitchFamily="34" charset="-122"/>
                <a:ea typeface="微软雅黑" panose="020B0503020204020204" pitchFamily="34" charset="-122"/>
                <a:sym typeface="微软雅黑" panose="020B0503020204020204" pitchFamily="34" charset="-122"/>
              </a:rPr>
              <a:t>187.22</a:t>
            </a: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亿元</a:t>
            </a:r>
            <a:endParaRPr lang="en-US" altLang="zh-CN" sz="1200" dirty="0">
              <a:latin typeface="微软雅黑" panose="020B0503020204020204" pitchFamily="34" charset="-122"/>
              <a:ea typeface="微软雅黑" panose="020B0503020204020204" pitchFamily="34" charset="-122"/>
              <a:sym typeface="微软雅黑" panose="020B0503020204020204" pitchFamily="34" charset="-122"/>
            </a:endParaRPr>
          </a:p>
          <a:p>
            <a:pPr marL="171450" indent="-171450" algn="just" eaLnBrk="0" hangingPunct="0">
              <a:spcAft>
                <a:spcPts val="600"/>
              </a:spcAft>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在信贷资产证券化方面，建信资本作为财务顾问协助建行发行规模超</a:t>
            </a:r>
            <a:r>
              <a:rPr lang="en-US" altLang="zh-CN" sz="1200" dirty="0">
                <a:latin typeface="微软雅黑" panose="020B0503020204020204" pitchFamily="34" charset="-122"/>
                <a:ea typeface="微软雅黑" panose="020B0503020204020204" pitchFamily="34" charset="-122"/>
                <a:sym typeface="微软雅黑" panose="020B0503020204020204" pitchFamily="34" charset="-122"/>
              </a:rPr>
              <a:t>4000</a:t>
            </a: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亿，近三年一直位居市场</a:t>
            </a:r>
            <a:r>
              <a:rPr lang="zh-CN" altLang="en-US" sz="1200" dirty="0" smtClean="0">
                <a:latin typeface="微软雅黑" panose="020B0503020204020204" pitchFamily="34" charset="-122"/>
                <a:ea typeface="微软雅黑" panose="020B0503020204020204" pitchFamily="34" charset="-122"/>
                <a:sym typeface="微软雅黑" panose="020B0503020204020204" pitchFamily="34" charset="-122"/>
              </a:rPr>
              <a:t>首位</a:t>
            </a:r>
            <a:endParaRPr lang="zh-CN" altLang="en-US" sz="1400" b="0" dirty="0">
              <a:latin typeface="微软雅黑" panose="020B0503020204020204" pitchFamily="34" charset="-122"/>
              <a:ea typeface="微软雅黑" panose="020B0503020204020204" pitchFamily="34" charset="-122"/>
              <a:cs typeface="Times New Roman" panose="02020603050405020304" charset="0"/>
              <a:sym typeface="微软雅黑" panose="020B0503020204020204" pitchFamily="34" charset="-122"/>
            </a:endParaRPr>
          </a:p>
        </p:txBody>
      </p:sp>
      <p:sp>
        <p:nvSpPr>
          <p:cNvPr id="21" name="文本框 66"/>
          <p:cNvSpPr>
            <a:spLocks noChangeArrowheads="1"/>
          </p:cNvSpPr>
          <p:nvPr/>
        </p:nvSpPr>
        <p:spPr bwMode="auto">
          <a:xfrm>
            <a:off x="5880130" y="2243856"/>
            <a:ext cx="2900921" cy="1395942"/>
          </a:xfrm>
          <a:prstGeom prst="rect">
            <a:avLst/>
          </a:prstGeom>
          <a:noFill/>
          <a:ln w="9525" cmpd="sng">
            <a:solidFill>
              <a:schemeClr val="bg1"/>
            </a:solidFill>
            <a:prstDash val="sysDash"/>
            <a:miter lim="800000"/>
          </a:ln>
        </p:spPr>
        <p:txBody>
          <a:bodyPr wrap="square" lIns="71801" tIns="35901" rIns="71801" bIns="35901">
            <a:spAutoFit/>
          </a:bodyPr>
          <a:lstStyle/>
          <a:p>
            <a:pPr algn="ctr" eaLnBrk="0" hangingPunct="0">
              <a:spcAft>
                <a:spcPts val="600"/>
              </a:spcAft>
            </a:pPr>
            <a:r>
              <a:rPr lang="zh-CN" altLang="en-US" sz="1600" b="1" dirty="0" smtClean="0">
                <a:solidFill>
                  <a:srgbClr val="386398"/>
                </a:solidFill>
                <a:latin typeface="微软雅黑" panose="020B0503020204020204" pitchFamily="34" charset="-122"/>
                <a:ea typeface="微软雅黑" panose="020B0503020204020204" pitchFamily="34" charset="-122"/>
                <a:cs typeface="Times New Roman" panose="02020603050405020304" charset="0"/>
                <a:sym typeface="微软雅黑" panose="020B0503020204020204" pitchFamily="34" charset="-122"/>
              </a:rPr>
              <a:t>资金带动和协调能力强</a:t>
            </a:r>
            <a:endParaRPr lang="en-US" altLang="zh-CN" sz="1600" b="1" dirty="0" smtClean="0">
              <a:solidFill>
                <a:srgbClr val="386398"/>
              </a:solidFill>
              <a:latin typeface="微软雅黑" panose="020B0503020204020204" pitchFamily="34" charset="-122"/>
              <a:ea typeface="微软雅黑" panose="020B0503020204020204" pitchFamily="34" charset="-122"/>
              <a:cs typeface="Times New Roman" panose="02020603050405020304" charset="0"/>
              <a:sym typeface="微软雅黑" panose="020B0503020204020204" pitchFamily="34" charset="-122"/>
            </a:endParaRPr>
          </a:p>
          <a:p>
            <a:pPr marL="171450" indent="-171450" eaLnBrk="0" hangingPunct="0">
              <a:spcAft>
                <a:spcPts val="600"/>
              </a:spcAft>
              <a:buFont typeface="Arial" panose="020B0604020202020204" pitchFamily="34" charset="0"/>
              <a:buChar char="•"/>
            </a:pPr>
            <a:r>
              <a:rPr lang="zh-CN" altLang="en-US" sz="1200" dirty="0" smtClean="0">
                <a:latin typeface="微软雅黑" panose="020B0503020204020204" pitchFamily="34" charset="-122"/>
                <a:ea typeface="微软雅黑" panose="020B0503020204020204" pitchFamily="34" charset="-122"/>
                <a:cs typeface="Times New Roman" panose="02020603050405020304" charset="0"/>
              </a:rPr>
              <a:t>建行集团下建</a:t>
            </a:r>
            <a:r>
              <a:rPr lang="zh-CN" altLang="en-US" sz="1200" dirty="0">
                <a:latin typeface="微软雅黑" panose="020B0503020204020204" pitchFamily="34" charset="-122"/>
                <a:ea typeface="微软雅黑" panose="020B0503020204020204" pitchFamily="34" charset="-122"/>
                <a:cs typeface="Times New Roman" panose="02020603050405020304" charset="0"/>
              </a:rPr>
              <a:t>信理财、建信资管等多家子公司可以认购</a:t>
            </a:r>
            <a:r>
              <a:rPr lang="en-US" altLang="zh-CN" sz="1200" dirty="0" smtClean="0">
                <a:latin typeface="微软雅黑" panose="020B0503020204020204" pitchFamily="34" charset="-122"/>
                <a:ea typeface="微软雅黑" panose="020B0503020204020204" pitchFamily="34" charset="-122"/>
                <a:cs typeface="Times New Roman" panose="02020603050405020304" charset="0"/>
              </a:rPr>
              <a:t>ABS</a:t>
            </a:r>
          </a:p>
          <a:p>
            <a:pPr marL="171450" indent="-171450" eaLnBrk="0" hangingPunct="0">
              <a:spcAft>
                <a:spcPts val="600"/>
              </a:spcAft>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cs typeface="Times New Roman" panose="02020603050405020304" charset="0"/>
              </a:rPr>
              <a:t>多单产品发行价格均创当时市场最低价格，助力企业树立了良好资本市场</a:t>
            </a:r>
            <a:r>
              <a:rPr lang="zh-CN" altLang="en-US" sz="1200" dirty="0" smtClean="0">
                <a:latin typeface="微软雅黑" panose="020B0503020204020204" pitchFamily="34" charset="-122"/>
                <a:ea typeface="微软雅黑" panose="020B0503020204020204" pitchFamily="34" charset="-122"/>
                <a:cs typeface="Times New Roman" panose="02020603050405020304" charset="0"/>
              </a:rPr>
              <a:t>形象</a:t>
            </a:r>
            <a:endParaRPr lang="zh-CN" altLang="en-US" sz="1200" dirty="0">
              <a:latin typeface="微软雅黑" panose="020B0503020204020204" pitchFamily="34" charset="-122"/>
              <a:ea typeface="微软雅黑" panose="020B0503020204020204" pitchFamily="34" charset="-122"/>
              <a:cs typeface="Times New Roman" panose="02020603050405020304" charset="0"/>
              <a:sym typeface="微软雅黑" panose="020B0503020204020204" pitchFamily="34" charset="-122"/>
            </a:endParaRPr>
          </a:p>
        </p:txBody>
      </p:sp>
      <p:sp>
        <p:nvSpPr>
          <p:cNvPr id="22" name="文本框 66"/>
          <p:cNvSpPr>
            <a:spLocks noChangeArrowheads="1"/>
          </p:cNvSpPr>
          <p:nvPr/>
        </p:nvSpPr>
        <p:spPr bwMode="auto">
          <a:xfrm>
            <a:off x="5902681" y="3669819"/>
            <a:ext cx="2897187" cy="1288221"/>
          </a:xfrm>
          <a:prstGeom prst="rect">
            <a:avLst/>
          </a:prstGeom>
          <a:noFill/>
          <a:ln w="9525" cmpd="sng">
            <a:solidFill>
              <a:schemeClr val="bg1"/>
            </a:solidFill>
            <a:prstDash val="sysDash"/>
            <a:miter lim="800000"/>
          </a:ln>
        </p:spPr>
        <p:txBody>
          <a:bodyPr lIns="71801" tIns="35901" rIns="71801" bIns="35901">
            <a:spAutoFit/>
          </a:bodyPr>
          <a:lstStyle/>
          <a:p>
            <a:pPr algn="ctr" eaLnBrk="0" hangingPunct="0">
              <a:spcAft>
                <a:spcPts val="600"/>
              </a:spcAft>
            </a:pPr>
            <a:r>
              <a:rPr lang="zh-CN" altLang="en-US" sz="1600" b="1" dirty="0" smtClean="0">
                <a:solidFill>
                  <a:srgbClr val="386398"/>
                </a:solidFill>
                <a:latin typeface="微软雅黑" panose="020B0503020204020204" pitchFamily="34" charset="-122"/>
                <a:ea typeface="微软雅黑" panose="020B0503020204020204" pitchFamily="34" charset="-122"/>
                <a:cs typeface="Times New Roman" panose="02020603050405020304" charset="0"/>
                <a:sym typeface="微软雅黑" panose="020B0503020204020204" pitchFamily="34" charset="-122"/>
              </a:rPr>
              <a:t>团队成员经验丰富</a:t>
            </a:r>
            <a:endParaRPr lang="en-US" altLang="zh-CN" sz="1600" b="1" dirty="0" smtClean="0">
              <a:solidFill>
                <a:srgbClr val="386398"/>
              </a:solidFill>
              <a:latin typeface="微软雅黑" panose="020B0503020204020204" pitchFamily="34" charset="-122"/>
              <a:ea typeface="微软雅黑" panose="020B0503020204020204" pitchFamily="34" charset="-122"/>
              <a:cs typeface="Times New Roman" panose="02020603050405020304" charset="0"/>
              <a:sym typeface="微软雅黑" panose="020B0503020204020204" pitchFamily="34" charset="-122"/>
            </a:endParaRPr>
          </a:p>
          <a:p>
            <a:pPr marL="285750" indent="-285750" eaLnBrk="0" hangingPunct="0">
              <a:spcAft>
                <a:spcPts val="600"/>
              </a:spcAft>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cs typeface="Times New Roman" panose="02020603050405020304" charset="0"/>
              </a:rPr>
              <a:t>团队成员拥有银行、券商、评级、法律等复合</a:t>
            </a:r>
            <a:r>
              <a:rPr lang="zh-CN" altLang="en-US" sz="1200" dirty="0" smtClean="0">
                <a:latin typeface="微软雅黑" panose="020B0503020204020204" pitchFamily="34" charset="-122"/>
                <a:ea typeface="微软雅黑" panose="020B0503020204020204" pitchFamily="34" charset="-122"/>
                <a:cs typeface="Times New Roman" panose="02020603050405020304" charset="0"/>
              </a:rPr>
              <a:t>背景</a:t>
            </a:r>
            <a:endParaRPr lang="en-US" altLang="zh-CN" sz="1200" dirty="0" smtClean="0">
              <a:latin typeface="微软雅黑" panose="020B0503020204020204" pitchFamily="34" charset="-122"/>
              <a:ea typeface="微软雅黑" panose="020B0503020204020204" pitchFamily="34" charset="-122"/>
              <a:cs typeface="Times New Roman" panose="02020603050405020304" charset="0"/>
            </a:endParaRPr>
          </a:p>
          <a:p>
            <a:pPr marL="285750" indent="-285750" eaLnBrk="0" hangingPunct="0">
              <a:spcAft>
                <a:spcPts val="600"/>
              </a:spcAft>
              <a:buFont typeface="Arial" panose="020B0604020202020204" pitchFamily="34" charset="0"/>
              <a:buChar char="•"/>
            </a:pPr>
            <a:r>
              <a:rPr lang="zh-CN" altLang="en-US" sz="1200" dirty="0" smtClean="0">
                <a:latin typeface="微软雅黑" panose="020B0503020204020204" pitchFamily="34" charset="-122"/>
                <a:ea typeface="微软雅黑" panose="020B0503020204020204" pitchFamily="34" charset="-122"/>
                <a:cs typeface="Times New Roman" panose="02020603050405020304" charset="0"/>
              </a:rPr>
              <a:t>拥有</a:t>
            </a:r>
            <a:r>
              <a:rPr lang="zh-CN" altLang="en-US" sz="1200" dirty="0">
                <a:latin typeface="微软雅黑" panose="020B0503020204020204" pitchFamily="34" charset="-122"/>
                <a:ea typeface="微软雅黑" panose="020B0503020204020204" pitchFamily="34" charset="-122"/>
                <a:cs typeface="Times New Roman" panose="02020603050405020304" charset="0"/>
              </a:rPr>
              <a:t>丰富的类</a:t>
            </a:r>
            <a:r>
              <a:rPr lang="en-US" altLang="zh-CN" sz="1200" dirty="0" smtClean="0">
                <a:latin typeface="微软雅黑" panose="020B0503020204020204" pitchFamily="34" charset="-122"/>
                <a:ea typeface="微软雅黑" panose="020B0503020204020204" pitchFamily="34" charset="-122"/>
                <a:cs typeface="Times New Roman" panose="02020603050405020304" charset="0"/>
              </a:rPr>
              <a:t>REITs</a:t>
            </a:r>
            <a:r>
              <a:rPr lang="zh-CN" altLang="en-US" sz="1200" dirty="0" smtClean="0">
                <a:latin typeface="微软雅黑" panose="020B0503020204020204" pitchFamily="34" charset="-122"/>
                <a:ea typeface="微软雅黑" panose="020B0503020204020204" pitchFamily="34" charset="-122"/>
                <a:cs typeface="Times New Roman" panose="02020603050405020304" charset="0"/>
              </a:rPr>
              <a:t>操作经验</a:t>
            </a:r>
            <a:endParaRPr lang="en-US" altLang="zh-CN" sz="1200" dirty="0" smtClean="0">
              <a:latin typeface="微软雅黑" panose="020B0503020204020204" pitchFamily="34" charset="-122"/>
              <a:ea typeface="微软雅黑" panose="020B0503020204020204" pitchFamily="34" charset="-122"/>
              <a:cs typeface="Times New Roman" panose="02020603050405020304" charset="0"/>
            </a:endParaRPr>
          </a:p>
          <a:p>
            <a:pPr marL="285750" indent="-285750" eaLnBrk="0" hangingPunct="0">
              <a:spcAft>
                <a:spcPts val="600"/>
              </a:spcAft>
              <a:buFont typeface="Arial" panose="020B0604020202020204" pitchFamily="34" charset="0"/>
              <a:buChar char="•"/>
            </a:pPr>
            <a:r>
              <a:rPr lang="zh-CN" altLang="en-US" sz="1200" dirty="0" smtClean="0">
                <a:latin typeface="微软雅黑" panose="020B0503020204020204" pitchFamily="34" charset="-122"/>
                <a:ea typeface="微软雅黑" panose="020B0503020204020204" pitchFamily="34" charset="-122"/>
                <a:cs typeface="Times New Roman" panose="02020603050405020304" charset="0"/>
              </a:rPr>
              <a:t>业务</a:t>
            </a:r>
            <a:r>
              <a:rPr lang="zh-CN" altLang="en-US" sz="1200" dirty="0">
                <a:latin typeface="微软雅黑" panose="020B0503020204020204" pitchFamily="34" charset="-122"/>
                <a:ea typeface="微软雅黑" panose="020B0503020204020204" pitchFamily="34" charset="-122"/>
                <a:cs typeface="Times New Roman" panose="02020603050405020304" charset="0"/>
              </a:rPr>
              <a:t>推进统筹力和执行力</a:t>
            </a:r>
            <a:r>
              <a:rPr lang="zh-CN" altLang="en-US" sz="1200" dirty="0" smtClean="0">
                <a:latin typeface="微软雅黑" panose="020B0503020204020204" pitchFamily="34" charset="-122"/>
                <a:ea typeface="微软雅黑" panose="020B0503020204020204" pitchFamily="34" charset="-122"/>
                <a:cs typeface="Times New Roman" panose="02020603050405020304" charset="0"/>
              </a:rPr>
              <a:t>强</a:t>
            </a:r>
            <a:endParaRPr lang="en-US" altLang="zh-CN" sz="1200" dirty="0">
              <a:latin typeface="微软雅黑" panose="020B0503020204020204" pitchFamily="34" charset="-122"/>
              <a:ea typeface="微软雅黑" panose="020B0503020204020204" pitchFamily="34"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70505" y="2752725"/>
            <a:ext cx="5995035" cy="716915"/>
          </a:xfrm>
        </p:spPr>
        <p:txBody>
          <a:bodyPr>
            <a:normAutofit fontScale="90000"/>
          </a:bodyPr>
          <a:lstStyle/>
          <a:p>
            <a:r>
              <a:rPr kumimoji="1" lang="zh-CN" altLang="en-US" sz="3000" dirty="0"/>
              <a:t>基础设施公募</a:t>
            </a:r>
            <a:r>
              <a:rPr kumimoji="1" lang="en-US" altLang="zh-CN" sz="3000" dirty="0"/>
              <a:t>REITs</a:t>
            </a:r>
            <a:r>
              <a:rPr kumimoji="1" lang="zh-CN" altLang="en-US" sz="3000" dirty="0"/>
              <a:t>出台的背景及意义</a:t>
            </a:r>
          </a:p>
        </p:txBody>
      </p:sp>
      <p:sp>
        <p:nvSpPr>
          <p:cNvPr id="3" name="文本占位符 2"/>
          <p:cNvSpPr>
            <a:spLocks noGrp="1"/>
          </p:cNvSpPr>
          <p:nvPr>
            <p:ph type="body" idx="11"/>
          </p:nvPr>
        </p:nvSpPr>
        <p:spPr/>
        <p:txBody>
          <a:bodyPr/>
          <a:lstStyle/>
          <a:p>
            <a:r>
              <a:rPr kumimoji="1" lang="en-US" altLang="zh-CN" dirty="0" smtClean="0"/>
              <a:t>THE PART</a:t>
            </a:r>
            <a:endParaRPr kumimoji="1" lang="zh-CN" altLang="en-US" dirty="0"/>
          </a:p>
        </p:txBody>
      </p:sp>
      <p:sp>
        <p:nvSpPr>
          <p:cNvPr id="4" name="文本占位符 3"/>
          <p:cNvSpPr>
            <a:spLocks noGrp="1"/>
          </p:cNvSpPr>
          <p:nvPr>
            <p:ph type="body" idx="12"/>
          </p:nvPr>
        </p:nvSpPr>
        <p:spPr/>
        <p:txBody>
          <a:bodyPr/>
          <a:lstStyle/>
          <a:p>
            <a:r>
              <a:rPr kumimoji="1" lang="en-US" altLang="zh-CN" dirty="0" smtClean="0"/>
              <a:t>ONE</a:t>
            </a:r>
            <a:endParaRPr kumimoji="1" lang="zh-CN" altLang="en-US" dirty="0"/>
          </a:p>
        </p:txBody>
      </p:sp>
      <p:sp>
        <p:nvSpPr>
          <p:cNvPr id="6" name="灯片编号占位符 2"/>
          <p:cNvSpPr>
            <a:spLocks noGrp="1"/>
          </p:cNvSpPr>
          <p:nvPr>
            <p:ph type="sldNum" sz="quarter" idx="4"/>
          </p:nvPr>
        </p:nvSpPr>
        <p:spPr>
          <a:xfrm>
            <a:off x="6860898" y="4782762"/>
            <a:ext cx="2057400" cy="273844"/>
          </a:xfrm>
        </p:spPr>
        <p:txBody>
          <a:bodyPr/>
          <a:lstStyle/>
          <a:p>
            <a:fld id="{DCD00DFC-BB7E-6C4E-9718-8AF533CF9D8D}" type="slidenum">
              <a:rPr kumimoji="1" lang="zh-CN" altLang="en-US" sz="1100" smtClean="0">
                <a:latin typeface="Arial" panose="020B0604020202020204" pitchFamily="34" charset="0"/>
                <a:cs typeface="Arial" panose="020B0604020202020204" pitchFamily="34" charset="0"/>
              </a:rPr>
              <a:pPr/>
              <a:t>3</a:t>
            </a:fld>
            <a:endParaRPr kumimoji="1" lang="zh-CN" altLang="en-US" sz="11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noAutofit/>
          </a:bodyPr>
          <a:lstStyle/>
          <a:p>
            <a:pPr algn="l"/>
            <a:r>
              <a:rPr lang="zh-CN" altLang="en-US" sz="1800" b="1" dirty="0" smtClean="0">
                <a:solidFill>
                  <a:schemeClr val="tx1"/>
                </a:solidFill>
                <a:latin typeface="Arial" panose="020B0604020202020204" pitchFamily="34" charset="0"/>
                <a:cs typeface="Arial" panose="020B0604020202020204" pitchFamily="34" charset="0"/>
              </a:rPr>
              <a:t>建行集团可提供全面</a:t>
            </a:r>
            <a:r>
              <a:rPr lang="zh-CN" altLang="en-US" sz="1800" b="1" dirty="0">
                <a:solidFill>
                  <a:schemeClr val="tx1"/>
                </a:solidFill>
                <a:latin typeface="Arial" panose="020B0604020202020204" pitchFamily="34" charset="0"/>
                <a:cs typeface="Arial" panose="020B0604020202020204" pitchFamily="34" charset="0"/>
              </a:rPr>
              <a:t>的综合性配套金融</a:t>
            </a:r>
            <a:r>
              <a:rPr lang="zh-CN" altLang="en-US" sz="1800" b="1" dirty="0" smtClean="0">
                <a:solidFill>
                  <a:schemeClr val="tx1"/>
                </a:solidFill>
                <a:latin typeface="Arial" panose="020B0604020202020204" pitchFamily="34" charset="0"/>
                <a:cs typeface="Arial" panose="020B0604020202020204" pitchFamily="34" charset="0"/>
              </a:rPr>
              <a:t>服务</a:t>
            </a:r>
            <a:endParaRPr lang="zh-CN" altLang="en-US" sz="1800" b="1" dirty="0">
              <a:solidFill>
                <a:schemeClr val="tx1"/>
              </a:solidFill>
              <a:latin typeface="Arial" panose="020B0604020202020204" pitchFamily="34" charset="0"/>
              <a:cs typeface="Arial" panose="020B0604020202020204" pitchFamily="34" charset="0"/>
            </a:endParaRPr>
          </a:p>
        </p:txBody>
      </p:sp>
      <p:sp>
        <p:nvSpPr>
          <p:cNvPr id="5" name="灯片编号占位符 2"/>
          <p:cNvSpPr>
            <a:spLocks noGrp="1"/>
          </p:cNvSpPr>
          <p:nvPr>
            <p:ph type="sldNum" sz="quarter" idx="4"/>
          </p:nvPr>
        </p:nvSpPr>
        <p:spPr>
          <a:xfrm>
            <a:off x="6860898" y="4782762"/>
            <a:ext cx="2057400" cy="273844"/>
          </a:xfrm>
        </p:spPr>
        <p:txBody>
          <a:bodyPr/>
          <a:lstStyle/>
          <a:p>
            <a:fld id="{DCD00DFC-BB7E-6C4E-9718-8AF533CF9D8D}" type="slidenum">
              <a:rPr kumimoji="1" lang="zh-CN" altLang="en-US" sz="1100" smtClean="0">
                <a:latin typeface="Arial" panose="020B0604020202020204" pitchFamily="34" charset="0"/>
                <a:cs typeface="Arial" panose="020B0604020202020204" pitchFamily="34" charset="0"/>
              </a:rPr>
              <a:pPr/>
              <a:t>30</a:t>
            </a:fld>
            <a:endParaRPr kumimoji="1" lang="zh-CN" altLang="en-US" sz="1100" dirty="0">
              <a:latin typeface="Arial" panose="020B0604020202020204" pitchFamily="34" charset="0"/>
              <a:cs typeface="Arial" panose="020B0604020202020204" pitchFamily="34" charset="0"/>
            </a:endParaRPr>
          </a:p>
        </p:txBody>
      </p:sp>
      <p:grpSp>
        <p:nvGrpSpPr>
          <p:cNvPr id="8" name="iśḻîḍe"/>
          <p:cNvGrpSpPr/>
          <p:nvPr/>
        </p:nvGrpSpPr>
        <p:grpSpPr bwMode="auto">
          <a:xfrm>
            <a:off x="2561518" y="860085"/>
            <a:ext cx="3067989" cy="3134164"/>
            <a:chOff x="3967624" y="1176338"/>
            <a:chExt cx="4084176" cy="4171950"/>
          </a:xfrm>
        </p:grpSpPr>
        <p:grpSp>
          <p:nvGrpSpPr>
            <p:cNvPr id="9" name="ïṣ1iḍé"/>
            <p:cNvGrpSpPr/>
            <p:nvPr/>
          </p:nvGrpSpPr>
          <p:grpSpPr bwMode="auto">
            <a:xfrm>
              <a:off x="4213224" y="1176338"/>
              <a:ext cx="3838576" cy="4171950"/>
              <a:chOff x="4213224" y="1176338"/>
              <a:chExt cx="3838576" cy="4171950"/>
            </a:xfrm>
          </p:grpSpPr>
          <p:sp>
            <p:nvSpPr>
              <p:cNvPr id="23" name="îṩļïďè"/>
              <p:cNvSpPr/>
              <p:nvPr/>
            </p:nvSpPr>
            <p:spPr>
              <a:xfrm>
                <a:off x="4213175" y="1510294"/>
                <a:ext cx="3838224" cy="3837927"/>
              </a:xfrm>
              <a:custGeom>
                <a:avLst/>
                <a:gdLst>
                  <a:gd name="connsiteX0" fmla="*/ 1919288 w 3838576"/>
                  <a:gd name="connsiteY0" fmla="*/ 0 h 3838576"/>
                  <a:gd name="connsiteX1" fmla="*/ 3838576 w 3838576"/>
                  <a:gd name="connsiteY1" fmla="*/ 1919288 h 3838576"/>
                  <a:gd name="connsiteX2" fmla="*/ 1919288 w 3838576"/>
                  <a:gd name="connsiteY2" fmla="*/ 3838576 h 3838576"/>
                  <a:gd name="connsiteX3" fmla="*/ 0 w 3838576"/>
                  <a:gd name="connsiteY3" fmla="*/ 1919288 h 3838576"/>
                  <a:gd name="connsiteX4" fmla="*/ 959644 w 3838576"/>
                  <a:gd name="connsiteY4" fmla="*/ 1919288 h 3838576"/>
                  <a:gd name="connsiteX5" fmla="*/ 1919288 w 3838576"/>
                  <a:gd name="connsiteY5" fmla="*/ 2878932 h 3838576"/>
                  <a:gd name="connsiteX6" fmla="*/ 2878932 w 3838576"/>
                  <a:gd name="connsiteY6" fmla="*/ 1919288 h 3838576"/>
                  <a:gd name="connsiteX7" fmla="*/ 1919288 w 3838576"/>
                  <a:gd name="connsiteY7" fmla="*/ 959644 h 3838576"/>
                  <a:gd name="connsiteX8" fmla="*/ 1919288 w 3838576"/>
                  <a:gd name="connsiteY8" fmla="*/ 0 h 383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8576" h="3838576">
                    <a:moveTo>
                      <a:pt x="1919288" y="0"/>
                    </a:moveTo>
                    <a:cubicBezTo>
                      <a:pt x="2979281" y="0"/>
                      <a:pt x="3838576" y="859295"/>
                      <a:pt x="3838576" y="1919288"/>
                    </a:cubicBezTo>
                    <a:cubicBezTo>
                      <a:pt x="3838576" y="2979281"/>
                      <a:pt x="2979281" y="3838576"/>
                      <a:pt x="1919288" y="3838576"/>
                    </a:cubicBezTo>
                    <a:cubicBezTo>
                      <a:pt x="859295" y="3838576"/>
                      <a:pt x="0" y="2979281"/>
                      <a:pt x="0" y="1919288"/>
                    </a:cubicBezTo>
                    <a:lnTo>
                      <a:pt x="959644" y="1919288"/>
                    </a:lnTo>
                    <a:cubicBezTo>
                      <a:pt x="959644" y="2449285"/>
                      <a:pt x="1389291" y="2878932"/>
                      <a:pt x="1919288" y="2878932"/>
                    </a:cubicBezTo>
                    <a:cubicBezTo>
                      <a:pt x="2449285" y="2878932"/>
                      <a:pt x="2878932" y="2449285"/>
                      <a:pt x="2878932" y="1919288"/>
                    </a:cubicBezTo>
                    <a:cubicBezTo>
                      <a:pt x="2878932" y="1389291"/>
                      <a:pt x="2449285" y="959644"/>
                      <a:pt x="1919288" y="959644"/>
                    </a:cubicBezTo>
                    <a:lnTo>
                      <a:pt x="1919288" y="0"/>
                    </a:lnTo>
                    <a:close/>
                  </a:path>
                </a:pathLst>
              </a:custGeom>
              <a:solidFill>
                <a:srgbClr val="778495">
                  <a:lumMod val="20000"/>
                  <a:lumOff val="80000"/>
                </a:srgbClr>
              </a:solidFill>
              <a:ln w="762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latin typeface="Arial" panose="020B0604020202020204"/>
                  <a:ea typeface="楷体_GB2312"/>
                </a:endParaRPr>
              </a:p>
            </p:txBody>
          </p:sp>
          <p:sp>
            <p:nvSpPr>
              <p:cNvPr id="24" name="îš1ïdê"/>
              <p:cNvSpPr/>
              <p:nvPr/>
            </p:nvSpPr>
            <p:spPr>
              <a:xfrm rot="16200000">
                <a:off x="5027832" y="1691018"/>
                <a:ext cx="1619676" cy="591579"/>
              </a:xfrm>
              <a:prstGeom prst="triangle">
                <a:avLst/>
              </a:prstGeom>
              <a:solidFill>
                <a:srgbClr val="778495">
                  <a:lumMod val="20000"/>
                  <a:lumOff val="80000"/>
                </a:srgbClr>
              </a:solidFill>
              <a:ln w="762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latin typeface="Arial" panose="020B0604020202020204"/>
                  <a:ea typeface="楷体_GB2312"/>
                </a:endParaRPr>
              </a:p>
            </p:txBody>
          </p:sp>
        </p:grpSp>
        <p:grpSp>
          <p:nvGrpSpPr>
            <p:cNvPr id="10" name="ïṥliḓé"/>
            <p:cNvGrpSpPr/>
            <p:nvPr/>
          </p:nvGrpSpPr>
          <p:grpSpPr bwMode="auto">
            <a:xfrm>
              <a:off x="3967624" y="2001662"/>
              <a:ext cx="1427338" cy="1427338"/>
              <a:chOff x="3967624" y="2001662"/>
              <a:chExt cx="1427338" cy="1427338"/>
            </a:xfrm>
          </p:grpSpPr>
          <p:sp>
            <p:nvSpPr>
              <p:cNvPr id="21" name="íSlídè"/>
              <p:cNvSpPr/>
              <p:nvPr/>
            </p:nvSpPr>
            <p:spPr>
              <a:xfrm>
                <a:off x="3966685" y="2010280"/>
                <a:ext cx="1427303" cy="1417804"/>
              </a:xfrm>
              <a:prstGeom prst="roundRect">
                <a:avLst/>
              </a:prstGeom>
              <a:solidFill>
                <a:srgbClr val="FFFFFF">
                  <a:lumMod val="75000"/>
                </a:srgbClr>
              </a:solidFill>
              <a:ln w="76200" cap="flat" cmpd="sng" algn="ctr">
                <a:solidFill>
                  <a:srgbClr val="778495">
                    <a:lumMod val="20000"/>
                    <a:lumOff val="8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latin typeface="Arial" panose="020B0604020202020204"/>
                  <a:ea typeface="楷体_GB2312"/>
                </a:endParaRPr>
              </a:p>
            </p:txBody>
          </p:sp>
          <p:sp>
            <p:nvSpPr>
              <p:cNvPr id="22" name="ísļïḍè"/>
              <p:cNvSpPr/>
              <p:nvPr/>
            </p:nvSpPr>
            <p:spPr>
              <a:xfrm>
                <a:off x="4055891" y="2099479"/>
                <a:ext cx="1248890" cy="1239405"/>
              </a:xfrm>
              <a:prstGeom prst="roundRect">
                <a:avLst/>
              </a:prstGeom>
              <a:solidFill>
                <a:srgbClr val="FFFFFF"/>
              </a:solidFill>
              <a:ln w="762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latin typeface="Arial" panose="020B0604020202020204"/>
                  <a:ea typeface="楷体_GB2312"/>
                </a:endParaRPr>
              </a:p>
            </p:txBody>
          </p:sp>
        </p:grpSp>
        <p:sp>
          <p:nvSpPr>
            <p:cNvPr id="11" name="íṩḻïḓe"/>
            <p:cNvSpPr/>
            <p:nvPr/>
          </p:nvSpPr>
          <p:spPr>
            <a:xfrm>
              <a:off x="6591231" y="1843619"/>
              <a:ext cx="704261" cy="704207"/>
            </a:xfrm>
            <a:prstGeom prst="ellipse">
              <a:avLst/>
            </a:prstGeom>
            <a:solidFill>
              <a:srgbClr val="BFBFBF"/>
            </a:solidFill>
            <a:ln w="762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latin typeface="Arial" panose="020B0604020202020204"/>
                <a:ea typeface="楷体_GB2312"/>
              </a:endParaRPr>
            </a:p>
          </p:txBody>
        </p:sp>
        <p:sp>
          <p:nvSpPr>
            <p:cNvPr id="12" name="îslîḍê"/>
            <p:cNvSpPr/>
            <p:nvPr/>
          </p:nvSpPr>
          <p:spPr>
            <a:xfrm>
              <a:off x="7220371" y="3075980"/>
              <a:ext cx="704261" cy="706555"/>
            </a:xfrm>
            <a:prstGeom prst="ellipse">
              <a:avLst/>
            </a:prstGeom>
            <a:solidFill>
              <a:srgbClr val="386398"/>
            </a:solidFill>
            <a:ln w="762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latin typeface="Arial" panose="020B0604020202020204"/>
                <a:ea typeface="楷体_GB2312"/>
              </a:endParaRPr>
            </a:p>
          </p:txBody>
        </p:sp>
        <p:sp>
          <p:nvSpPr>
            <p:cNvPr id="13" name="ïṥḷîḍè"/>
            <p:cNvSpPr/>
            <p:nvPr/>
          </p:nvSpPr>
          <p:spPr>
            <a:xfrm>
              <a:off x="4422107" y="3540757"/>
              <a:ext cx="704261" cy="704207"/>
            </a:xfrm>
            <a:prstGeom prst="ellipse">
              <a:avLst/>
            </a:prstGeom>
            <a:solidFill>
              <a:srgbClr val="386398"/>
            </a:solidFill>
            <a:ln w="762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latin typeface="Arial" panose="020B0604020202020204"/>
                <a:ea typeface="楷体_GB2312"/>
              </a:endParaRPr>
            </a:p>
          </p:txBody>
        </p:sp>
        <p:sp>
          <p:nvSpPr>
            <p:cNvPr id="14" name="iṣľiďe"/>
            <p:cNvSpPr/>
            <p:nvPr/>
          </p:nvSpPr>
          <p:spPr>
            <a:xfrm>
              <a:off x="5304781" y="4421016"/>
              <a:ext cx="706608" cy="706554"/>
            </a:xfrm>
            <a:prstGeom prst="ellipse">
              <a:avLst/>
            </a:prstGeom>
            <a:solidFill>
              <a:srgbClr val="8EAFD6"/>
            </a:solidFill>
            <a:ln w="762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latin typeface="Arial" panose="020B0604020202020204"/>
                <a:ea typeface="楷体_GB2312"/>
              </a:endParaRPr>
            </a:p>
          </p:txBody>
        </p:sp>
        <p:sp>
          <p:nvSpPr>
            <p:cNvPr id="15" name="íṣļíďè"/>
            <p:cNvSpPr/>
            <p:nvPr/>
          </p:nvSpPr>
          <p:spPr>
            <a:xfrm>
              <a:off x="6678089" y="4212101"/>
              <a:ext cx="704261" cy="704207"/>
            </a:xfrm>
            <a:prstGeom prst="ellipse">
              <a:avLst/>
            </a:prstGeom>
            <a:solidFill>
              <a:srgbClr val="B3C9E3"/>
            </a:solidFill>
            <a:ln w="762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latin typeface="Arial" panose="020B0604020202020204"/>
                <a:ea typeface="楷体_GB2312"/>
              </a:endParaRPr>
            </a:p>
          </p:txBody>
        </p:sp>
        <p:sp>
          <p:nvSpPr>
            <p:cNvPr id="16" name="ïṧ1iḍè"/>
            <p:cNvSpPr/>
            <p:nvPr/>
          </p:nvSpPr>
          <p:spPr>
            <a:xfrm>
              <a:off x="6713303" y="2073660"/>
              <a:ext cx="380301" cy="265251"/>
            </a:xfrm>
            <a:custGeom>
              <a:avLst/>
              <a:gdLst>
                <a:gd name="connsiteX0" fmla="*/ 303212 w 338138"/>
                <a:gd name="connsiteY0" fmla="*/ 103188 h 236538"/>
                <a:gd name="connsiteX1" fmla="*/ 303212 w 338138"/>
                <a:gd name="connsiteY1" fmla="*/ 122238 h 236538"/>
                <a:gd name="connsiteX2" fmla="*/ 306034 w 338138"/>
                <a:gd name="connsiteY2" fmla="*/ 122238 h 236538"/>
                <a:gd name="connsiteX3" fmla="*/ 315912 w 338138"/>
                <a:gd name="connsiteY3" fmla="*/ 112713 h 236538"/>
                <a:gd name="connsiteX4" fmla="*/ 306034 w 338138"/>
                <a:gd name="connsiteY4" fmla="*/ 103188 h 236538"/>
                <a:gd name="connsiteX5" fmla="*/ 303212 w 338138"/>
                <a:gd name="connsiteY5" fmla="*/ 103188 h 236538"/>
                <a:gd name="connsiteX6" fmla="*/ 65087 w 338138"/>
                <a:gd name="connsiteY6" fmla="*/ 90488 h 236538"/>
                <a:gd name="connsiteX7" fmla="*/ 61912 w 338138"/>
                <a:gd name="connsiteY7" fmla="*/ 96838 h 236538"/>
                <a:gd name="connsiteX8" fmla="*/ 68262 w 338138"/>
                <a:gd name="connsiteY8" fmla="*/ 96838 h 236538"/>
                <a:gd name="connsiteX9" fmla="*/ 90487 w 338138"/>
                <a:gd name="connsiteY9" fmla="*/ 87313 h 236538"/>
                <a:gd name="connsiteX10" fmla="*/ 90487 w 338138"/>
                <a:gd name="connsiteY10" fmla="*/ 107951 h 236538"/>
                <a:gd name="connsiteX11" fmla="*/ 98107 w 338138"/>
                <a:gd name="connsiteY11" fmla="*/ 107951 h 236538"/>
                <a:gd name="connsiteX12" fmla="*/ 109537 w 338138"/>
                <a:gd name="connsiteY12" fmla="*/ 97632 h 236538"/>
                <a:gd name="connsiteX13" fmla="*/ 98107 w 338138"/>
                <a:gd name="connsiteY13" fmla="*/ 87313 h 236538"/>
                <a:gd name="connsiteX14" fmla="*/ 90487 w 338138"/>
                <a:gd name="connsiteY14" fmla="*/ 87313 h 236538"/>
                <a:gd name="connsiteX15" fmla="*/ 86677 w 338138"/>
                <a:gd name="connsiteY15" fmla="*/ 79375 h 236538"/>
                <a:gd name="connsiteX16" fmla="*/ 98107 w 338138"/>
                <a:gd name="connsiteY16" fmla="*/ 79375 h 236538"/>
                <a:gd name="connsiteX17" fmla="*/ 115887 w 338138"/>
                <a:gd name="connsiteY17" fmla="*/ 97632 h 236538"/>
                <a:gd name="connsiteX18" fmla="*/ 98107 w 338138"/>
                <a:gd name="connsiteY18" fmla="*/ 115888 h 236538"/>
                <a:gd name="connsiteX19" fmla="*/ 86677 w 338138"/>
                <a:gd name="connsiteY19" fmla="*/ 115888 h 236538"/>
                <a:gd name="connsiteX20" fmla="*/ 84137 w 338138"/>
                <a:gd name="connsiteY20" fmla="*/ 113280 h 236538"/>
                <a:gd name="connsiteX21" fmla="*/ 84137 w 338138"/>
                <a:gd name="connsiteY21" fmla="*/ 81983 h 236538"/>
                <a:gd name="connsiteX22" fmla="*/ 86677 w 338138"/>
                <a:gd name="connsiteY22" fmla="*/ 79375 h 236538"/>
                <a:gd name="connsiteX23" fmla="*/ 63764 w 338138"/>
                <a:gd name="connsiteY23" fmla="*/ 79375 h 236538"/>
                <a:gd name="connsiteX24" fmla="*/ 66410 w 338138"/>
                <a:gd name="connsiteY24" fmla="*/ 79375 h 236538"/>
                <a:gd name="connsiteX25" fmla="*/ 69056 w 338138"/>
                <a:gd name="connsiteY25" fmla="*/ 80727 h 236538"/>
                <a:gd name="connsiteX26" fmla="*/ 80962 w 338138"/>
                <a:gd name="connsiteY26" fmla="*/ 113183 h 236538"/>
                <a:gd name="connsiteX27" fmla="*/ 78316 w 338138"/>
                <a:gd name="connsiteY27" fmla="*/ 115888 h 236538"/>
                <a:gd name="connsiteX28" fmla="*/ 75670 w 338138"/>
                <a:gd name="connsiteY28" fmla="*/ 115888 h 236538"/>
                <a:gd name="connsiteX29" fmla="*/ 74347 w 338138"/>
                <a:gd name="connsiteY29" fmla="*/ 114536 h 236538"/>
                <a:gd name="connsiteX30" fmla="*/ 70378 w 338138"/>
                <a:gd name="connsiteY30" fmla="*/ 105069 h 236538"/>
                <a:gd name="connsiteX31" fmla="*/ 59795 w 338138"/>
                <a:gd name="connsiteY31" fmla="*/ 105069 h 236538"/>
                <a:gd name="connsiteX32" fmla="*/ 55826 w 338138"/>
                <a:gd name="connsiteY32" fmla="*/ 114536 h 236538"/>
                <a:gd name="connsiteX33" fmla="*/ 54503 w 338138"/>
                <a:gd name="connsiteY33" fmla="*/ 115888 h 236538"/>
                <a:gd name="connsiteX34" fmla="*/ 51858 w 338138"/>
                <a:gd name="connsiteY34" fmla="*/ 115888 h 236538"/>
                <a:gd name="connsiteX35" fmla="*/ 49212 w 338138"/>
                <a:gd name="connsiteY35" fmla="*/ 114536 h 236538"/>
                <a:gd name="connsiteX36" fmla="*/ 49212 w 338138"/>
                <a:gd name="connsiteY36" fmla="*/ 113183 h 236538"/>
                <a:gd name="connsiteX37" fmla="*/ 61118 w 338138"/>
                <a:gd name="connsiteY37" fmla="*/ 80727 h 236538"/>
                <a:gd name="connsiteX38" fmla="*/ 63764 w 338138"/>
                <a:gd name="connsiteY38" fmla="*/ 79375 h 236538"/>
                <a:gd name="connsiteX39" fmla="*/ 19050 w 338138"/>
                <a:gd name="connsiteY39" fmla="*/ 63500 h 236538"/>
                <a:gd name="connsiteX40" fmla="*/ 19050 w 338138"/>
                <a:gd name="connsiteY40" fmla="*/ 132790 h 236538"/>
                <a:gd name="connsiteX41" fmla="*/ 120915 w 338138"/>
                <a:gd name="connsiteY41" fmla="*/ 132790 h 236538"/>
                <a:gd name="connsiteX42" fmla="*/ 124884 w 338138"/>
                <a:gd name="connsiteY42" fmla="*/ 134097 h 236538"/>
                <a:gd name="connsiteX43" fmla="*/ 161925 w 338138"/>
                <a:gd name="connsiteY43" fmla="*/ 152400 h 236538"/>
                <a:gd name="connsiteX44" fmla="*/ 152665 w 338138"/>
                <a:gd name="connsiteY44" fmla="*/ 123638 h 236538"/>
                <a:gd name="connsiteX45" fmla="*/ 152665 w 338138"/>
                <a:gd name="connsiteY45" fmla="*/ 121024 h 236538"/>
                <a:gd name="connsiteX46" fmla="*/ 152665 w 338138"/>
                <a:gd name="connsiteY46" fmla="*/ 63500 h 236538"/>
                <a:gd name="connsiteX47" fmla="*/ 19050 w 338138"/>
                <a:gd name="connsiteY47" fmla="*/ 63500 h 236538"/>
                <a:gd name="connsiteX48" fmla="*/ 52387 w 338138"/>
                <a:gd name="connsiteY48" fmla="*/ 17463 h 236538"/>
                <a:gd name="connsiteX49" fmla="*/ 52387 w 338138"/>
                <a:gd name="connsiteY49" fmla="*/ 43782 h 236538"/>
                <a:gd name="connsiteX50" fmla="*/ 161817 w 338138"/>
                <a:gd name="connsiteY50" fmla="*/ 43782 h 236538"/>
                <a:gd name="connsiteX51" fmla="*/ 169728 w 338138"/>
                <a:gd name="connsiteY51" fmla="*/ 52994 h 236538"/>
                <a:gd name="connsiteX52" fmla="*/ 169728 w 338138"/>
                <a:gd name="connsiteY52" fmla="*/ 118791 h 236538"/>
                <a:gd name="connsiteX53" fmla="*/ 186868 w 338138"/>
                <a:gd name="connsiteY53" fmla="*/ 167482 h 236538"/>
                <a:gd name="connsiteX54" fmla="*/ 184231 w 338138"/>
                <a:gd name="connsiteY54" fmla="*/ 176693 h 236538"/>
                <a:gd name="connsiteX55" fmla="*/ 177639 w 338138"/>
                <a:gd name="connsiteY55" fmla="*/ 179325 h 236538"/>
                <a:gd name="connsiteX56" fmla="*/ 173683 w 338138"/>
                <a:gd name="connsiteY56" fmla="*/ 178009 h 236538"/>
                <a:gd name="connsiteX57" fmla="*/ 119627 w 338138"/>
                <a:gd name="connsiteY57" fmla="*/ 150374 h 236538"/>
                <a:gd name="connsiteX58" fmla="*/ 52387 w 338138"/>
                <a:gd name="connsiteY58" fmla="*/ 150374 h 236538"/>
                <a:gd name="connsiteX59" fmla="*/ 52387 w 338138"/>
                <a:gd name="connsiteY59" fmla="*/ 217488 h 236538"/>
                <a:gd name="connsiteX60" fmla="*/ 285750 w 338138"/>
                <a:gd name="connsiteY60" fmla="*/ 217488 h 236538"/>
                <a:gd name="connsiteX61" fmla="*/ 285750 w 338138"/>
                <a:gd name="connsiteY61" fmla="*/ 17463 h 236538"/>
                <a:gd name="connsiteX62" fmla="*/ 52387 w 338138"/>
                <a:gd name="connsiteY62" fmla="*/ 17463 h 236538"/>
                <a:gd name="connsiteX63" fmla="*/ 42267 w 338138"/>
                <a:gd name="connsiteY63" fmla="*/ 0 h 236538"/>
                <a:gd name="connsiteX64" fmla="*/ 328892 w 338138"/>
                <a:gd name="connsiteY64" fmla="*/ 0 h 236538"/>
                <a:gd name="connsiteX65" fmla="*/ 338138 w 338138"/>
                <a:gd name="connsiteY65" fmla="*/ 9199 h 236538"/>
                <a:gd name="connsiteX66" fmla="*/ 338138 w 338138"/>
                <a:gd name="connsiteY66" fmla="*/ 227339 h 236538"/>
                <a:gd name="connsiteX67" fmla="*/ 328892 w 338138"/>
                <a:gd name="connsiteY67" fmla="*/ 236538 h 236538"/>
                <a:gd name="connsiteX68" fmla="*/ 42267 w 338138"/>
                <a:gd name="connsiteY68" fmla="*/ 236538 h 236538"/>
                <a:gd name="connsiteX69" fmla="*/ 33021 w 338138"/>
                <a:gd name="connsiteY69" fmla="*/ 227339 h 236538"/>
                <a:gd name="connsiteX70" fmla="*/ 33021 w 338138"/>
                <a:gd name="connsiteY70" fmla="*/ 151122 h 236538"/>
                <a:gd name="connsiteX71" fmla="*/ 9246 w 338138"/>
                <a:gd name="connsiteY71" fmla="*/ 151122 h 236538"/>
                <a:gd name="connsiteX72" fmla="*/ 0 w 338138"/>
                <a:gd name="connsiteY72" fmla="*/ 141923 h 236538"/>
                <a:gd name="connsiteX73" fmla="*/ 0 w 338138"/>
                <a:gd name="connsiteY73" fmla="*/ 53878 h 236538"/>
                <a:gd name="connsiteX74" fmla="*/ 9246 w 338138"/>
                <a:gd name="connsiteY74" fmla="*/ 44679 h 236538"/>
                <a:gd name="connsiteX75" fmla="*/ 33021 w 338138"/>
                <a:gd name="connsiteY75" fmla="*/ 44679 h 236538"/>
                <a:gd name="connsiteX76" fmla="*/ 33021 w 338138"/>
                <a:gd name="connsiteY76" fmla="*/ 9199 h 236538"/>
                <a:gd name="connsiteX77" fmla="*/ 42267 w 338138"/>
                <a:gd name="connsiteY77" fmla="*/ 0 h 23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38138" h="236538">
                  <a:moveTo>
                    <a:pt x="303212" y="103188"/>
                  </a:moveTo>
                  <a:cubicBezTo>
                    <a:pt x="303212" y="103188"/>
                    <a:pt x="303212" y="103188"/>
                    <a:pt x="303212" y="122238"/>
                  </a:cubicBezTo>
                  <a:cubicBezTo>
                    <a:pt x="303212" y="122238"/>
                    <a:pt x="303212" y="122238"/>
                    <a:pt x="306034" y="122238"/>
                  </a:cubicBezTo>
                  <a:cubicBezTo>
                    <a:pt x="311679" y="122238"/>
                    <a:pt x="315912" y="116795"/>
                    <a:pt x="315912" y="112713"/>
                  </a:cubicBezTo>
                  <a:cubicBezTo>
                    <a:pt x="315912" y="107270"/>
                    <a:pt x="311679" y="103188"/>
                    <a:pt x="306034" y="103188"/>
                  </a:cubicBezTo>
                  <a:cubicBezTo>
                    <a:pt x="306034" y="103188"/>
                    <a:pt x="306034" y="103188"/>
                    <a:pt x="303212" y="103188"/>
                  </a:cubicBezTo>
                  <a:close/>
                  <a:moveTo>
                    <a:pt x="65087" y="90488"/>
                  </a:moveTo>
                  <a:lnTo>
                    <a:pt x="61912" y="96838"/>
                  </a:lnTo>
                  <a:lnTo>
                    <a:pt x="68262" y="96838"/>
                  </a:lnTo>
                  <a:close/>
                  <a:moveTo>
                    <a:pt x="90487" y="87313"/>
                  </a:moveTo>
                  <a:cubicBezTo>
                    <a:pt x="90487" y="87313"/>
                    <a:pt x="90487" y="87313"/>
                    <a:pt x="90487" y="107951"/>
                  </a:cubicBezTo>
                  <a:cubicBezTo>
                    <a:pt x="90487" y="107951"/>
                    <a:pt x="90487" y="107951"/>
                    <a:pt x="98107" y="107951"/>
                  </a:cubicBezTo>
                  <a:cubicBezTo>
                    <a:pt x="104457" y="107951"/>
                    <a:pt x="109537" y="104081"/>
                    <a:pt x="109537" y="97632"/>
                  </a:cubicBezTo>
                  <a:cubicBezTo>
                    <a:pt x="109537" y="92473"/>
                    <a:pt x="104457" y="87313"/>
                    <a:pt x="98107" y="87313"/>
                  </a:cubicBezTo>
                  <a:cubicBezTo>
                    <a:pt x="98107" y="87313"/>
                    <a:pt x="98107" y="87313"/>
                    <a:pt x="90487" y="87313"/>
                  </a:cubicBezTo>
                  <a:close/>
                  <a:moveTo>
                    <a:pt x="86677" y="79375"/>
                  </a:moveTo>
                  <a:cubicBezTo>
                    <a:pt x="86677" y="79375"/>
                    <a:pt x="86677" y="79375"/>
                    <a:pt x="98107" y="79375"/>
                  </a:cubicBezTo>
                  <a:cubicBezTo>
                    <a:pt x="108267" y="79375"/>
                    <a:pt x="115887" y="88503"/>
                    <a:pt x="115887" y="97632"/>
                  </a:cubicBezTo>
                  <a:cubicBezTo>
                    <a:pt x="115887" y="108064"/>
                    <a:pt x="108267" y="115888"/>
                    <a:pt x="98107" y="115888"/>
                  </a:cubicBezTo>
                  <a:cubicBezTo>
                    <a:pt x="98107" y="115888"/>
                    <a:pt x="98107" y="115888"/>
                    <a:pt x="86677" y="115888"/>
                  </a:cubicBezTo>
                  <a:cubicBezTo>
                    <a:pt x="85407" y="115888"/>
                    <a:pt x="84137" y="114584"/>
                    <a:pt x="84137" y="113280"/>
                  </a:cubicBezTo>
                  <a:cubicBezTo>
                    <a:pt x="84137" y="113280"/>
                    <a:pt x="84137" y="113280"/>
                    <a:pt x="84137" y="81983"/>
                  </a:cubicBezTo>
                  <a:cubicBezTo>
                    <a:pt x="84137" y="80679"/>
                    <a:pt x="85407" y="79375"/>
                    <a:pt x="86677" y="79375"/>
                  </a:cubicBezTo>
                  <a:close/>
                  <a:moveTo>
                    <a:pt x="63764" y="79375"/>
                  </a:moveTo>
                  <a:cubicBezTo>
                    <a:pt x="63764" y="79375"/>
                    <a:pt x="63764" y="79375"/>
                    <a:pt x="66410" y="79375"/>
                  </a:cubicBezTo>
                  <a:cubicBezTo>
                    <a:pt x="67733" y="79375"/>
                    <a:pt x="67733" y="79375"/>
                    <a:pt x="69056" y="80727"/>
                  </a:cubicBezTo>
                  <a:lnTo>
                    <a:pt x="80962" y="113183"/>
                  </a:lnTo>
                  <a:cubicBezTo>
                    <a:pt x="80962" y="114536"/>
                    <a:pt x="79639" y="115888"/>
                    <a:pt x="78316" y="115888"/>
                  </a:cubicBezTo>
                  <a:cubicBezTo>
                    <a:pt x="78316" y="115888"/>
                    <a:pt x="78316" y="115888"/>
                    <a:pt x="75670" y="115888"/>
                  </a:cubicBezTo>
                  <a:cubicBezTo>
                    <a:pt x="74347" y="115888"/>
                    <a:pt x="74347" y="114536"/>
                    <a:pt x="74347" y="114536"/>
                  </a:cubicBezTo>
                  <a:cubicBezTo>
                    <a:pt x="74347" y="114536"/>
                    <a:pt x="74347" y="114536"/>
                    <a:pt x="70378" y="105069"/>
                  </a:cubicBezTo>
                  <a:cubicBezTo>
                    <a:pt x="70378" y="105069"/>
                    <a:pt x="70378" y="105069"/>
                    <a:pt x="59795" y="105069"/>
                  </a:cubicBezTo>
                  <a:cubicBezTo>
                    <a:pt x="59795" y="105069"/>
                    <a:pt x="59795" y="105069"/>
                    <a:pt x="55826" y="114536"/>
                  </a:cubicBezTo>
                  <a:cubicBezTo>
                    <a:pt x="55826" y="114536"/>
                    <a:pt x="55826" y="115888"/>
                    <a:pt x="54503" y="115888"/>
                  </a:cubicBezTo>
                  <a:cubicBezTo>
                    <a:pt x="54503" y="115888"/>
                    <a:pt x="54503" y="115888"/>
                    <a:pt x="51858" y="115888"/>
                  </a:cubicBezTo>
                  <a:cubicBezTo>
                    <a:pt x="50535" y="115888"/>
                    <a:pt x="50535" y="115888"/>
                    <a:pt x="49212" y="114536"/>
                  </a:cubicBezTo>
                  <a:cubicBezTo>
                    <a:pt x="49212" y="114536"/>
                    <a:pt x="49212" y="113183"/>
                    <a:pt x="49212" y="113183"/>
                  </a:cubicBezTo>
                  <a:cubicBezTo>
                    <a:pt x="49212" y="113183"/>
                    <a:pt x="49212" y="113183"/>
                    <a:pt x="61118" y="80727"/>
                  </a:cubicBezTo>
                  <a:cubicBezTo>
                    <a:pt x="61118" y="79375"/>
                    <a:pt x="62441" y="79375"/>
                    <a:pt x="63764" y="79375"/>
                  </a:cubicBezTo>
                  <a:close/>
                  <a:moveTo>
                    <a:pt x="19050" y="63500"/>
                  </a:moveTo>
                  <a:lnTo>
                    <a:pt x="19050" y="132790"/>
                  </a:lnTo>
                  <a:cubicBezTo>
                    <a:pt x="19050" y="132790"/>
                    <a:pt x="19050" y="132790"/>
                    <a:pt x="120915" y="132790"/>
                  </a:cubicBezTo>
                  <a:cubicBezTo>
                    <a:pt x="122238" y="132790"/>
                    <a:pt x="124884" y="132790"/>
                    <a:pt x="124884" y="134097"/>
                  </a:cubicBezTo>
                  <a:cubicBezTo>
                    <a:pt x="124884" y="134097"/>
                    <a:pt x="124884" y="134097"/>
                    <a:pt x="161925" y="152400"/>
                  </a:cubicBezTo>
                  <a:cubicBezTo>
                    <a:pt x="161925" y="152400"/>
                    <a:pt x="161925" y="152400"/>
                    <a:pt x="152665" y="123638"/>
                  </a:cubicBezTo>
                  <a:cubicBezTo>
                    <a:pt x="152665" y="123638"/>
                    <a:pt x="152665" y="122331"/>
                    <a:pt x="152665" y="121024"/>
                  </a:cubicBezTo>
                  <a:cubicBezTo>
                    <a:pt x="152665" y="121024"/>
                    <a:pt x="152665" y="121024"/>
                    <a:pt x="152665" y="63500"/>
                  </a:cubicBezTo>
                  <a:cubicBezTo>
                    <a:pt x="152665" y="63500"/>
                    <a:pt x="152665" y="63500"/>
                    <a:pt x="19050" y="63500"/>
                  </a:cubicBezTo>
                  <a:close/>
                  <a:moveTo>
                    <a:pt x="52387" y="17463"/>
                  </a:moveTo>
                  <a:cubicBezTo>
                    <a:pt x="52387" y="17463"/>
                    <a:pt x="52387" y="17463"/>
                    <a:pt x="52387" y="43782"/>
                  </a:cubicBezTo>
                  <a:cubicBezTo>
                    <a:pt x="52387" y="43782"/>
                    <a:pt x="52387" y="43782"/>
                    <a:pt x="161817" y="43782"/>
                  </a:cubicBezTo>
                  <a:cubicBezTo>
                    <a:pt x="165773" y="43782"/>
                    <a:pt x="169728" y="49046"/>
                    <a:pt x="169728" y="52994"/>
                  </a:cubicBezTo>
                  <a:cubicBezTo>
                    <a:pt x="169728" y="52994"/>
                    <a:pt x="169728" y="52994"/>
                    <a:pt x="169728" y="118791"/>
                  </a:cubicBezTo>
                  <a:cubicBezTo>
                    <a:pt x="169728" y="118791"/>
                    <a:pt x="169728" y="118791"/>
                    <a:pt x="186868" y="167482"/>
                  </a:cubicBezTo>
                  <a:cubicBezTo>
                    <a:pt x="188186" y="171430"/>
                    <a:pt x="186868" y="174062"/>
                    <a:pt x="184231" y="176693"/>
                  </a:cubicBezTo>
                  <a:cubicBezTo>
                    <a:pt x="181594" y="178009"/>
                    <a:pt x="180275" y="179325"/>
                    <a:pt x="177639" y="179325"/>
                  </a:cubicBezTo>
                  <a:cubicBezTo>
                    <a:pt x="176320" y="179325"/>
                    <a:pt x="175002" y="179325"/>
                    <a:pt x="173683" y="178009"/>
                  </a:cubicBezTo>
                  <a:cubicBezTo>
                    <a:pt x="173683" y="178009"/>
                    <a:pt x="173683" y="178009"/>
                    <a:pt x="119627" y="150374"/>
                  </a:cubicBezTo>
                  <a:cubicBezTo>
                    <a:pt x="119627" y="150374"/>
                    <a:pt x="119627" y="150374"/>
                    <a:pt x="52387" y="150374"/>
                  </a:cubicBezTo>
                  <a:cubicBezTo>
                    <a:pt x="52387" y="150374"/>
                    <a:pt x="52387" y="150374"/>
                    <a:pt x="52387" y="217488"/>
                  </a:cubicBezTo>
                  <a:cubicBezTo>
                    <a:pt x="52387" y="217488"/>
                    <a:pt x="52387" y="217488"/>
                    <a:pt x="285750" y="217488"/>
                  </a:cubicBezTo>
                  <a:lnTo>
                    <a:pt x="285750" y="17463"/>
                  </a:lnTo>
                  <a:cubicBezTo>
                    <a:pt x="285750" y="17463"/>
                    <a:pt x="285750" y="17463"/>
                    <a:pt x="52387" y="17463"/>
                  </a:cubicBezTo>
                  <a:close/>
                  <a:moveTo>
                    <a:pt x="42267" y="0"/>
                  </a:moveTo>
                  <a:cubicBezTo>
                    <a:pt x="42267" y="0"/>
                    <a:pt x="42267" y="0"/>
                    <a:pt x="328892" y="0"/>
                  </a:cubicBezTo>
                  <a:cubicBezTo>
                    <a:pt x="334176" y="0"/>
                    <a:pt x="338138" y="3942"/>
                    <a:pt x="338138" y="9199"/>
                  </a:cubicBezTo>
                  <a:cubicBezTo>
                    <a:pt x="338138" y="9199"/>
                    <a:pt x="338138" y="9199"/>
                    <a:pt x="338138" y="227339"/>
                  </a:cubicBezTo>
                  <a:cubicBezTo>
                    <a:pt x="338138" y="232596"/>
                    <a:pt x="334176" y="236538"/>
                    <a:pt x="328892" y="236538"/>
                  </a:cubicBezTo>
                  <a:cubicBezTo>
                    <a:pt x="328892" y="236538"/>
                    <a:pt x="328892" y="236538"/>
                    <a:pt x="42267" y="236538"/>
                  </a:cubicBezTo>
                  <a:cubicBezTo>
                    <a:pt x="36984" y="236538"/>
                    <a:pt x="33021" y="232596"/>
                    <a:pt x="33021" y="227339"/>
                  </a:cubicBezTo>
                  <a:cubicBezTo>
                    <a:pt x="33021" y="227339"/>
                    <a:pt x="33021" y="227339"/>
                    <a:pt x="33021" y="151122"/>
                  </a:cubicBezTo>
                  <a:cubicBezTo>
                    <a:pt x="33021" y="151122"/>
                    <a:pt x="33021" y="151122"/>
                    <a:pt x="9246" y="151122"/>
                  </a:cubicBezTo>
                  <a:cubicBezTo>
                    <a:pt x="3962" y="151122"/>
                    <a:pt x="0" y="147179"/>
                    <a:pt x="0" y="141923"/>
                  </a:cubicBezTo>
                  <a:cubicBezTo>
                    <a:pt x="0" y="141923"/>
                    <a:pt x="0" y="141923"/>
                    <a:pt x="0" y="53878"/>
                  </a:cubicBezTo>
                  <a:cubicBezTo>
                    <a:pt x="0" y="49936"/>
                    <a:pt x="3962" y="44679"/>
                    <a:pt x="9246" y="44679"/>
                  </a:cubicBezTo>
                  <a:cubicBezTo>
                    <a:pt x="9246" y="44679"/>
                    <a:pt x="9246" y="44679"/>
                    <a:pt x="33021" y="44679"/>
                  </a:cubicBezTo>
                  <a:cubicBezTo>
                    <a:pt x="33021" y="44679"/>
                    <a:pt x="33021" y="44679"/>
                    <a:pt x="33021" y="9199"/>
                  </a:cubicBezTo>
                  <a:cubicBezTo>
                    <a:pt x="33021" y="3942"/>
                    <a:pt x="36984" y="0"/>
                    <a:pt x="42267" y="0"/>
                  </a:cubicBezTo>
                  <a:close/>
                </a:path>
              </a:pathLst>
            </a:custGeom>
            <a:solidFill>
              <a:srgbClr val="FFFFFF"/>
            </a:solidFill>
            <a:ln w="762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latin typeface="Arial" panose="020B0604020202020204"/>
                <a:ea typeface="楷体_GB2312"/>
              </a:endParaRPr>
            </a:p>
          </p:txBody>
        </p:sp>
        <p:sp>
          <p:nvSpPr>
            <p:cNvPr id="17" name="íš1ïde"/>
            <p:cNvSpPr/>
            <p:nvPr/>
          </p:nvSpPr>
          <p:spPr>
            <a:xfrm>
              <a:off x="7342443" y="3306021"/>
              <a:ext cx="380301" cy="265252"/>
            </a:xfrm>
            <a:custGeom>
              <a:avLst/>
              <a:gdLst>
                <a:gd name="connsiteX0" fmla="*/ 303212 w 338138"/>
                <a:gd name="connsiteY0" fmla="*/ 103188 h 236538"/>
                <a:gd name="connsiteX1" fmla="*/ 303212 w 338138"/>
                <a:gd name="connsiteY1" fmla="*/ 122238 h 236538"/>
                <a:gd name="connsiteX2" fmla="*/ 306034 w 338138"/>
                <a:gd name="connsiteY2" fmla="*/ 122238 h 236538"/>
                <a:gd name="connsiteX3" fmla="*/ 315912 w 338138"/>
                <a:gd name="connsiteY3" fmla="*/ 112713 h 236538"/>
                <a:gd name="connsiteX4" fmla="*/ 306034 w 338138"/>
                <a:gd name="connsiteY4" fmla="*/ 103188 h 236538"/>
                <a:gd name="connsiteX5" fmla="*/ 303212 w 338138"/>
                <a:gd name="connsiteY5" fmla="*/ 103188 h 236538"/>
                <a:gd name="connsiteX6" fmla="*/ 65087 w 338138"/>
                <a:gd name="connsiteY6" fmla="*/ 90488 h 236538"/>
                <a:gd name="connsiteX7" fmla="*/ 61912 w 338138"/>
                <a:gd name="connsiteY7" fmla="*/ 96838 h 236538"/>
                <a:gd name="connsiteX8" fmla="*/ 68262 w 338138"/>
                <a:gd name="connsiteY8" fmla="*/ 96838 h 236538"/>
                <a:gd name="connsiteX9" fmla="*/ 90487 w 338138"/>
                <a:gd name="connsiteY9" fmla="*/ 87313 h 236538"/>
                <a:gd name="connsiteX10" fmla="*/ 90487 w 338138"/>
                <a:gd name="connsiteY10" fmla="*/ 107951 h 236538"/>
                <a:gd name="connsiteX11" fmla="*/ 98107 w 338138"/>
                <a:gd name="connsiteY11" fmla="*/ 107951 h 236538"/>
                <a:gd name="connsiteX12" fmla="*/ 109537 w 338138"/>
                <a:gd name="connsiteY12" fmla="*/ 97632 h 236538"/>
                <a:gd name="connsiteX13" fmla="*/ 98107 w 338138"/>
                <a:gd name="connsiteY13" fmla="*/ 87313 h 236538"/>
                <a:gd name="connsiteX14" fmla="*/ 90487 w 338138"/>
                <a:gd name="connsiteY14" fmla="*/ 87313 h 236538"/>
                <a:gd name="connsiteX15" fmla="*/ 86677 w 338138"/>
                <a:gd name="connsiteY15" fmla="*/ 79375 h 236538"/>
                <a:gd name="connsiteX16" fmla="*/ 98107 w 338138"/>
                <a:gd name="connsiteY16" fmla="*/ 79375 h 236538"/>
                <a:gd name="connsiteX17" fmla="*/ 115887 w 338138"/>
                <a:gd name="connsiteY17" fmla="*/ 97632 h 236538"/>
                <a:gd name="connsiteX18" fmla="*/ 98107 w 338138"/>
                <a:gd name="connsiteY18" fmla="*/ 115888 h 236538"/>
                <a:gd name="connsiteX19" fmla="*/ 86677 w 338138"/>
                <a:gd name="connsiteY19" fmla="*/ 115888 h 236538"/>
                <a:gd name="connsiteX20" fmla="*/ 84137 w 338138"/>
                <a:gd name="connsiteY20" fmla="*/ 113280 h 236538"/>
                <a:gd name="connsiteX21" fmla="*/ 84137 w 338138"/>
                <a:gd name="connsiteY21" fmla="*/ 81983 h 236538"/>
                <a:gd name="connsiteX22" fmla="*/ 86677 w 338138"/>
                <a:gd name="connsiteY22" fmla="*/ 79375 h 236538"/>
                <a:gd name="connsiteX23" fmla="*/ 63764 w 338138"/>
                <a:gd name="connsiteY23" fmla="*/ 79375 h 236538"/>
                <a:gd name="connsiteX24" fmla="*/ 66410 w 338138"/>
                <a:gd name="connsiteY24" fmla="*/ 79375 h 236538"/>
                <a:gd name="connsiteX25" fmla="*/ 69056 w 338138"/>
                <a:gd name="connsiteY25" fmla="*/ 80727 h 236538"/>
                <a:gd name="connsiteX26" fmla="*/ 80962 w 338138"/>
                <a:gd name="connsiteY26" fmla="*/ 113183 h 236538"/>
                <a:gd name="connsiteX27" fmla="*/ 78316 w 338138"/>
                <a:gd name="connsiteY27" fmla="*/ 115888 h 236538"/>
                <a:gd name="connsiteX28" fmla="*/ 75670 w 338138"/>
                <a:gd name="connsiteY28" fmla="*/ 115888 h 236538"/>
                <a:gd name="connsiteX29" fmla="*/ 74347 w 338138"/>
                <a:gd name="connsiteY29" fmla="*/ 114536 h 236538"/>
                <a:gd name="connsiteX30" fmla="*/ 70378 w 338138"/>
                <a:gd name="connsiteY30" fmla="*/ 105069 h 236538"/>
                <a:gd name="connsiteX31" fmla="*/ 59795 w 338138"/>
                <a:gd name="connsiteY31" fmla="*/ 105069 h 236538"/>
                <a:gd name="connsiteX32" fmla="*/ 55826 w 338138"/>
                <a:gd name="connsiteY32" fmla="*/ 114536 h 236538"/>
                <a:gd name="connsiteX33" fmla="*/ 54503 w 338138"/>
                <a:gd name="connsiteY33" fmla="*/ 115888 h 236538"/>
                <a:gd name="connsiteX34" fmla="*/ 51858 w 338138"/>
                <a:gd name="connsiteY34" fmla="*/ 115888 h 236538"/>
                <a:gd name="connsiteX35" fmla="*/ 49212 w 338138"/>
                <a:gd name="connsiteY35" fmla="*/ 114536 h 236538"/>
                <a:gd name="connsiteX36" fmla="*/ 49212 w 338138"/>
                <a:gd name="connsiteY36" fmla="*/ 113183 h 236538"/>
                <a:gd name="connsiteX37" fmla="*/ 61118 w 338138"/>
                <a:gd name="connsiteY37" fmla="*/ 80727 h 236538"/>
                <a:gd name="connsiteX38" fmla="*/ 63764 w 338138"/>
                <a:gd name="connsiteY38" fmla="*/ 79375 h 236538"/>
                <a:gd name="connsiteX39" fmla="*/ 19050 w 338138"/>
                <a:gd name="connsiteY39" fmla="*/ 63500 h 236538"/>
                <a:gd name="connsiteX40" fmla="*/ 19050 w 338138"/>
                <a:gd name="connsiteY40" fmla="*/ 132790 h 236538"/>
                <a:gd name="connsiteX41" fmla="*/ 120915 w 338138"/>
                <a:gd name="connsiteY41" fmla="*/ 132790 h 236538"/>
                <a:gd name="connsiteX42" fmla="*/ 124884 w 338138"/>
                <a:gd name="connsiteY42" fmla="*/ 134097 h 236538"/>
                <a:gd name="connsiteX43" fmla="*/ 161925 w 338138"/>
                <a:gd name="connsiteY43" fmla="*/ 152400 h 236538"/>
                <a:gd name="connsiteX44" fmla="*/ 152665 w 338138"/>
                <a:gd name="connsiteY44" fmla="*/ 123638 h 236538"/>
                <a:gd name="connsiteX45" fmla="*/ 152665 w 338138"/>
                <a:gd name="connsiteY45" fmla="*/ 121024 h 236538"/>
                <a:gd name="connsiteX46" fmla="*/ 152665 w 338138"/>
                <a:gd name="connsiteY46" fmla="*/ 63500 h 236538"/>
                <a:gd name="connsiteX47" fmla="*/ 19050 w 338138"/>
                <a:gd name="connsiteY47" fmla="*/ 63500 h 236538"/>
                <a:gd name="connsiteX48" fmla="*/ 52387 w 338138"/>
                <a:gd name="connsiteY48" fmla="*/ 17463 h 236538"/>
                <a:gd name="connsiteX49" fmla="*/ 52387 w 338138"/>
                <a:gd name="connsiteY49" fmla="*/ 43782 h 236538"/>
                <a:gd name="connsiteX50" fmla="*/ 161817 w 338138"/>
                <a:gd name="connsiteY50" fmla="*/ 43782 h 236538"/>
                <a:gd name="connsiteX51" fmla="*/ 169728 w 338138"/>
                <a:gd name="connsiteY51" fmla="*/ 52994 h 236538"/>
                <a:gd name="connsiteX52" fmla="*/ 169728 w 338138"/>
                <a:gd name="connsiteY52" fmla="*/ 118791 h 236538"/>
                <a:gd name="connsiteX53" fmla="*/ 186868 w 338138"/>
                <a:gd name="connsiteY53" fmla="*/ 167482 h 236538"/>
                <a:gd name="connsiteX54" fmla="*/ 184231 w 338138"/>
                <a:gd name="connsiteY54" fmla="*/ 176693 h 236538"/>
                <a:gd name="connsiteX55" fmla="*/ 177639 w 338138"/>
                <a:gd name="connsiteY55" fmla="*/ 179325 h 236538"/>
                <a:gd name="connsiteX56" fmla="*/ 173683 w 338138"/>
                <a:gd name="connsiteY56" fmla="*/ 178009 h 236538"/>
                <a:gd name="connsiteX57" fmla="*/ 119627 w 338138"/>
                <a:gd name="connsiteY57" fmla="*/ 150374 h 236538"/>
                <a:gd name="connsiteX58" fmla="*/ 52387 w 338138"/>
                <a:gd name="connsiteY58" fmla="*/ 150374 h 236538"/>
                <a:gd name="connsiteX59" fmla="*/ 52387 w 338138"/>
                <a:gd name="connsiteY59" fmla="*/ 217488 h 236538"/>
                <a:gd name="connsiteX60" fmla="*/ 285750 w 338138"/>
                <a:gd name="connsiteY60" fmla="*/ 217488 h 236538"/>
                <a:gd name="connsiteX61" fmla="*/ 285750 w 338138"/>
                <a:gd name="connsiteY61" fmla="*/ 17463 h 236538"/>
                <a:gd name="connsiteX62" fmla="*/ 52387 w 338138"/>
                <a:gd name="connsiteY62" fmla="*/ 17463 h 236538"/>
                <a:gd name="connsiteX63" fmla="*/ 42267 w 338138"/>
                <a:gd name="connsiteY63" fmla="*/ 0 h 236538"/>
                <a:gd name="connsiteX64" fmla="*/ 328892 w 338138"/>
                <a:gd name="connsiteY64" fmla="*/ 0 h 236538"/>
                <a:gd name="connsiteX65" fmla="*/ 338138 w 338138"/>
                <a:gd name="connsiteY65" fmla="*/ 9199 h 236538"/>
                <a:gd name="connsiteX66" fmla="*/ 338138 w 338138"/>
                <a:gd name="connsiteY66" fmla="*/ 227339 h 236538"/>
                <a:gd name="connsiteX67" fmla="*/ 328892 w 338138"/>
                <a:gd name="connsiteY67" fmla="*/ 236538 h 236538"/>
                <a:gd name="connsiteX68" fmla="*/ 42267 w 338138"/>
                <a:gd name="connsiteY68" fmla="*/ 236538 h 236538"/>
                <a:gd name="connsiteX69" fmla="*/ 33021 w 338138"/>
                <a:gd name="connsiteY69" fmla="*/ 227339 h 236538"/>
                <a:gd name="connsiteX70" fmla="*/ 33021 w 338138"/>
                <a:gd name="connsiteY70" fmla="*/ 151122 h 236538"/>
                <a:gd name="connsiteX71" fmla="*/ 9246 w 338138"/>
                <a:gd name="connsiteY71" fmla="*/ 151122 h 236538"/>
                <a:gd name="connsiteX72" fmla="*/ 0 w 338138"/>
                <a:gd name="connsiteY72" fmla="*/ 141923 h 236538"/>
                <a:gd name="connsiteX73" fmla="*/ 0 w 338138"/>
                <a:gd name="connsiteY73" fmla="*/ 53878 h 236538"/>
                <a:gd name="connsiteX74" fmla="*/ 9246 w 338138"/>
                <a:gd name="connsiteY74" fmla="*/ 44679 h 236538"/>
                <a:gd name="connsiteX75" fmla="*/ 33021 w 338138"/>
                <a:gd name="connsiteY75" fmla="*/ 44679 h 236538"/>
                <a:gd name="connsiteX76" fmla="*/ 33021 w 338138"/>
                <a:gd name="connsiteY76" fmla="*/ 9199 h 236538"/>
                <a:gd name="connsiteX77" fmla="*/ 42267 w 338138"/>
                <a:gd name="connsiteY77" fmla="*/ 0 h 23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38138" h="236538">
                  <a:moveTo>
                    <a:pt x="303212" y="103188"/>
                  </a:moveTo>
                  <a:cubicBezTo>
                    <a:pt x="303212" y="103188"/>
                    <a:pt x="303212" y="103188"/>
                    <a:pt x="303212" y="122238"/>
                  </a:cubicBezTo>
                  <a:cubicBezTo>
                    <a:pt x="303212" y="122238"/>
                    <a:pt x="303212" y="122238"/>
                    <a:pt x="306034" y="122238"/>
                  </a:cubicBezTo>
                  <a:cubicBezTo>
                    <a:pt x="311679" y="122238"/>
                    <a:pt x="315912" y="116795"/>
                    <a:pt x="315912" y="112713"/>
                  </a:cubicBezTo>
                  <a:cubicBezTo>
                    <a:pt x="315912" y="107270"/>
                    <a:pt x="311679" y="103188"/>
                    <a:pt x="306034" y="103188"/>
                  </a:cubicBezTo>
                  <a:cubicBezTo>
                    <a:pt x="306034" y="103188"/>
                    <a:pt x="306034" y="103188"/>
                    <a:pt x="303212" y="103188"/>
                  </a:cubicBezTo>
                  <a:close/>
                  <a:moveTo>
                    <a:pt x="65087" y="90488"/>
                  </a:moveTo>
                  <a:lnTo>
                    <a:pt x="61912" y="96838"/>
                  </a:lnTo>
                  <a:lnTo>
                    <a:pt x="68262" y="96838"/>
                  </a:lnTo>
                  <a:close/>
                  <a:moveTo>
                    <a:pt x="90487" y="87313"/>
                  </a:moveTo>
                  <a:cubicBezTo>
                    <a:pt x="90487" y="87313"/>
                    <a:pt x="90487" y="87313"/>
                    <a:pt x="90487" y="107951"/>
                  </a:cubicBezTo>
                  <a:cubicBezTo>
                    <a:pt x="90487" y="107951"/>
                    <a:pt x="90487" y="107951"/>
                    <a:pt x="98107" y="107951"/>
                  </a:cubicBezTo>
                  <a:cubicBezTo>
                    <a:pt x="104457" y="107951"/>
                    <a:pt x="109537" y="104081"/>
                    <a:pt x="109537" y="97632"/>
                  </a:cubicBezTo>
                  <a:cubicBezTo>
                    <a:pt x="109537" y="92473"/>
                    <a:pt x="104457" y="87313"/>
                    <a:pt x="98107" y="87313"/>
                  </a:cubicBezTo>
                  <a:cubicBezTo>
                    <a:pt x="98107" y="87313"/>
                    <a:pt x="98107" y="87313"/>
                    <a:pt x="90487" y="87313"/>
                  </a:cubicBezTo>
                  <a:close/>
                  <a:moveTo>
                    <a:pt x="86677" y="79375"/>
                  </a:moveTo>
                  <a:cubicBezTo>
                    <a:pt x="86677" y="79375"/>
                    <a:pt x="86677" y="79375"/>
                    <a:pt x="98107" y="79375"/>
                  </a:cubicBezTo>
                  <a:cubicBezTo>
                    <a:pt x="108267" y="79375"/>
                    <a:pt x="115887" y="88503"/>
                    <a:pt x="115887" y="97632"/>
                  </a:cubicBezTo>
                  <a:cubicBezTo>
                    <a:pt x="115887" y="108064"/>
                    <a:pt x="108267" y="115888"/>
                    <a:pt x="98107" y="115888"/>
                  </a:cubicBezTo>
                  <a:cubicBezTo>
                    <a:pt x="98107" y="115888"/>
                    <a:pt x="98107" y="115888"/>
                    <a:pt x="86677" y="115888"/>
                  </a:cubicBezTo>
                  <a:cubicBezTo>
                    <a:pt x="85407" y="115888"/>
                    <a:pt x="84137" y="114584"/>
                    <a:pt x="84137" y="113280"/>
                  </a:cubicBezTo>
                  <a:cubicBezTo>
                    <a:pt x="84137" y="113280"/>
                    <a:pt x="84137" y="113280"/>
                    <a:pt x="84137" y="81983"/>
                  </a:cubicBezTo>
                  <a:cubicBezTo>
                    <a:pt x="84137" y="80679"/>
                    <a:pt x="85407" y="79375"/>
                    <a:pt x="86677" y="79375"/>
                  </a:cubicBezTo>
                  <a:close/>
                  <a:moveTo>
                    <a:pt x="63764" y="79375"/>
                  </a:moveTo>
                  <a:cubicBezTo>
                    <a:pt x="63764" y="79375"/>
                    <a:pt x="63764" y="79375"/>
                    <a:pt x="66410" y="79375"/>
                  </a:cubicBezTo>
                  <a:cubicBezTo>
                    <a:pt x="67733" y="79375"/>
                    <a:pt x="67733" y="79375"/>
                    <a:pt x="69056" y="80727"/>
                  </a:cubicBezTo>
                  <a:lnTo>
                    <a:pt x="80962" y="113183"/>
                  </a:lnTo>
                  <a:cubicBezTo>
                    <a:pt x="80962" y="114536"/>
                    <a:pt x="79639" y="115888"/>
                    <a:pt x="78316" y="115888"/>
                  </a:cubicBezTo>
                  <a:cubicBezTo>
                    <a:pt x="78316" y="115888"/>
                    <a:pt x="78316" y="115888"/>
                    <a:pt x="75670" y="115888"/>
                  </a:cubicBezTo>
                  <a:cubicBezTo>
                    <a:pt x="74347" y="115888"/>
                    <a:pt x="74347" y="114536"/>
                    <a:pt x="74347" y="114536"/>
                  </a:cubicBezTo>
                  <a:cubicBezTo>
                    <a:pt x="74347" y="114536"/>
                    <a:pt x="74347" y="114536"/>
                    <a:pt x="70378" y="105069"/>
                  </a:cubicBezTo>
                  <a:cubicBezTo>
                    <a:pt x="70378" y="105069"/>
                    <a:pt x="70378" y="105069"/>
                    <a:pt x="59795" y="105069"/>
                  </a:cubicBezTo>
                  <a:cubicBezTo>
                    <a:pt x="59795" y="105069"/>
                    <a:pt x="59795" y="105069"/>
                    <a:pt x="55826" y="114536"/>
                  </a:cubicBezTo>
                  <a:cubicBezTo>
                    <a:pt x="55826" y="114536"/>
                    <a:pt x="55826" y="115888"/>
                    <a:pt x="54503" y="115888"/>
                  </a:cubicBezTo>
                  <a:cubicBezTo>
                    <a:pt x="54503" y="115888"/>
                    <a:pt x="54503" y="115888"/>
                    <a:pt x="51858" y="115888"/>
                  </a:cubicBezTo>
                  <a:cubicBezTo>
                    <a:pt x="50535" y="115888"/>
                    <a:pt x="50535" y="115888"/>
                    <a:pt x="49212" y="114536"/>
                  </a:cubicBezTo>
                  <a:cubicBezTo>
                    <a:pt x="49212" y="114536"/>
                    <a:pt x="49212" y="113183"/>
                    <a:pt x="49212" y="113183"/>
                  </a:cubicBezTo>
                  <a:cubicBezTo>
                    <a:pt x="49212" y="113183"/>
                    <a:pt x="49212" y="113183"/>
                    <a:pt x="61118" y="80727"/>
                  </a:cubicBezTo>
                  <a:cubicBezTo>
                    <a:pt x="61118" y="79375"/>
                    <a:pt x="62441" y="79375"/>
                    <a:pt x="63764" y="79375"/>
                  </a:cubicBezTo>
                  <a:close/>
                  <a:moveTo>
                    <a:pt x="19050" y="63500"/>
                  </a:moveTo>
                  <a:lnTo>
                    <a:pt x="19050" y="132790"/>
                  </a:lnTo>
                  <a:cubicBezTo>
                    <a:pt x="19050" y="132790"/>
                    <a:pt x="19050" y="132790"/>
                    <a:pt x="120915" y="132790"/>
                  </a:cubicBezTo>
                  <a:cubicBezTo>
                    <a:pt x="122238" y="132790"/>
                    <a:pt x="124884" y="132790"/>
                    <a:pt x="124884" y="134097"/>
                  </a:cubicBezTo>
                  <a:cubicBezTo>
                    <a:pt x="124884" y="134097"/>
                    <a:pt x="124884" y="134097"/>
                    <a:pt x="161925" y="152400"/>
                  </a:cubicBezTo>
                  <a:cubicBezTo>
                    <a:pt x="161925" y="152400"/>
                    <a:pt x="161925" y="152400"/>
                    <a:pt x="152665" y="123638"/>
                  </a:cubicBezTo>
                  <a:cubicBezTo>
                    <a:pt x="152665" y="123638"/>
                    <a:pt x="152665" y="122331"/>
                    <a:pt x="152665" y="121024"/>
                  </a:cubicBezTo>
                  <a:cubicBezTo>
                    <a:pt x="152665" y="121024"/>
                    <a:pt x="152665" y="121024"/>
                    <a:pt x="152665" y="63500"/>
                  </a:cubicBezTo>
                  <a:cubicBezTo>
                    <a:pt x="152665" y="63500"/>
                    <a:pt x="152665" y="63500"/>
                    <a:pt x="19050" y="63500"/>
                  </a:cubicBezTo>
                  <a:close/>
                  <a:moveTo>
                    <a:pt x="52387" y="17463"/>
                  </a:moveTo>
                  <a:cubicBezTo>
                    <a:pt x="52387" y="17463"/>
                    <a:pt x="52387" y="17463"/>
                    <a:pt x="52387" y="43782"/>
                  </a:cubicBezTo>
                  <a:cubicBezTo>
                    <a:pt x="52387" y="43782"/>
                    <a:pt x="52387" y="43782"/>
                    <a:pt x="161817" y="43782"/>
                  </a:cubicBezTo>
                  <a:cubicBezTo>
                    <a:pt x="165773" y="43782"/>
                    <a:pt x="169728" y="49046"/>
                    <a:pt x="169728" y="52994"/>
                  </a:cubicBezTo>
                  <a:cubicBezTo>
                    <a:pt x="169728" y="52994"/>
                    <a:pt x="169728" y="52994"/>
                    <a:pt x="169728" y="118791"/>
                  </a:cubicBezTo>
                  <a:cubicBezTo>
                    <a:pt x="169728" y="118791"/>
                    <a:pt x="169728" y="118791"/>
                    <a:pt x="186868" y="167482"/>
                  </a:cubicBezTo>
                  <a:cubicBezTo>
                    <a:pt x="188186" y="171430"/>
                    <a:pt x="186868" y="174062"/>
                    <a:pt x="184231" y="176693"/>
                  </a:cubicBezTo>
                  <a:cubicBezTo>
                    <a:pt x="181594" y="178009"/>
                    <a:pt x="180275" y="179325"/>
                    <a:pt x="177639" y="179325"/>
                  </a:cubicBezTo>
                  <a:cubicBezTo>
                    <a:pt x="176320" y="179325"/>
                    <a:pt x="175002" y="179325"/>
                    <a:pt x="173683" y="178009"/>
                  </a:cubicBezTo>
                  <a:cubicBezTo>
                    <a:pt x="173683" y="178009"/>
                    <a:pt x="173683" y="178009"/>
                    <a:pt x="119627" y="150374"/>
                  </a:cubicBezTo>
                  <a:cubicBezTo>
                    <a:pt x="119627" y="150374"/>
                    <a:pt x="119627" y="150374"/>
                    <a:pt x="52387" y="150374"/>
                  </a:cubicBezTo>
                  <a:cubicBezTo>
                    <a:pt x="52387" y="150374"/>
                    <a:pt x="52387" y="150374"/>
                    <a:pt x="52387" y="217488"/>
                  </a:cubicBezTo>
                  <a:cubicBezTo>
                    <a:pt x="52387" y="217488"/>
                    <a:pt x="52387" y="217488"/>
                    <a:pt x="285750" y="217488"/>
                  </a:cubicBezTo>
                  <a:lnTo>
                    <a:pt x="285750" y="17463"/>
                  </a:lnTo>
                  <a:cubicBezTo>
                    <a:pt x="285750" y="17463"/>
                    <a:pt x="285750" y="17463"/>
                    <a:pt x="52387" y="17463"/>
                  </a:cubicBezTo>
                  <a:close/>
                  <a:moveTo>
                    <a:pt x="42267" y="0"/>
                  </a:moveTo>
                  <a:cubicBezTo>
                    <a:pt x="42267" y="0"/>
                    <a:pt x="42267" y="0"/>
                    <a:pt x="328892" y="0"/>
                  </a:cubicBezTo>
                  <a:cubicBezTo>
                    <a:pt x="334176" y="0"/>
                    <a:pt x="338138" y="3942"/>
                    <a:pt x="338138" y="9199"/>
                  </a:cubicBezTo>
                  <a:cubicBezTo>
                    <a:pt x="338138" y="9199"/>
                    <a:pt x="338138" y="9199"/>
                    <a:pt x="338138" y="227339"/>
                  </a:cubicBezTo>
                  <a:cubicBezTo>
                    <a:pt x="338138" y="232596"/>
                    <a:pt x="334176" y="236538"/>
                    <a:pt x="328892" y="236538"/>
                  </a:cubicBezTo>
                  <a:cubicBezTo>
                    <a:pt x="328892" y="236538"/>
                    <a:pt x="328892" y="236538"/>
                    <a:pt x="42267" y="236538"/>
                  </a:cubicBezTo>
                  <a:cubicBezTo>
                    <a:pt x="36984" y="236538"/>
                    <a:pt x="33021" y="232596"/>
                    <a:pt x="33021" y="227339"/>
                  </a:cubicBezTo>
                  <a:cubicBezTo>
                    <a:pt x="33021" y="227339"/>
                    <a:pt x="33021" y="227339"/>
                    <a:pt x="33021" y="151122"/>
                  </a:cubicBezTo>
                  <a:cubicBezTo>
                    <a:pt x="33021" y="151122"/>
                    <a:pt x="33021" y="151122"/>
                    <a:pt x="9246" y="151122"/>
                  </a:cubicBezTo>
                  <a:cubicBezTo>
                    <a:pt x="3962" y="151122"/>
                    <a:pt x="0" y="147179"/>
                    <a:pt x="0" y="141923"/>
                  </a:cubicBezTo>
                  <a:cubicBezTo>
                    <a:pt x="0" y="141923"/>
                    <a:pt x="0" y="141923"/>
                    <a:pt x="0" y="53878"/>
                  </a:cubicBezTo>
                  <a:cubicBezTo>
                    <a:pt x="0" y="49936"/>
                    <a:pt x="3962" y="44679"/>
                    <a:pt x="9246" y="44679"/>
                  </a:cubicBezTo>
                  <a:cubicBezTo>
                    <a:pt x="9246" y="44679"/>
                    <a:pt x="9246" y="44679"/>
                    <a:pt x="33021" y="44679"/>
                  </a:cubicBezTo>
                  <a:cubicBezTo>
                    <a:pt x="33021" y="44679"/>
                    <a:pt x="33021" y="44679"/>
                    <a:pt x="33021" y="9199"/>
                  </a:cubicBezTo>
                  <a:cubicBezTo>
                    <a:pt x="33021" y="3942"/>
                    <a:pt x="36984" y="0"/>
                    <a:pt x="42267" y="0"/>
                  </a:cubicBezTo>
                  <a:close/>
                </a:path>
              </a:pathLst>
            </a:custGeom>
            <a:solidFill>
              <a:srgbClr val="FFFFFF"/>
            </a:solidFill>
            <a:ln w="762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latin typeface="Arial" panose="020B0604020202020204"/>
                <a:ea typeface="楷体_GB2312"/>
              </a:endParaRPr>
            </a:p>
          </p:txBody>
        </p:sp>
        <p:sp>
          <p:nvSpPr>
            <p:cNvPr id="18" name="ïşļíḑé"/>
            <p:cNvSpPr/>
            <p:nvPr/>
          </p:nvSpPr>
          <p:spPr>
            <a:xfrm>
              <a:off x="4544179" y="3768451"/>
              <a:ext cx="380301" cy="267599"/>
            </a:xfrm>
            <a:custGeom>
              <a:avLst/>
              <a:gdLst>
                <a:gd name="connsiteX0" fmla="*/ 303212 w 338138"/>
                <a:gd name="connsiteY0" fmla="*/ 103188 h 236538"/>
                <a:gd name="connsiteX1" fmla="*/ 303212 w 338138"/>
                <a:gd name="connsiteY1" fmla="*/ 122238 h 236538"/>
                <a:gd name="connsiteX2" fmla="*/ 306034 w 338138"/>
                <a:gd name="connsiteY2" fmla="*/ 122238 h 236538"/>
                <a:gd name="connsiteX3" fmla="*/ 315912 w 338138"/>
                <a:gd name="connsiteY3" fmla="*/ 112713 h 236538"/>
                <a:gd name="connsiteX4" fmla="*/ 306034 w 338138"/>
                <a:gd name="connsiteY4" fmla="*/ 103188 h 236538"/>
                <a:gd name="connsiteX5" fmla="*/ 303212 w 338138"/>
                <a:gd name="connsiteY5" fmla="*/ 103188 h 236538"/>
                <a:gd name="connsiteX6" fmla="*/ 65087 w 338138"/>
                <a:gd name="connsiteY6" fmla="*/ 90488 h 236538"/>
                <a:gd name="connsiteX7" fmla="*/ 61912 w 338138"/>
                <a:gd name="connsiteY7" fmla="*/ 96838 h 236538"/>
                <a:gd name="connsiteX8" fmla="*/ 68262 w 338138"/>
                <a:gd name="connsiteY8" fmla="*/ 96838 h 236538"/>
                <a:gd name="connsiteX9" fmla="*/ 90487 w 338138"/>
                <a:gd name="connsiteY9" fmla="*/ 87313 h 236538"/>
                <a:gd name="connsiteX10" fmla="*/ 90487 w 338138"/>
                <a:gd name="connsiteY10" fmla="*/ 107951 h 236538"/>
                <a:gd name="connsiteX11" fmla="*/ 98107 w 338138"/>
                <a:gd name="connsiteY11" fmla="*/ 107951 h 236538"/>
                <a:gd name="connsiteX12" fmla="*/ 109537 w 338138"/>
                <a:gd name="connsiteY12" fmla="*/ 97632 h 236538"/>
                <a:gd name="connsiteX13" fmla="*/ 98107 w 338138"/>
                <a:gd name="connsiteY13" fmla="*/ 87313 h 236538"/>
                <a:gd name="connsiteX14" fmla="*/ 90487 w 338138"/>
                <a:gd name="connsiteY14" fmla="*/ 87313 h 236538"/>
                <a:gd name="connsiteX15" fmla="*/ 86677 w 338138"/>
                <a:gd name="connsiteY15" fmla="*/ 79375 h 236538"/>
                <a:gd name="connsiteX16" fmla="*/ 98107 w 338138"/>
                <a:gd name="connsiteY16" fmla="*/ 79375 h 236538"/>
                <a:gd name="connsiteX17" fmla="*/ 115887 w 338138"/>
                <a:gd name="connsiteY17" fmla="*/ 97632 h 236538"/>
                <a:gd name="connsiteX18" fmla="*/ 98107 w 338138"/>
                <a:gd name="connsiteY18" fmla="*/ 115888 h 236538"/>
                <a:gd name="connsiteX19" fmla="*/ 86677 w 338138"/>
                <a:gd name="connsiteY19" fmla="*/ 115888 h 236538"/>
                <a:gd name="connsiteX20" fmla="*/ 84137 w 338138"/>
                <a:gd name="connsiteY20" fmla="*/ 113280 h 236538"/>
                <a:gd name="connsiteX21" fmla="*/ 84137 w 338138"/>
                <a:gd name="connsiteY21" fmla="*/ 81983 h 236538"/>
                <a:gd name="connsiteX22" fmla="*/ 86677 w 338138"/>
                <a:gd name="connsiteY22" fmla="*/ 79375 h 236538"/>
                <a:gd name="connsiteX23" fmla="*/ 63764 w 338138"/>
                <a:gd name="connsiteY23" fmla="*/ 79375 h 236538"/>
                <a:gd name="connsiteX24" fmla="*/ 66410 w 338138"/>
                <a:gd name="connsiteY24" fmla="*/ 79375 h 236538"/>
                <a:gd name="connsiteX25" fmla="*/ 69056 w 338138"/>
                <a:gd name="connsiteY25" fmla="*/ 80727 h 236538"/>
                <a:gd name="connsiteX26" fmla="*/ 80962 w 338138"/>
                <a:gd name="connsiteY26" fmla="*/ 113183 h 236538"/>
                <a:gd name="connsiteX27" fmla="*/ 78316 w 338138"/>
                <a:gd name="connsiteY27" fmla="*/ 115888 h 236538"/>
                <a:gd name="connsiteX28" fmla="*/ 75670 w 338138"/>
                <a:gd name="connsiteY28" fmla="*/ 115888 h 236538"/>
                <a:gd name="connsiteX29" fmla="*/ 74347 w 338138"/>
                <a:gd name="connsiteY29" fmla="*/ 114536 h 236538"/>
                <a:gd name="connsiteX30" fmla="*/ 70378 w 338138"/>
                <a:gd name="connsiteY30" fmla="*/ 105069 h 236538"/>
                <a:gd name="connsiteX31" fmla="*/ 59795 w 338138"/>
                <a:gd name="connsiteY31" fmla="*/ 105069 h 236538"/>
                <a:gd name="connsiteX32" fmla="*/ 55826 w 338138"/>
                <a:gd name="connsiteY32" fmla="*/ 114536 h 236538"/>
                <a:gd name="connsiteX33" fmla="*/ 54503 w 338138"/>
                <a:gd name="connsiteY33" fmla="*/ 115888 h 236538"/>
                <a:gd name="connsiteX34" fmla="*/ 51858 w 338138"/>
                <a:gd name="connsiteY34" fmla="*/ 115888 h 236538"/>
                <a:gd name="connsiteX35" fmla="*/ 49212 w 338138"/>
                <a:gd name="connsiteY35" fmla="*/ 114536 h 236538"/>
                <a:gd name="connsiteX36" fmla="*/ 49212 w 338138"/>
                <a:gd name="connsiteY36" fmla="*/ 113183 h 236538"/>
                <a:gd name="connsiteX37" fmla="*/ 61118 w 338138"/>
                <a:gd name="connsiteY37" fmla="*/ 80727 h 236538"/>
                <a:gd name="connsiteX38" fmla="*/ 63764 w 338138"/>
                <a:gd name="connsiteY38" fmla="*/ 79375 h 236538"/>
                <a:gd name="connsiteX39" fmla="*/ 19050 w 338138"/>
                <a:gd name="connsiteY39" fmla="*/ 63500 h 236538"/>
                <a:gd name="connsiteX40" fmla="*/ 19050 w 338138"/>
                <a:gd name="connsiteY40" fmla="*/ 132790 h 236538"/>
                <a:gd name="connsiteX41" fmla="*/ 120915 w 338138"/>
                <a:gd name="connsiteY41" fmla="*/ 132790 h 236538"/>
                <a:gd name="connsiteX42" fmla="*/ 124884 w 338138"/>
                <a:gd name="connsiteY42" fmla="*/ 134097 h 236538"/>
                <a:gd name="connsiteX43" fmla="*/ 161925 w 338138"/>
                <a:gd name="connsiteY43" fmla="*/ 152400 h 236538"/>
                <a:gd name="connsiteX44" fmla="*/ 152665 w 338138"/>
                <a:gd name="connsiteY44" fmla="*/ 123638 h 236538"/>
                <a:gd name="connsiteX45" fmla="*/ 152665 w 338138"/>
                <a:gd name="connsiteY45" fmla="*/ 121024 h 236538"/>
                <a:gd name="connsiteX46" fmla="*/ 152665 w 338138"/>
                <a:gd name="connsiteY46" fmla="*/ 63500 h 236538"/>
                <a:gd name="connsiteX47" fmla="*/ 19050 w 338138"/>
                <a:gd name="connsiteY47" fmla="*/ 63500 h 236538"/>
                <a:gd name="connsiteX48" fmla="*/ 52387 w 338138"/>
                <a:gd name="connsiteY48" fmla="*/ 17463 h 236538"/>
                <a:gd name="connsiteX49" fmla="*/ 52387 w 338138"/>
                <a:gd name="connsiteY49" fmla="*/ 43782 h 236538"/>
                <a:gd name="connsiteX50" fmla="*/ 161817 w 338138"/>
                <a:gd name="connsiteY50" fmla="*/ 43782 h 236538"/>
                <a:gd name="connsiteX51" fmla="*/ 169728 w 338138"/>
                <a:gd name="connsiteY51" fmla="*/ 52994 h 236538"/>
                <a:gd name="connsiteX52" fmla="*/ 169728 w 338138"/>
                <a:gd name="connsiteY52" fmla="*/ 118791 h 236538"/>
                <a:gd name="connsiteX53" fmla="*/ 186868 w 338138"/>
                <a:gd name="connsiteY53" fmla="*/ 167482 h 236538"/>
                <a:gd name="connsiteX54" fmla="*/ 184231 w 338138"/>
                <a:gd name="connsiteY54" fmla="*/ 176693 h 236538"/>
                <a:gd name="connsiteX55" fmla="*/ 177639 w 338138"/>
                <a:gd name="connsiteY55" fmla="*/ 179325 h 236538"/>
                <a:gd name="connsiteX56" fmla="*/ 173683 w 338138"/>
                <a:gd name="connsiteY56" fmla="*/ 178009 h 236538"/>
                <a:gd name="connsiteX57" fmla="*/ 119627 w 338138"/>
                <a:gd name="connsiteY57" fmla="*/ 150374 h 236538"/>
                <a:gd name="connsiteX58" fmla="*/ 52387 w 338138"/>
                <a:gd name="connsiteY58" fmla="*/ 150374 h 236538"/>
                <a:gd name="connsiteX59" fmla="*/ 52387 w 338138"/>
                <a:gd name="connsiteY59" fmla="*/ 217488 h 236538"/>
                <a:gd name="connsiteX60" fmla="*/ 285750 w 338138"/>
                <a:gd name="connsiteY60" fmla="*/ 217488 h 236538"/>
                <a:gd name="connsiteX61" fmla="*/ 285750 w 338138"/>
                <a:gd name="connsiteY61" fmla="*/ 17463 h 236538"/>
                <a:gd name="connsiteX62" fmla="*/ 52387 w 338138"/>
                <a:gd name="connsiteY62" fmla="*/ 17463 h 236538"/>
                <a:gd name="connsiteX63" fmla="*/ 42267 w 338138"/>
                <a:gd name="connsiteY63" fmla="*/ 0 h 236538"/>
                <a:gd name="connsiteX64" fmla="*/ 328892 w 338138"/>
                <a:gd name="connsiteY64" fmla="*/ 0 h 236538"/>
                <a:gd name="connsiteX65" fmla="*/ 338138 w 338138"/>
                <a:gd name="connsiteY65" fmla="*/ 9199 h 236538"/>
                <a:gd name="connsiteX66" fmla="*/ 338138 w 338138"/>
                <a:gd name="connsiteY66" fmla="*/ 227339 h 236538"/>
                <a:gd name="connsiteX67" fmla="*/ 328892 w 338138"/>
                <a:gd name="connsiteY67" fmla="*/ 236538 h 236538"/>
                <a:gd name="connsiteX68" fmla="*/ 42267 w 338138"/>
                <a:gd name="connsiteY68" fmla="*/ 236538 h 236538"/>
                <a:gd name="connsiteX69" fmla="*/ 33021 w 338138"/>
                <a:gd name="connsiteY69" fmla="*/ 227339 h 236538"/>
                <a:gd name="connsiteX70" fmla="*/ 33021 w 338138"/>
                <a:gd name="connsiteY70" fmla="*/ 151122 h 236538"/>
                <a:gd name="connsiteX71" fmla="*/ 9246 w 338138"/>
                <a:gd name="connsiteY71" fmla="*/ 151122 h 236538"/>
                <a:gd name="connsiteX72" fmla="*/ 0 w 338138"/>
                <a:gd name="connsiteY72" fmla="*/ 141923 h 236538"/>
                <a:gd name="connsiteX73" fmla="*/ 0 w 338138"/>
                <a:gd name="connsiteY73" fmla="*/ 53878 h 236538"/>
                <a:gd name="connsiteX74" fmla="*/ 9246 w 338138"/>
                <a:gd name="connsiteY74" fmla="*/ 44679 h 236538"/>
                <a:gd name="connsiteX75" fmla="*/ 33021 w 338138"/>
                <a:gd name="connsiteY75" fmla="*/ 44679 h 236538"/>
                <a:gd name="connsiteX76" fmla="*/ 33021 w 338138"/>
                <a:gd name="connsiteY76" fmla="*/ 9199 h 236538"/>
                <a:gd name="connsiteX77" fmla="*/ 42267 w 338138"/>
                <a:gd name="connsiteY77" fmla="*/ 0 h 23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38138" h="236538">
                  <a:moveTo>
                    <a:pt x="303212" y="103188"/>
                  </a:moveTo>
                  <a:cubicBezTo>
                    <a:pt x="303212" y="103188"/>
                    <a:pt x="303212" y="103188"/>
                    <a:pt x="303212" y="122238"/>
                  </a:cubicBezTo>
                  <a:cubicBezTo>
                    <a:pt x="303212" y="122238"/>
                    <a:pt x="303212" y="122238"/>
                    <a:pt x="306034" y="122238"/>
                  </a:cubicBezTo>
                  <a:cubicBezTo>
                    <a:pt x="311679" y="122238"/>
                    <a:pt x="315912" y="116795"/>
                    <a:pt x="315912" y="112713"/>
                  </a:cubicBezTo>
                  <a:cubicBezTo>
                    <a:pt x="315912" y="107270"/>
                    <a:pt x="311679" y="103188"/>
                    <a:pt x="306034" y="103188"/>
                  </a:cubicBezTo>
                  <a:cubicBezTo>
                    <a:pt x="306034" y="103188"/>
                    <a:pt x="306034" y="103188"/>
                    <a:pt x="303212" y="103188"/>
                  </a:cubicBezTo>
                  <a:close/>
                  <a:moveTo>
                    <a:pt x="65087" y="90488"/>
                  </a:moveTo>
                  <a:lnTo>
                    <a:pt x="61912" y="96838"/>
                  </a:lnTo>
                  <a:lnTo>
                    <a:pt x="68262" y="96838"/>
                  </a:lnTo>
                  <a:close/>
                  <a:moveTo>
                    <a:pt x="90487" y="87313"/>
                  </a:moveTo>
                  <a:cubicBezTo>
                    <a:pt x="90487" y="87313"/>
                    <a:pt x="90487" y="87313"/>
                    <a:pt x="90487" y="107951"/>
                  </a:cubicBezTo>
                  <a:cubicBezTo>
                    <a:pt x="90487" y="107951"/>
                    <a:pt x="90487" y="107951"/>
                    <a:pt x="98107" y="107951"/>
                  </a:cubicBezTo>
                  <a:cubicBezTo>
                    <a:pt x="104457" y="107951"/>
                    <a:pt x="109537" y="104081"/>
                    <a:pt x="109537" y="97632"/>
                  </a:cubicBezTo>
                  <a:cubicBezTo>
                    <a:pt x="109537" y="92473"/>
                    <a:pt x="104457" y="87313"/>
                    <a:pt x="98107" y="87313"/>
                  </a:cubicBezTo>
                  <a:cubicBezTo>
                    <a:pt x="98107" y="87313"/>
                    <a:pt x="98107" y="87313"/>
                    <a:pt x="90487" y="87313"/>
                  </a:cubicBezTo>
                  <a:close/>
                  <a:moveTo>
                    <a:pt x="86677" y="79375"/>
                  </a:moveTo>
                  <a:cubicBezTo>
                    <a:pt x="86677" y="79375"/>
                    <a:pt x="86677" y="79375"/>
                    <a:pt x="98107" y="79375"/>
                  </a:cubicBezTo>
                  <a:cubicBezTo>
                    <a:pt x="108267" y="79375"/>
                    <a:pt x="115887" y="88503"/>
                    <a:pt x="115887" y="97632"/>
                  </a:cubicBezTo>
                  <a:cubicBezTo>
                    <a:pt x="115887" y="108064"/>
                    <a:pt x="108267" y="115888"/>
                    <a:pt x="98107" y="115888"/>
                  </a:cubicBezTo>
                  <a:cubicBezTo>
                    <a:pt x="98107" y="115888"/>
                    <a:pt x="98107" y="115888"/>
                    <a:pt x="86677" y="115888"/>
                  </a:cubicBezTo>
                  <a:cubicBezTo>
                    <a:pt x="85407" y="115888"/>
                    <a:pt x="84137" y="114584"/>
                    <a:pt x="84137" y="113280"/>
                  </a:cubicBezTo>
                  <a:cubicBezTo>
                    <a:pt x="84137" y="113280"/>
                    <a:pt x="84137" y="113280"/>
                    <a:pt x="84137" y="81983"/>
                  </a:cubicBezTo>
                  <a:cubicBezTo>
                    <a:pt x="84137" y="80679"/>
                    <a:pt x="85407" y="79375"/>
                    <a:pt x="86677" y="79375"/>
                  </a:cubicBezTo>
                  <a:close/>
                  <a:moveTo>
                    <a:pt x="63764" y="79375"/>
                  </a:moveTo>
                  <a:cubicBezTo>
                    <a:pt x="63764" y="79375"/>
                    <a:pt x="63764" y="79375"/>
                    <a:pt x="66410" y="79375"/>
                  </a:cubicBezTo>
                  <a:cubicBezTo>
                    <a:pt x="67733" y="79375"/>
                    <a:pt x="67733" y="79375"/>
                    <a:pt x="69056" y="80727"/>
                  </a:cubicBezTo>
                  <a:lnTo>
                    <a:pt x="80962" y="113183"/>
                  </a:lnTo>
                  <a:cubicBezTo>
                    <a:pt x="80962" y="114536"/>
                    <a:pt x="79639" y="115888"/>
                    <a:pt x="78316" y="115888"/>
                  </a:cubicBezTo>
                  <a:cubicBezTo>
                    <a:pt x="78316" y="115888"/>
                    <a:pt x="78316" y="115888"/>
                    <a:pt x="75670" y="115888"/>
                  </a:cubicBezTo>
                  <a:cubicBezTo>
                    <a:pt x="74347" y="115888"/>
                    <a:pt x="74347" y="114536"/>
                    <a:pt x="74347" y="114536"/>
                  </a:cubicBezTo>
                  <a:cubicBezTo>
                    <a:pt x="74347" y="114536"/>
                    <a:pt x="74347" y="114536"/>
                    <a:pt x="70378" y="105069"/>
                  </a:cubicBezTo>
                  <a:cubicBezTo>
                    <a:pt x="70378" y="105069"/>
                    <a:pt x="70378" y="105069"/>
                    <a:pt x="59795" y="105069"/>
                  </a:cubicBezTo>
                  <a:cubicBezTo>
                    <a:pt x="59795" y="105069"/>
                    <a:pt x="59795" y="105069"/>
                    <a:pt x="55826" y="114536"/>
                  </a:cubicBezTo>
                  <a:cubicBezTo>
                    <a:pt x="55826" y="114536"/>
                    <a:pt x="55826" y="115888"/>
                    <a:pt x="54503" y="115888"/>
                  </a:cubicBezTo>
                  <a:cubicBezTo>
                    <a:pt x="54503" y="115888"/>
                    <a:pt x="54503" y="115888"/>
                    <a:pt x="51858" y="115888"/>
                  </a:cubicBezTo>
                  <a:cubicBezTo>
                    <a:pt x="50535" y="115888"/>
                    <a:pt x="50535" y="115888"/>
                    <a:pt x="49212" y="114536"/>
                  </a:cubicBezTo>
                  <a:cubicBezTo>
                    <a:pt x="49212" y="114536"/>
                    <a:pt x="49212" y="113183"/>
                    <a:pt x="49212" y="113183"/>
                  </a:cubicBezTo>
                  <a:cubicBezTo>
                    <a:pt x="49212" y="113183"/>
                    <a:pt x="49212" y="113183"/>
                    <a:pt x="61118" y="80727"/>
                  </a:cubicBezTo>
                  <a:cubicBezTo>
                    <a:pt x="61118" y="79375"/>
                    <a:pt x="62441" y="79375"/>
                    <a:pt x="63764" y="79375"/>
                  </a:cubicBezTo>
                  <a:close/>
                  <a:moveTo>
                    <a:pt x="19050" y="63500"/>
                  </a:moveTo>
                  <a:lnTo>
                    <a:pt x="19050" y="132790"/>
                  </a:lnTo>
                  <a:cubicBezTo>
                    <a:pt x="19050" y="132790"/>
                    <a:pt x="19050" y="132790"/>
                    <a:pt x="120915" y="132790"/>
                  </a:cubicBezTo>
                  <a:cubicBezTo>
                    <a:pt x="122238" y="132790"/>
                    <a:pt x="124884" y="132790"/>
                    <a:pt x="124884" y="134097"/>
                  </a:cubicBezTo>
                  <a:cubicBezTo>
                    <a:pt x="124884" y="134097"/>
                    <a:pt x="124884" y="134097"/>
                    <a:pt x="161925" y="152400"/>
                  </a:cubicBezTo>
                  <a:cubicBezTo>
                    <a:pt x="161925" y="152400"/>
                    <a:pt x="161925" y="152400"/>
                    <a:pt x="152665" y="123638"/>
                  </a:cubicBezTo>
                  <a:cubicBezTo>
                    <a:pt x="152665" y="123638"/>
                    <a:pt x="152665" y="122331"/>
                    <a:pt x="152665" y="121024"/>
                  </a:cubicBezTo>
                  <a:cubicBezTo>
                    <a:pt x="152665" y="121024"/>
                    <a:pt x="152665" y="121024"/>
                    <a:pt x="152665" y="63500"/>
                  </a:cubicBezTo>
                  <a:cubicBezTo>
                    <a:pt x="152665" y="63500"/>
                    <a:pt x="152665" y="63500"/>
                    <a:pt x="19050" y="63500"/>
                  </a:cubicBezTo>
                  <a:close/>
                  <a:moveTo>
                    <a:pt x="52387" y="17463"/>
                  </a:moveTo>
                  <a:cubicBezTo>
                    <a:pt x="52387" y="17463"/>
                    <a:pt x="52387" y="17463"/>
                    <a:pt x="52387" y="43782"/>
                  </a:cubicBezTo>
                  <a:cubicBezTo>
                    <a:pt x="52387" y="43782"/>
                    <a:pt x="52387" y="43782"/>
                    <a:pt x="161817" y="43782"/>
                  </a:cubicBezTo>
                  <a:cubicBezTo>
                    <a:pt x="165773" y="43782"/>
                    <a:pt x="169728" y="49046"/>
                    <a:pt x="169728" y="52994"/>
                  </a:cubicBezTo>
                  <a:cubicBezTo>
                    <a:pt x="169728" y="52994"/>
                    <a:pt x="169728" y="52994"/>
                    <a:pt x="169728" y="118791"/>
                  </a:cubicBezTo>
                  <a:cubicBezTo>
                    <a:pt x="169728" y="118791"/>
                    <a:pt x="169728" y="118791"/>
                    <a:pt x="186868" y="167482"/>
                  </a:cubicBezTo>
                  <a:cubicBezTo>
                    <a:pt x="188186" y="171430"/>
                    <a:pt x="186868" y="174062"/>
                    <a:pt x="184231" y="176693"/>
                  </a:cubicBezTo>
                  <a:cubicBezTo>
                    <a:pt x="181594" y="178009"/>
                    <a:pt x="180275" y="179325"/>
                    <a:pt x="177639" y="179325"/>
                  </a:cubicBezTo>
                  <a:cubicBezTo>
                    <a:pt x="176320" y="179325"/>
                    <a:pt x="175002" y="179325"/>
                    <a:pt x="173683" y="178009"/>
                  </a:cubicBezTo>
                  <a:cubicBezTo>
                    <a:pt x="173683" y="178009"/>
                    <a:pt x="173683" y="178009"/>
                    <a:pt x="119627" y="150374"/>
                  </a:cubicBezTo>
                  <a:cubicBezTo>
                    <a:pt x="119627" y="150374"/>
                    <a:pt x="119627" y="150374"/>
                    <a:pt x="52387" y="150374"/>
                  </a:cubicBezTo>
                  <a:cubicBezTo>
                    <a:pt x="52387" y="150374"/>
                    <a:pt x="52387" y="150374"/>
                    <a:pt x="52387" y="217488"/>
                  </a:cubicBezTo>
                  <a:cubicBezTo>
                    <a:pt x="52387" y="217488"/>
                    <a:pt x="52387" y="217488"/>
                    <a:pt x="285750" y="217488"/>
                  </a:cubicBezTo>
                  <a:lnTo>
                    <a:pt x="285750" y="17463"/>
                  </a:lnTo>
                  <a:cubicBezTo>
                    <a:pt x="285750" y="17463"/>
                    <a:pt x="285750" y="17463"/>
                    <a:pt x="52387" y="17463"/>
                  </a:cubicBezTo>
                  <a:close/>
                  <a:moveTo>
                    <a:pt x="42267" y="0"/>
                  </a:moveTo>
                  <a:cubicBezTo>
                    <a:pt x="42267" y="0"/>
                    <a:pt x="42267" y="0"/>
                    <a:pt x="328892" y="0"/>
                  </a:cubicBezTo>
                  <a:cubicBezTo>
                    <a:pt x="334176" y="0"/>
                    <a:pt x="338138" y="3942"/>
                    <a:pt x="338138" y="9199"/>
                  </a:cubicBezTo>
                  <a:cubicBezTo>
                    <a:pt x="338138" y="9199"/>
                    <a:pt x="338138" y="9199"/>
                    <a:pt x="338138" y="227339"/>
                  </a:cubicBezTo>
                  <a:cubicBezTo>
                    <a:pt x="338138" y="232596"/>
                    <a:pt x="334176" y="236538"/>
                    <a:pt x="328892" y="236538"/>
                  </a:cubicBezTo>
                  <a:cubicBezTo>
                    <a:pt x="328892" y="236538"/>
                    <a:pt x="328892" y="236538"/>
                    <a:pt x="42267" y="236538"/>
                  </a:cubicBezTo>
                  <a:cubicBezTo>
                    <a:pt x="36984" y="236538"/>
                    <a:pt x="33021" y="232596"/>
                    <a:pt x="33021" y="227339"/>
                  </a:cubicBezTo>
                  <a:cubicBezTo>
                    <a:pt x="33021" y="227339"/>
                    <a:pt x="33021" y="227339"/>
                    <a:pt x="33021" y="151122"/>
                  </a:cubicBezTo>
                  <a:cubicBezTo>
                    <a:pt x="33021" y="151122"/>
                    <a:pt x="33021" y="151122"/>
                    <a:pt x="9246" y="151122"/>
                  </a:cubicBezTo>
                  <a:cubicBezTo>
                    <a:pt x="3962" y="151122"/>
                    <a:pt x="0" y="147179"/>
                    <a:pt x="0" y="141923"/>
                  </a:cubicBezTo>
                  <a:cubicBezTo>
                    <a:pt x="0" y="141923"/>
                    <a:pt x="0" y="141923"/>
                    <a:pt x="0" y="53878"/>
                  </a:cubicBezTo>
                  <a:cubicBezTo>
                    <a:pt x="0" y="49936"/>
                    <a:pt x="3962" y="44679"/>
                    <a:pt x="9246" y="44679"/>
                  </a:cubicBezTo>
                  <a:cubicBezTo>
                    <a:pt x="9246" y="44679"/>
                    <a:pt x="9246" y="44679"/>
                    <a:pt x="33021" y="44679"/>
                  </a:cubicBezTo>
                  <a:cubicBezTo>
                    <a:pt x="33021" y="44679"/>
                    <a:pt x="33021" y="44679"/>
                    <a:pt x="33021" y="9199"/>
                  </a:cubicBezTo>
                  <a:cubicBezTo>
                    <a:pt x="33021" y="3942"/>
                    <a:pt x="36984" y="0"/>
                    <a:pt x="42267" y="0"/>
                  </a:cubicBezTo>
                  <a:close/>
                </a:path>
              </a:pathLst>
            </a:custGeom>
            <a:solidFill>
              <a:srgbClr val="FFFFFF"/>
            </a:solidFill>
            <a:ln w="762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latin typeface="Arial" panose="020B0604020202020204"/>
                <a:ea typeface="楷体_GB2312"/>
              </a:endParaRPr>
            </a:p>
          </p:txBody>
        </p:sp>
        <p:sp>
          <p:nvSpPr>
            <p:cNvPr id="19" name="îṣḷíďê"/>
            <p:cNvSpPr/>
            <p:nvPr/>
          </p:nvSpPr>
          <p:spPr>
            <a:xfrm>
              <a:off x="5426853" y="4651057"/>
              <a:ext cx="380301" cy="265251"/>
            </a:xfrm>
            <a:custGeom>
              <a:avLst/>
              <a:gdLst>
                <a:gd name="connsiteX0" fmla="*/ 303212 w 338138"/>
                <a:gd name="connsiteY0" fmla="*/ 103188 h 236538"/>
                <a:gd name="connsiteX1" fmla="*/ 303212 w 338138"/>
                <a:gd name="connsiteY1" fmla="*/ 122238 h 236538"/>
                <a:gd name="connsiteX2" fmla="*/ 306034 w 338138"/>
                <a:gd name="connsiteY2" fmla="*/ 122238 h 236538"/>
                <a:gd name="connsiteX3" fmla="*/ 315912 w 338138"/>
                <a:gd name="connsiteY3" fmla="*/ 112713 h 236538"/>
                <a:gd name="connsiteX4" fmla="*/ 306034 w 338138"/>
                <a:gd name="connsiteY4" fmla="*/ 103188 h 236538"/>
                <a:gd name="connsiteX5" fmla="*/ 303212 w 338138"/>
                <a:gd name="connsiteY5" fmla="*/ 103188 h 236538"/>
                <a:gd name="connsiteX6" fmla="*/ 65087 w 338138"/>
                <a:gd name="connsiteY6" fmla="*/ 90488 h 236538"/>
                <a:gd name="connsiteX7" fmla="*/ 61912 w 338138"/>
                <a:gd name="connsiteY7" fmla="*/ 96838 h 236538"/>
                <a:gd name="connsiteX8" fmla="*/ 68262 w 338138"/>
                <a:gd name="connsiteY8" fmla="*/ 96838 h 236538"/>
                <a:gd name="connsiteX9" fmla="*/ 90487 w 338138"/>
                <a:gd name="connsiteY9" fmla="*/ 87313 h 236538"/>
                <a:gd name="connsiteX10" fmla="*/ 90487 w 338138"/>
                <a:gd name="connsiteY10" fmla="*/ 107951 h 236538"/>
                <a:gd name="connsiteX11" fmla="*/ 98107 w 338138"/>
                <a:gd name="connsiteY11" fmla="*/ 107951 h 236538"/>
                <a:gd name="connsiteX12" fmla="*/ 109537 w 338138"/>
                <a:gd name="connsiteY12" fmla="*/ 97632 h 236538"/>
                <a:gd name="connsiteX13" fmla="*/ 98107 w 338138"/>
                <a:gd name="connsiteY13" fmla="*/ 87313 h 236538"/>
                <a:gd name="connsiteX14" fmla="*/ 90487 w 338138"/>
                <a:gd name="connsiteY14" fmla="*/ 87313 h 236538"/>
                <a:gd name="connsiteX15" fmla="*/ 86677 w 338138"/>
                <a:gd name="connsiteY15" fmla="*/ 79375 h 236538"/>
                <a:gd name="connsiteX16" fmla="*/ 98107 w 338138"/>
                <a:gd name="connsiteY16" fmla="*/ 79375 h 236538"/>
                <a:gd name="connsiteX17" fmla="*/ 115887 w 338138"/>
                <a:gd name="connsiteY17" fmla="*/ 97632 h 236538"/>
                <a:gd name="connsiteX18" fmla="*/ 98107 w 338138"/>
                <a:gd name="connsiteY18" fmla="*/ 115888 h 236538"/>
                <a:gd name="connsiteX19" fmla="*/ 86677 w 338138"/>
                <a:gd name="connsiteY19" fmla="*/ 115888 h 236538"/>
                <a:gd name="connsiteX20" fmla="*/ 84137 w 338138"/>
                <a:gd name="connsiteY20" fmla="*/ 113280 h 236538"/>
                <a:gd name="connsiteX21" fmla="*/ 84137 w 338138"/>
                <a:gd name="connsiteY21" fmla="*/ 81983 h 236538"/>
                <a:gd name="connsiteX22" fmla="*/ 86677 w 338138"/>
                <a:gd name="connsiteY22" fmla="*/ 79375 h 236538"/>
                <a:gd name="connsiteX23" fmla="*/ 63764 w 338138"/>
                <a:gd name="connsiteY23" fmla="*/ 79375 h 236538"/>
                <a:gd name="connsiteX24" fmla="*/ 66410 w 338138"/>
                <a:gd name="connsiteY24" fmla="*/ 79375 h 236538"/>
                <a:gd name="connsiteX25" fmla="*/ 69056 w 338138"/>
                <a:gd name="connsiteY25" fmla="*/ 80727 h 236538"/>
                <a:gd name="connsiteX26" fmla="*/ 80962 w 338138"/>
                <a:gd name="connsiteY26" fmla="*/ 113183 h 236538"/>
                <a:gd name="connsiteX27" fmla="*/ 78316 w 338138"/>
                <a:gd name="connsiteY27" fmla="*/ 115888 h 236538"/>
                <a:gd name="connsiteX28" fmla="*/ 75670 w 338138"/>
                <a:gd name="connsiteY28" fmla="*/ 115888 h 236538"/>
                <a:gd name="connsiteX29" fmla="*/ 74347 w 338138"/>
                <a:gd name="connsiteY29" fmla="*/ 114536 h 236538"/>
                <a:gd name="connsiteX30" fmla="*/ 70378 w 338138"/>
                <a:gd name="connsiteY30" fmla="*/ 105069 h 236538"/>
                <a:gd name="connsiteX31" fmla="*/ 59795 w 338138"/>
                <a:gd name="connsiteY31" fmla="*/ 105069 h 236538"/>
                <a:gd name="connsiteX32" fmla="*/ 55826 w 338138"/>
                <a:gd name="connsiteY32" fmla="*/ 114536 h 236538"/>
                <a:gd name="connsiteX33" fmla="*/ 54503 w 338138"/>
                <a:gd name="connsiteY33" fmla="*/ 115888 h 236538"/>
                <a:gd name="connsiteX34" fmla="*/ 51858 w 338138"/>
                <a:gd name="connsiteY34" fmla="*/ 115888 h 236538"/>
                <a:gd name="connsiteX35" fmla="*/ 49212 w 338138"/>
                <a:gd name="connsiteY35" fmla="*/ 114536 h 236538"/>
                <a:gd name="connsiteX36" fmla="*/ 49212 w 338138"/>
                <a:gd name="connsiteY36" fmla="*/ 113183 h 236538"/>
                <a:gd name="connsiteX37" fmla="*/ 61118 w 338138"/>
                <a:gd name="connsiteY37" fmla="*/ 80727 h 236538"/>
                <a:gd name="connsiteX38" fmla="*/ 63764 w 338138"/>
                <a:gd name="connsiteY38" fmla="*/ 79375 h 236538"/>
                <a:gd name="connsiteX39" fmla="*/ 19050 w 338138"/>
                <a:gd name="connsiteY39" fmla="*/ 63500 h 236538"/>
                <a:gd name="connsiteX40" fmla="*/ 19050 w 338138"/>
                <a:gd name="connsiteY40" fmla="*/ 132790 h 236538"/>
                <a:gd name="connsiteX41" fmla="*/ 120915 w 338138"/>
                <a:gd name="connsiteY41" fmla="*/ 132790 h 236538"/>
                <a:gd name="connsiteX42" fmla="*/ 124884 w 338138"/>
                <a:gd name="connsiteY42" fmla="*/ 134097 h 236538"/>
                <a:gd name="connsiteX43" fmla="*/ 161925 w 338138"/>
                <a:gd name="connsiteY43" fmla="*/ 152400 h 236538"/>
                <a:gd name="connsiteX44" fmla="*/ 152665 w 338138"/>
                <a:gd name="connsiteY44" fmla="*/ 123638 h 236538"/>
                <a:gd name="connsiteX45" fmla="*/ 152665 w 338138"/>
                <a:gd name="connsiteY45" fmla="*/ 121024 h 236538"/>
                <a:gd name="connsiteX46" fmla="*/ 152665 w 338138"/>
                <a:gd name="connsiteY46" fmla="*/ 63500 h 236538"/>
                <a:gd name="connsiteX47" fmla="*/ 19050 w 338138"/>
                <a:gd name="connsiteY47" fmla="*/ 63500 h 236538"/>
                <a:gd name="connsiteX48" fmla="*/ 52387 w 338138"/>
                <a:gd name="connsiteY48" fmla="*/ 17463 h 236538"/>
                <a:gd name="connsiteX49" fmla="*/ 52387 w 338138"/>
                <a:gd name="connsiteY49" fmla="*/ 43782 h 236538"/>
                <a:gd name="connsiteX50" fmla="*/ 161817 w 338138"/>
                <a:gd name="connsiteY50" fmla="*/ 43782 h 236538"/>
                <a:gd name="connsiteX51" fmla="*/ 169728 w 338138"/>
                <a:gd name="connsiteY51" fmla="*/ 52994 h 236538"/>
                <a:gd name="connsiteX52" fmla="*/ 169728 w 338138"/>
                <a:gd name="connsiteY52" fmla="*/ 118791 h 236538"/>
                <a:gd name="connsiteX53" fmla="*/ 186868 w 338138"/>
                <a:gd name="connsiteY53" fmla="*/ 167482 h 236538"/>
                <a:gd name="connsiteX54" fmla="*/ 184231 w 338138"/>
                <a:gd name="connsiteY54" fmla="*/ 176693 h 236538"/>
                <a:gd name="connsiteX55" fmla="*/ 177639 w 338138"/>
                <a:gd name="connsiteY55" fmla="*/ 179325 h 236538"/>
                <a:gd name="connsiteX56" fmla="*/ 173683 w 338138"/>
                <a:gd name="connsiteY56" fmla="*/ 178009 h 236538"/>
                <a:gd name="connsiteX57" fmla="*/ 119627 w 338138"/>
                <a:gd name="connsiteY57" fmla="*/ 150374 h 236538"/>
                <a:gd name="connsiteX58" fmla="*/ 52387 w 338138"/>
                <a:gd name="connsiteY58" fmla="*/ 150374 h 236538"/>
                <a:gd name="connsiteX59" fmla="*/ 52387 w 338138"/>
                <a:gd name="connsiteY59" fmla="*/ 217488 h 236538"/>
                <a:gd name="connsiteX60" fmla="*/ 285750 w 338138"/>
                <a:gd name="connsiteY60" fmla="*/ 217488 h 236538"/>
                <a:gd name="connsiteX61" fmla="*/ 285750 w 338138"/>
                <a:gd name="connsiteY61" fmla="*/ 17463 h 236538"/>
                <a:gd name="connsiteX62" fmla="*/ 52387 w 338138"/>
                <a:gd name="connsiteY62" fmla="*/ 17463 h 236538"/>
                <a:gd name="connsiteX63" fmla="*/ 42267 w 338138"/>
                <a:gd name="connsiteY63" fmla="*/ 0 h 236538"/>
                <a:gd name="connsiteX64" fmla="*/ 328892 w 338138"/>
                <a:gd name="connsiteY64" fmla="*/ 0 h 236538"/>
                <a:gd name="connsiteX65" fmla="*/ 338138 w 338138"/>
                <a:gd name="connsiteY65" fmla="*/ 9199 h 236538"/>
                <a:gd name="connsiteX66" fmla="*/ 338138 w 338138"/>
                <a:gd name="connsiteY66" fmla="*/ 227339 h 236538"/>
                <a:gd name="connsiteX67" fmla="*/ 328892 w 338138"/>
                <a:gd name="connsiteY67" fmla="*/ 236538 h 236538"/>
                <a:gd name="connsiteX68" fmla="*/ 42267 w 338138"/>
                <a:gd name="connsiteY68" fmla="*/ 236538 h 236538"/>
                <a:gd name="connsiteX69" fmla="*/ 33021 w 338138"/>
                <a:gd name="connsiteY69" fmla="*/ 227339 h 236538"/>
                <a:gd name="connsiteX70" fmla="*/ 33021 w 338138"/>
                <a:gd name="connsiteY70" fmla="*/ 151122 h 236538"/>
                <a:gd name="connsiteX71" fmla="*/ 9246 w 338138"/>
                <a:gd name="connsiteY71" fmla="*/ 151122 h 236538"/>
                <a:gd name="connsiteX72" fmla="*/ 0 w 338138"/>
                <a:gd name="connsiteY72" fmla="*/ 141923 h 236538"/>
                <a:gd name="connsiteX73" fmla="*/ 0 w 338138"/>
                <a:gd name="connsiteY73" fmla="*/ 53878 h 236538"/>
                <a:gd name="connsiteX74" fmla="*/ 9246 w 338138"/>
                <a:gd name="connsiteY74" fmla="*/ 44679 h 236538"/>
                <a:gd name="connsiteX75" fmla="*/ 33021 w 338138"/>
                <a:gd name="connsiteY75" fmla="*/ 44679 h 236538"/>
                <a:gd name="connsiteX76" fmla="*/ 33021 w 338138"/>
                <a:gd name="connsiteY76" fmla="*/ 9199 h 236538"/>
                <a:gd name="connsiteX77" fmla="*/ 42267 w 338138"/>
                <a:gd name="connsiteY77" fmla="*/ 0 h 23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38138" h="236538">
                  <a:moveTo>
                    <a:pt x="303212" y="103188"/>
                  </a:moveTo>
                  <a:cubicBezTo>
                    <a:pt x="303212" y="103188"/>
                    <a:pt x="303212" y="103188"/>
                    <a:pt x="303212" y="122238"/>
                  </a:cubicBezTo>
                  <a:cubicBezTo>
                    <a:pt x="303212" y="122238"/>
                    <a:pt x="303212" y="122238"/>
                    <a:pt x="306034" y="122238"/>
                  </a:cubicBezTo>
                  <a:cubicBezTo>
                    <a:pt x="311679" y="122238"/>
                    <a:pt x="315912" y="116795"/>
                    <a:pt x="315912" y="112713"/>
                  </a:cubicBezTo>
                  <a:cubicBezTo>
                    <a:pt x="315912" y="107270"/>
                    <a:pt x="311679" y="103188"/>
                    <a:pt x="306034" y="103188"/>
                  </a:cubicBezTo>
                  <a:cubicBezTo>
                    <a:pt x="306034" y="103188"/>
                    <a:pt x="306034" y="103188"/>
                    <a:pt x="303212" y="103188"/>
                  </a:cubicBezTo>
                  <a:close/>
                  <a:moveTo>
                    <a:pt x="65087" y="90488"/>
                  </a:moveTo>
                  <a:lnTo>
                    <a:pt x="61912" y="96838"/>
                  </a:lnTo>
                  <a:lnTo>
                    <a:pt x="68262" y="96838"/>
                  </a:lnTo>
                  <a:close/>
                  <a:moveTo>
                    <a:pt x="90487" y="87313"/>
                  </a:moveTo>
                  <a:cubicBezTo>
                    <a:pt x="90487" y="87313"/>
                    <a:pt x="90487" y="87313"/>
                    <a:pt x="90487" y="107951"/>
                  </a:cubicBezTo>
                  <a:cubicBezTo>
                    <a:pt x="90487" y="107951"/>
                    <a:pt x="90487" y="107951"/>
                    <a:pt x="98107" y="107951"/>
                  </a:cubicBezTo>
                  <a:cubicBezTo>
                    <a:pt x="104457" y="107951"/>
                    <a:pt x="109537" y="104081"/>
                    <a:pt x="109537" y="97632"/>
                  </a:cubicBezTo>
                  <a:cubicBezTo>
                    <a:pt x="109537" y="92473"/>
                    <a:pt x="104457" y="87313"/>
                    <a:pt x="98107" y="87313"/>
                  </a:cubicBezTo>
                  <a:cubicBezTo>
                    <a:pt x="98107" y="87313"/>
                    <a:pt x="98107" y="87313"/>
                    <a:pt x="90487" y="87313"/>
                  </a:cubicBezTo>
                  <a:close/>
                  <a:moveTo>
                    <a:pt x="86677" y="79375"/>
                  </a:moveTo>
                  <a:cubicBezTo>
                    <a:pt x="86677" y="79375"/>
                    <a:pt x="86677" y="79375"/>
                    <a:pt x="98107" y="79375"/>
                  </a:cubicBezTo>
                  <a:cubicBezTo>
                    <a:pt x="108267" y="79375"/>
                    <a:pt x="115887" y="88503"/>
                    <a:pt x="115887" y="97632"/>
                  </a:cubicBezTo>
                  <a:cubicBezTo>
                    <a:pt x="115887" y="108064"/>
                    <a:pt x="108267" y="115888"/>
                    <a:pt x="98107" y="115888"/>
                  </a:cubicBezTo>
                  <a:cubicBezTo>
                    <a:pt x="98107" y="115888"/>
                    <a:pt x="98107" y="115888"/>
                    <a:pt x="86677" y="115888"/>
                  </a:cubicBezTo>
                  <a:cubicBezTo>
                    <a:pt x="85407" y="115888"/>
                    <a:pt x="84137" y="114584"/>
                    <a:pt x="84137" y="113280"/>
                  </a:cubicBezTo>
                  <a:cubicBezTo>
                    <a:pt x="84137" y="113280"/>
                    <a:pt x="84137" y="113280"/>
                    <a:pt x="84137" y="81983"/>
                  </a:cubicBezTo>
                  <a:cubicBezTo>
                    <a:pt x="84137" y="80679"/>
                    <a:pt x="85407" y="79375"/>
                    <a:pt x="86677" y="79375"/>
                  </a:cubicBezTo>
                  <a:close/>
                  <a:moveTo>
                    <a:pt x="63764" y="79375"/>
                  </a:moveTo>
                  <a:cubicBezTo>
                    <a:pt x="63764" y="79375"/>
                    <a:pt x="63764" y="79375"/>
                    <a:pt x="66410" y="79375"/>
                  </a:cubicBezTo>
                  <a:cubicBezTo>
                    <a:pt x="67733" y="79375"/>
                    <a:pt x="67733" y="79375"/>
                    <a:pt x="69056" y="80727"/>
                  </a:cubicBezTo>
                  <a:lnTo>
                    <a:pt x="80962" y="113183"/>
                  </a:lnTo>
                  <a:cubicBezTo>
                    <a:pt x="80962" y="114536"/>
                    <a:pt x="79639" y="115888"/>
                    <a:pt x="78316" y="115888"/>
                  </a:cubicBezTo>
                  <a:cubicBezTo>
                    <a:pt x="78316" y="115888"/>
                    <a:pt x="78316" y="115888"/>
                    <a:pt x="75670" y="115888"/>
                  </a:cubicBezTo>
                  <a:cubicBezTo>
                    <a:pt x="74347" y="115888"/>
                    <a:pt x="74347" y="114536"/>
                    <a:pt x="74347" y="114536"/>
                  </a:cubicBezTo>
                  <a:cubicBezTo>
                    <a:pt x="74347" y="114536"/>
                    <a:pt x="74347" y="114536"/>
                    <a:pt x="70378" y="105069"/>
                  </a:cubicBezTo>
                  <a:cubicBezTo>
                    <a:pt x="70378" y="105069"/>
                    <a:pt x="70378" y="105069"/>
                    <a:pt x="59795" y="105069"/>
                  </a:cubicBezTo>
                  <a:cubicBezTo>
                    <a:pt x="59795" y="105069"/>
                    <a:pt x="59795" y="105069"/>
                    <a:pt x="55826" y="114536"/>
                  </a:cubicBezTo>
                  <a:cubicBezTo>
                    <a:pt x="55826" y="114536"/>
                    <a:pt x="55826" y="115888"/>
                    <a:pt x="54503" y="115888"/>
                  </a:cubicBezTo>
                  <a:cubicBezTo>
                    <a:pt x="54503" y="115888"/>
                    <a:pt x="54503" y="115888"/>
                    <a:pt x="51858" y="115888"/>
                  </a:cubicBezTo>
                  <a:cubicBezTo>
                    <a:pt x="50535" y="115888"/>
                    <a:pt x="50535" y="115888"/>
                    <a:pt x="49212" y="114536"/>
                  </a:cubicBezTo>
                  <a:cubicBezTo>
                    <a:pt x="49212" y="114536"/>
                    <a:pt x="49212" y="113183"/>
                    <a:pt x="49212" y="113183"/>
                  </a:cubicBezTo>
                  <a:cubicBezTo>
                    <a:pt x="49212" y="113183"/>
                    <a:pt x="49212" y="113183"/>
                    <a:pt x="61118" y="80727"/>
                  </a:cubicBezTo>
                  <a:cubicBezTo>
                    <a:pt x="61118" y="79375"/>
                    <a:pt x="62441" y="79375"/>
                    <a:pt x="63764" y="79375"/>
                  </a:cubicBezTo>
                  <a:close/>
                  <a:moveTo>
                    <a:pt x="19050" y="63500"/>
                  </a:moveTo>
                  <a:lnTo>
                    <a:pt x="19050" y="132790"/>
                  </a:lnTo>
                  <a:cubicBezTo>
                    <a:pt x="19050" y="132790"/>
                    <a:pt x="19050" y="132790"/>
                    <a:pt x="120915" y="132790"/>
                  </a:cubicBezTo>
                  <a:cubicBezTo>
                    <a:pt x="122238" y="132790"/>
                    <a:pt x="124884" y="132790"/>
                    <a:pt x="124884" y="134097"/>
                  </a:cubicBezTo>
                  <a:cubicBezTo>
                    <a:pt x="124884" y="134097"/>
                    <a:pt x="124884" y="134097"/>
                    <a:pt x="161925" y="152400"/>
                  </a:cubicBezTo>
                  <a:cubicBezTo>
                    <a:pt x="161925" y="152400"/>
                    <a:pt x="161925" y="152400"/>
                    <a:pt x="152665" y="123638"/>
                  </a:cubicBezTo>
                  <a:cubicBezTo>
                    <a:pt x="152665" y="123638"/>
                    <a:pt x="152665" y="122331"/>
                    <a:pt x="152665" y="121024"/>
                  </a:cubicBezTo>
                  <a:cubicBezTo>
                    <a:pt x="152665" y="121024"/>
                    <a:pt x="152665" y="121024"/>
                    <a:pt x="152665" y="63500"/>
                  </a:cubicBezTo>
                  <a:cubicBezTo>
                    <a:pt x="152665" y="63500"/>
                    <a:pt x="152665" y="63500"/>
                    <a:pt x="19050" y="63500"/>
                  </a:cubicBezTo>
                  <a:close/>
                  <a:moveTo>
                    <a:pt x="52387" y="17463"/>
                  </a:moveTo>
                  <a:cubicBezTo>
                    <a:pt x="52387" y="17463"/>
                    <a:pt x="52387" y="17463"/>
                    <a:pt x="52387" y="43782"/>
                  </a:cubicBezTo>
                  <a:cubicBezTo>
                    <a:pt x="52387" y="43782"/>
                    <a:pt x="52387" y="43782"/>
                    <a:pt x="161817" y="43782"/>
                  </a:cubicBezTo>
                  <a:cubicBezTo>
                    <a:pt x="165773" y="43782"/>
                    <a:pt x="169728" y="49046"/>
                    <a:pt x="169728" y="52994"/>
                  </a:cubicBezTo>
                  <a:cubicBezTo>
                    <a:pt x="169728" y="52994"/>
                    <a:pt x="169728" y="52994"/>
                    <a:pt x="169728" y="118791"/>
                  </a:cubicBezTo>
                  <a:cubicBezTo>
                    <a:pt x="169728" y="118791"/>
                    <a:pt x="169728" y="118791"/>
                    <a:pt x="186868" y="167482"/>
                  </a:cubicBezTo>
                  <a:cubicBezTo>
                    <a:pt x="188186" y="171430"/>
                    <a:pt x="186868" y="174062"/>
                    <a:pt x="184231" y="176693"/>
                  </a:cubicBezTo>
                  <a:cubicBezTo>
                    <a:pt x="181594" y="178009"/>
                    <a:pt x="180275" y="179325"/>
                    <a:pt x="177639" y="179325"/>
                  </a:cubicBezTo>
                  <a:cubicBezTo>
                    <a:pt x="176320" y="179325"/>
                    <a:pt x="175002" y="179325"/>
                    <a:pt x="173683" y="178009"/>
                  </a:cubicBezTo>
                  <a:cubicBezTo>
                    <a:pt x="173683" y="178009"/>
                    <a:pt x="173683" y="178009"/>
                    <a:pt x="119627" y="150374"/>
                  </a:cubicBezTo>
                  <a:cubicBezTo>
                    <a:pt x="119627" y="150374"/>
                    <a:pt x="119627" y="150374"/>
                    <a:pt x="52387" y="150374"/>
                  </a:cubicBezTo>
                  <a:cubicBezTo>
                    <a:pt x="52387" y="150374"/>
                    <a:pt x="52387" y="150374"/>
                    <a:pt x="52387" y="217488"/>
                  </a:cubicBezTo>
                  <a:cubicBezTo>
                    <a:pt x="52387" y="217488"/>
                    <a:pt x="52387" y="217488"/>
                    <a:pt x="285750" y="217488"/>
                  </a:cubicBezTo>
                  <a:lnTo>
                    <a:pt x="285750" y="17463"/>
                  </a:lnTo>
                  <a:cubicBezTo>
                    <a:pt x="285750" y="17463"/>
                    <a:pt x="285750" y="17463"/>
                    <a:pt x="52387" y="17463"/>
                  </a:cubicBezTo>
                  <a:close/>
                  <a:moveTo>
                    <a:pt x="42267" y="0"/>
                  </a:moveTo>
                  <a:cubicBezTo>
                    <a:pt x="42267" y="0"/>
                    <a:pt x="42267" y="0"/>
                    <a:pt x="328892" y="0"/>
                  </a:cubicBezTo>
                  <a:cubicBezTo>
                    <a:pt x="334176" y="0"/>
                    <a:pt x="338138" y="3942"/>
                    <a:pt x="338138" y="9199"/>
                  </a:cubicBezTo>
                  <a:cubicBezTo>
                    <a:pt x="338138" y="9199"/>
                    <a:pt x="338138" y="9199"/>
                    <a:pt x="338138" y="227339"/>
                  </a:cubicBezTo>
                  <a:cubicBezTo>
                    <a:pt x="338138" y="232596"/>
                    <a:pt x="334176" y="236538"/>
                    <a:pt x="328892" y="236538"/>
                  </a:cubicBezTo>
                  <a:cubicBezTo>
                    <a:pt x="328892" y="236538"/>
                    <a:pt x="328892" y="236538"/>
                    <a:pt x="42267" y="236538"/>
                  </a:cubicBezTo>
                  <a:cubicBezTo>
                    <a:pt x="36984" y="236538"/>
                    <a:pt x="33021" y="232596"/>
                    <a:pt x="33021" y="227339"/>
                  </a:cubicBezTo>
                  <a:cubicBezTo>
                    <a:pt x="33021" y="227339"/>
                    <a:pt x="33021" y="227339"/>
                    <a:pt x="33021" y="151122"/>
                  </a:cubicBezTo>
                  <a:cubicBezTo>
                    <a:pt x="33021" y="151122"/>
                    <a:pt x="33021" y="151122"/>
                    <a:pt x="9246" y="151122"/>
                  </a:cubicBezTo>
                  <a:cubicBezTo>
                    <a:pt x="3962" y="151122"/>
                    <a:pt x="0" y="147179"/>
                    <a:pt x="0" y="141923"/>
                  </a:cubicBezTo>
                  <a:cubicBezTo>
                    <a:pt x="0" y="141923"/>
                    <a:pt x="0" y="141923"/>
                    <a:pt x="0" y="53878"/>
                  </a:cubicBezTo>
                  <a:cubicBezTo>
                    <a:pt x="0" y="49936"/>
                    <a:pt x="3962" y="44679"/>
                    <a:pt x="9246" y="44679"/>
                  </a:cubicBezTo>
                  <a:cubicBezTo>
                    <a:pt x="9246" y="44679"/>
                    <a:pt x="9246" y="44679"/>
                    <a:pt x="33021" y="44679"/>
                  </a:cubicBezTo>
                  <a:cubicBezTo>
                    <a:pt x="33021" y="44679"/>
                    <a:pt x="33021" y="44679"/>
                    <a:pt x="33021" y="9199"/>
                  </a:cubicBezTo>
                  <a:cubicBezTo>
                    <a:pt x="33021" y="3942"/>
                    <a:pt x="36984" y="0"/>
                    <a:pt x="42267" y="0"/>
                  </a:cubicBezTo>
                  <a:close/>
                </a:path>
              </a:pathLst>
            </a:custGeom>
            <a:solidFill>
              <a:srgbClr val="FFFFFF"/>
            </a:solidFill>
            <a:ln w="762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latin typeface="Arial" panose="020B0604020202020204"/>
                <a:ea typeface="楷体_GB2312"/>
              </a:endParaRPr>
            </a:p>
          </p:txBody>
        </p:sp>
        <p:sp>
          <p:nvSpPr>
            <p:cNvPr id="20" name="iśļïḍe"/>
            <p:cNvSpPr/>
            <p:nvPr/>
          </p:nvSpPr>
          <p:spPr>
            <a:xfrm>
              <a:off x="6800161" y="4442142"/>
              <a:ext cx="380301" cy="265252"/>
            </a:xfrm>
            <a:custGeom>
              <a:avLst/>
              <a:gdLst>
                <a:gd name="connsiteX0" fmla="*/ 303212 w 338138"/>
                <a:gd name="connsiteY0" fmla="*/ 103188 h 236538"/>
                <a:gd name="connsiteX1" fmla="*/ 303212 w 338138"/>
                <a:gd name="connsiteY1" fmla="*/ 122238 h 236538"/>
                <a:gd name="connsiteX2" fmla="*/ 306034 w 338138"/>
                <a:gd name="connsiteY2" fmla="*/ 122238 h 236538"/>
                <a:gd name="connsiteX3" fmla="*/ 315912 w 338138"/>
                <a:gd name="connsiteY3" fmla="*/ 112713 h 236538"/>
                <a:gd name="connsiteX4" fmla="*/ 306034 w 338138"/>
                <a:gd name="connsiteY4" fmla="*/ 103188 h 236538"/>
                <a:gd name="connsiteX5" fmla="*/ 303212 w 338138"/>
                <a:gd name="connsiteY5" fmla="*/ 103188 h 236538"/>
                <a:gd name="connsiteX6" fmla="*/ 65087 w 338138"/>
                <a:gd name="connsiteY6" fmla="*/ 90488 h 236538"/>
                <a:gd name="connsiteX7" fmla="*/ 61912 w 338138"/>
                <a:gd name="connsiteY7" fmla="*/ 96838 h 236538"/>
                <a:gd name="connsiteX8" fmla="*/ 68262 w 338138"/>
                <a:gd name="connsiteY8" fmla="*/ 96838 h 236538"/>
                <a:gd name="connsiteX9" fmla="*/ 90487 w 338138"/>
                <a:gd name="connsiteY9" fmla="*/ 87313 h 236538"/>
                <a:gd name="connsiteX10" fmla="*/ 90487 w 338138"/>
                <a:gd name="connsiteY10" fmla="*/ 107951 h 236538"/>
                <a:gd name="connsiteX11" fmla="*/ 98107 w 338138"/>
                <a:gd name="connsiteY11" fmla="*/ 107951 h 236538"/>
                <a:gd name="connsiteX12" fmla="*/ 109537 w 338138"/>
                <a:gd name="connsiteY12" fmla="*/ 97632 h 236538"/>
                <a:gd name="connsiteX13" fmla="*/ 98107 w 338138"/>
                <a:gd name="connsiteY13" fmla="*/ 87313 h 236538"/>
                <a:gd name="connsiteX14" fmla="*/ 90487 w 338138"/>
                <a:gd name="connsiteY14" fmla="*/ 87313 h 236538"/>
                <a:gd name="connsiteX15" fmla="*/ 86677 w 338138"/>
                <a:gd name="connsiteY15" fmla="*/ 79375 h 236538"/>
                <a:gd name="connsiteX16" fmla="*/ 98107 w 338138"/>
                <a:gd name="connsiteY16" fmla="*/ 79375 h 236538"/>
                <a:gd name="connsiteX17" fmla="*/ 115887 w 338138"/>
                <a:gd name="connsiteY17" fmla="*/ 97632 h 236538"/>
                <a:gd name="connsiteX18" fmla="*/ 98107 w 338138"/>
                <a:gd name="connsiteY18" fmla="*/ 115888 h 236538"/>
                <a:gd name="connsiteX19" fmla="*/ 86677 w 338138"/>
                <a:gd name="connsiteY19" fmla="*/ 115888 h 236538"/>
                <a:gd name="connsiteX20" fmla="*/ 84137 w 338138"/>
                <a:gd name="connsiteY20" fmla="*/ 113280 h 236538"/>
                <a:gd name="connsiteX21" fmla="*/ 84137 w 338138"/>
                <a:gd name="connsiteY21" fmla="*/ 81983 h 236538"/>
                <a:gd name="connsiteX22" fmla="*/ 86677 w 338138"/>
                <a:gd name="connsiteY22" fmla="*/ 79375 h 236538"/>
                <a:gd name="connsiteX23" fmla="*/ 63764 w 338138"/>
                <a:gd name="connsiteY23" fmla="*/ 79375 h 236538"/>
                <a:gd name="connsiteX24" fmla="*/ 66410 w 338138"/>
                <a:gd name="connsiteY24" fmla="*/ 79375 h 236538"/>
                <a:gd name="connsiteX25" fmla="*/ 69056 w 338138"/>
                <a:gd name="connsiteY25" fmla="*/ 80727 h 236538"/>
                <a:gd name="connsiteX26" fmla="*/ 80962 w 338138"/>
                <a:gd name="connsiteY26" fmla="*/ 113183 h 236538"/>
                <a:gd name="connsiteX27" fmla="*/ 78316 w 338138"/>
                <a:gd name="connsiteY27" fmla="*/ 115888 h 236538"/>
                <a:gd name="connsiteX28" fmla="*/ 75670 w 338138"/>
                <a:gd name="connsiteY28" fmla="*/ 115888 h 236538"/>
                <a:gd name="connsiteX29" fmla="*/ 74347 w 338138"/>
                <a:gd name="connsiteY29" fmla="*/ 114536 h 236538"/>
                <a:gd name="connsiteX30" fmla="*/ 70378 w 338138"/>
                <a:gd name="connsiteY30" fmla="*/ 105069 h 236538"/>
                <a:gd name="connsiteX31" fmla="*/ 59795 w 338138"/>
                <a:gd name="connsiteY31" fmla="*/ 105069 h 236538"/>
                <a:gd name="connsiteX32" fmla="*/ 55826 w 338138"/>
                <a:gd name="connsiteY32" fmla="*/ 114536 h 236538"/>
                <a:gd name="connsiteX33" fmla="*/ 54503 w 338138"/>
                <a:gd name="connsiteY33" fmla="*/ 115888 h 236538"/>
                <a:gd name="connsiteX34" fmla="*/ 51858 w 338138"/>
                <a:gd name="connsiteY34" fmla="*/ 115888 h 236538"/>
                <a:gd name="connsiteX35" fmla="*/ 49212 w 338138"/>
                <a:gd name="connsiteY35" fmla="*/ 114536 h 236538"/>
                <a:gd name="connsiteX36" fmla="*/ 49212 w 338138"/>
                <a:gd name="connsiteY36" fmla="*/ 113183 h 236538"/>
                <a:gd name="connsiteX37" fmla="*/ 61118 w 338138"/>
                <a:gd name="connsiteY37" fmla="*/ 80727 h 236538"/>
                <a:gd name="connsiteX38" fmla="*/ 63764 w 338138"/>
                <a:gd name="connsiteY38" fmla="*/ 79375 h 236538"/>
                <a:gd name="connsiteX39" fmla="*/ 19050 w 338138"/>
                <a:gd name="connsiteY39" fmla="*/ 63500 h 236538"/>
                <a:gd name="connsiteX40" fmla="*/ 19050 w 338138"/>
                <a:gd name="connsiteY40" fmla="*/ 132790 h 236538"/>
                <a:gd name="connsiteX41" fmla="*/ 120915 w 338138"/>
                <a:gd name="connsiteY41" fmla="*/ 132790 h 236538"/>
                <a:gd name="connsiteX42" fmla="*/ 124884 w 338138"/>
                <a:gd name="connsiteY42" fmla="*/ 134097 h 236538"/>
                <a:gd name="connsiteX43" fmla="*/ 161925 w 338138"/>
                <a:gd name="connsiteY43" fmla="*/ 152400 h 236538"/>
                <a:gd name="connsiteX44" fmla="*/ 152665 w 338138"/>
                <a:gd name="connsiteY44" fmla="*/ 123638 h 236538"/>
                <a:gd name="connsiteX45" fmla="*/ 152665 w 338138"/>
                <a:gd name="connsiteY45" fmla="*/ 121024 h 236538"/>
                <a:gd name="connsiteX46" fmla="*/ 152665 w 338138"/>
                <a:gd name="connsiteY46" fmla="*/ 63500 h 236538"/>
                <a:gd name="connsiteX47" fmla="*/ 19050 w 338138"/>
                <a:gd name="connsiteY47" fmla="*/ 63500 h 236538"/>
                <a:gd name="connsiteX48" fmla="*/ 52387 w 338138"/>
                <a:gd name="connsiteY48" fmla="*/ 17463 h 236538"/>
                <a:gd name="connsiteX49" fmla="*/ 52387 w 338138"/>
                <a:gd name="connsiteY49" fmla="*/ 43782 h 236538"/>
                <a:gd name="connsiteX50" fmla="*/ 161817 w 338138"/>
                <a:gd name="connsiteY50" fmla="*/ 43782 h 236538"/>
                <a:gd name="connsiteX51" fmla="*/ 169728 w 338138"/>
                <a:gd name="connsiteY51" fmla="*/ 52994 h 236538"/>
                <a:gd name="connsiteX52" fmla="*/ 169728 w 338138"/>
                <a:gd name="connsiteY52" fmla="*/ 118791 h 236538"/>
                <a:gd name="connsiteX53" fmla="*/ 186868 w 338138"/>
                <a:gd name="connsiteY53" fmla="*/ 167482 h 236538"/>
                <a:gd name="connsiteX54" fmla="*/ 184231 w 338138"/>
                <a:gd name="connsiteY54" fmla="*/ 176693 h 236538"/>
                <a:gd name="connsiteX55" fmla="*/ 177639 w 338138"/>
                <a:gd name="connsiteY55" fmla="*/ 179325 h 236538"/>
                <a:gd name="connsiteX56" fmla="*/ 173683 w 338138"/>
                <a:gd name="connsiteY56" fmla="*/ 178009 h 236538"/>
                <a:gd name="connsiteX57" fmla="*/ 119627 w 338138"/>
                <a:gd name="connsiteY57" fmla="*/ 150374 h 236538"/>
                <a:gd name="connsiteX58" fmla="*/ 52387 w 338138"/>
                <a:gd name="connsiteY58" fmla="*/ 150374 h 236538"/>
                <a:gd name="connsiteX59" fmla="*/ 52387 w 338138"/>
                <a:gd name="connsiteY59" fmla="*/ 217488 h 236538"/>
                <a:gd name="connsiteX60" fmla="*/ 285750 w 338138"/>
                <a:gd name="connsiteY60" fmla="*/ 217488 h 236538"/>
                <a:gd name="connsiteX61" fmla="*/ 285750 w 338138"/>
                <a:gd name="connsiteY61" fmla="*/ 17463 h 236538"/>
                <a:gd name="connsiteX62" fmla="*/ 52387 w 338138"/>
                <a:gd name="connsiteY62" fmla="*/ 17463 h 236538"/>
                <a:gd name="connsiteX63" fmla="*/ 42267 w 338138"/>
                <a:gd name="connsiteY63" fmla="*/ 0 h 236538"/>
                <a:gd name="connsiteX64" fmla="*/ 328892 w 338138"/>
                <a:gd name="connsiteY64" fmla="*/ 0 h 236538"/>
                <a:gd name="connsiteX65" fmla="*/ 338138 w 338138"/>
                <a:gd name="connsiteY65" fmla="*/ 9199 h 236538"/>
                <a:gd name="connsiteX66" fmla="*/ 338138 w 338138"/>
                <a:gd name="connsiteY66" fmla="*/ 227339 h 236538"/>
                <a:gd name="connsiteX67" fmla="*/ 328892 w 338138"/>
                <a:gd name="connsiteY67" fmla="*/ 236538 h 236538"/>
                <a:gd name="connsiteX68" fmla="*/ 42267 w 338138"/>
                <a:gd name="connsiteY68" fmla="*/ 236538 h 236538"/>
                <a:gd name="connsiteX69" fmla="*/ 33021 w 338138"/>
                <a:gd name="connsiteY69" fmla="*/ 227339 h 236538"/>
                <a:gd name="connsiteX70" fmla="*/ 33021 w 338138"/>
                <a:gd name="connsiteY70" fmla="*/ 151122 h 236538"/>
                <a:gd name="connsiteX71" fmla="*/ 9246 w 338138"/>
                <a:gd name="connsiteY71" fmla="*/ 151122 h 236538"/>
                <a:gd name="connsiteX72" fmla="*/ 0 w 338138"/>
                <a:gd name="connsiteY72" fmla="*/ 141923 h 236538"/>
                <a:gd name="connsiteX73" fmla="*/ 0 w 338138"/>
                <a:gd name="connsiteY73" fmla="*/ 53878 h 236538"/>
                <a:gd name="connsiteX74" fmla="*/ 9246 w 338138"/>
                <a:gd name="connsiteY74" fmla="*/ 44679 h 236538"/>
                <a:gd name="connsiteX75" fmla="*/ 33021 w 338138"/>
                <a:gd name="connsiteY75" fmla="*/ 44679 h 236538"/>
                <a:gd name="connsiteX76" fmla="*/ 33021 w 338138"/>
                <a:gd name="connsiteY76" fmla="*/ 9199 h 236538"/>
                <a:gd name="connsiteX77" fmla="*/ 42267 w 338138"/>
                <a:gd name="connsiteY77" fmla="*/ 0 h 23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38138" h="236538">
                  <a:moveTo>
                    <a:pt x="303212" y="103188"/>
                  </a:moveTo>
                  <a:cubicBezTo>
                    <a:pt x="303212" y="103188"/>
                    <a:pt x="303212" y="103188"/>
                    <a:pt x="303212" y="122238"/>
                  </a:cubicBezTo>
                  <a:cubicBezTo>
                    <a:pt x="303212" y="122238"/>
                    <a:pt x="303212" y="122238"/>
                    <a:pt x="306034" y="122238"/>
                  </a:cubicBezTo>
                  <a:cubicBezTo>
                    <a:pt x="311679" y="122238"/>
                    <a:pt x="315912" y="116795"/>
                    <a:pt x="315912" y="112713"/>
                  </a:cubicBezTo>
                  <a:cubicBezTo>
                    <a:pt x="315912" y="107270"/>
                    <a:pt x="311679" y="103188"/>
                    <a:pt x="306034" y="103188"/>
                  </a:cubicBezTo>
                  <a:cubicBezTo>
                    <a:pt x="306034" y="103188"/>
                    <a:pt x="306034" y="103188"/>
                    <a:pt x="303212" y="103188"/>
                  </a:cubicBezTo>
                  <a:close/>
                  <a:moveTo>
                    <a:pt x="65087" y="90488"/>
                  </a:moveTo>
                  <a:lnTo>
                    <a:pt x="61912" y="96838"/>
                  </a:lnTo>
                  <a:lnTo>
                    <a:pt x="68262" y="96838"/>
                  </a:lnTo>
                  <a:close/>
                  <a:moveTo>
                    <a:pt x="90487" y="87313"/>
                  </a:moveTo>
                  <a:cubicBezTo>
                    <a:pt x="90487" y="87313"/>
                    <a:pt x="90487" y="87313"/>
                    <a:pt x="90487" y="107951"/>
                  </a:cubicBezTo>
                  <a:cubicBezTo>
                    <a:pt x="90487" y="107951"/>
                    <a:pt x="90487" y="107951"/>
                    <a:pt x="98107" y="107951"/>
                  </a:cubicBezTo>
                  <a:cubicBezTo>
                    <a:pt x="104457" y="107951"/>
                    <a:pt x="109537" y="104081"/>
                    <a:pt x="109537" y="97632"/>
                  </a:cubicBezTo>
                  <a:cubicBezTo>
                    <a:pt x="109537" y="92473"/>
                    <a:pt x="104457" y="87313"/>
                    <a:pt x="98107" y="87313"/>
                  </a:cubicBezTo>
                  <a:cubicBezTo>
                    <a:pt x="98107" y="87313"/>
                    <a:pt x="98107" y="87313"/>
                    <a:pt x="90487" y="87313"/>
                  </a:cubicBezTo>
                  <a:close/>
                  <a:moveTo>
                    <a:pt x="86677" y="79375"/>
                  </a:moveTo>
                  <a:cubicBezTo>
                    <a:pt x="86677" y="79375"/>
                    <a:pt x="86677" y="79375"/>
                    <a:pt x="98107" y="79375"/>
                  </a:cubicBezTo>
                  <a:cubicBezTo>
                    <a:pt x="108267" y="79375"/>
                    <a:pt x="115887" y="88503"/>
                    <a:pt x="115887" y="97632"/>
                  </a:cubicBezTo>
                  <a:cubicBezTo>
                    <a:pt x="115887" y="108064"/>
                    <a:pt x="108267" y="115888"/>
                    <a:pt x="98107" y="115888"/>
                  </a:cubicBezTo>
                  <a:cubicBezTo>
                    <a:pt x="98107" y="115888"/>
                    <a:pt x="98107" y="115888"/>
                    <a:pt x="86677" y="115888"/>
                  </a:cubicBezTo>
                  <a:cubicBezTo>
                    <a:pt x="85407" y="115888"/>
                    <a:pt x="84137" y="114584"/>
                    <a:pt x="84137" y="113280"/>
                  </a:cubicBezTo>
                  <a:cubicBezTo>
                    <a:pt x="84137" y="113280"/>
                    <a:pt x="84137" y="113280"/>
                    <a:pt x="84137" y="81983"/>
                  </a:cubicBezTo>
                  <a:cubicBezTo>
                    <a:pt x="84137" y="80679"/>
                    <a:pt x="85407" y="79375"/>
                    <a:pt x="86677" y="79375"/>
                  </a:cubicBezTo>
                  <a:close/>
                  <a:moveTo>
                    <a:pt x="63764" y="79375"/>
                  </a:moveTo>
                  <a:cubicBezTo>
                    <a:pt x="63764" y="79375"/>
                    <a:pt x="63764" y="79375"/>
                    <a:pt x="66410" y="79375"/>
                  </a:cubicBezTo>
                  <a:cubicBezTo>
                    <a:pt x="67733" y="79375"/>
                    <a:pt x="67733" y="79375"/>
                    <a:pt x="69056" y="80727"/>
                  </a:cubicBezTo>
                  <a:lnTo>
                    <a:pt x="80962" y="113183"/>
                  </a:lnTo>
                  <a:cubicBezTo>
                    <a:pt x="80962" y="114536"/>
                    <a:pt x="79639" y="115888"/>
                    <a:pt x="78316" y="115888"/>
                  </a:cubicBezTo>
                  <a:cubicBezTo>
                    <a:pt x="78316" y="115888"/>
                    <a:pt x="78316" y="115888"/>
                    <a:pt x="75670" y="115888"/>
                  </a:cubicBezTo>
                  <a:cubicBezTo>
                    <a:pt x="74347" y="115888"/>
                    <a:pt x="74347" y="114536"/>
                    <a:pt x="74347" y="114536"/>
                  </a:cubicBezTo>
                  <a:cubicBezTo>
                    <a:pt x="74347" y="114536"/>
                    <a:pt x="74347" y="114536"/>
                    <a:pt x="70378" y="105069"/>
                  </a:cubicBezTo>
                  <a:cubicBezTo>
                    <a:pt x="70378" y="105069"/>
                    <a:pt x="70378" y="105069"/>
                    <a:pt x="59795" y="105069"/>
                  </a:cubicBezTo>
                  <a:cubicBezTo>
                    <a:pt x="59795" y="105069"/>
                    <a:pt x="59795" y="105069"/>
                    <a:pt x="55826" y="114536"/>
                  </a:cubicBezTo>
                  <a:cubicBezTo>
                    <a:pt x="55826" y="114536"/>
                    <a:pt x="55826" y="115888"/>
                    <a:pt x="54503" y="115888"/>
                  </a:cubicBezTo>
                  <a:cubicBezTo>
                    <a:pt x="54503" y="115888"/>
                    <a:pt x="54503" y="115888"/>
                    <a:pt x="51858" y="115888"/>
                  </a:cubicBezTo>
                  <a:cubicBezTo>
                    <a:pt x="50535" y="115888"/>
                    <a:pt x="50535" y="115888"/>
                    <a:pt x="49212" y="114536"/>
                  </a:cubicBezTo>
                  <a:cubicBezTo>
                    <a:pt x="49212" y="114536"/>
                    <a:pt x="49212" y="113183"/>
                    <a:pt x="49212" y="113183"/>
                  </a:cubicBezTo>
                  <a:cubicBezTo>
                    <a:pt x="49212" y="113183"/>
                    <a:pt x="49212" y="113183"/>
                    <a:pt x="61118" y="80727"/>
                  </a:cubicBezTo>
                  <a:cubicBezTo>
                    <a:pt x="61118" y="79375"/>
                    <a:pt x="62441" y="79375"/>
                    <a:pt x="63764" y="79375"/>
                  </a:cubicBezTo>
                  <a:close/>
                  <a:moveTo>
                    <a:pt x="19050" y="63500"/>
                  </a:moveTo>
                  <a:lnTo>
                    <a:pt x="19050" y="132790"/>
                  </a:lnTo>
                  <a:cubicBezTo>
                    <a:pt x="19050" y="132790"/>
                    <a:pt x="19050" y="132790"/>
                    <a:pt x="120915" y="132790"/>
                  </a:cubicBezTo>
                  <a:cubicBezTo>
                    <a:pt x="122238" y="132790"/>
                    <a:pt x="124884" y="132790"/>
                    <a:pt x="124884" y="134097"/>
                  </a:cubicBezTo>
                  <a:cubicBezTo>
                    <a:pt x="124884" y="134097"/>
                    <a:pt x="124884" y="134097"/>
                    <a:pt x="161925" y="152400"/>
                  </a:cubicBezTo>
                  <a:cubicBezTo>
                    <a:pt x="161925" y="152400"/>
                    <a:pt x="161925" y="152400"/>
                    <a:pt x="152665" y="123638"/>
                  </a:cubicBezTo>
                  <a:cubicBezTo>
                    <a:pt x="152665" y="123638"/>
                    <a:pt x="152665" y="122331"/>
                    <a:pt x="152665" y="121024"/>
                  </a:cubicBezTo>
                  <a:cubicBezTo>
                    <a:pt x="152665" y="121024"/>
                    <a:pt x="152665" y="121024"/>
                    <a:pt x="152665" y="63500"/>
                  </a:cubicBezTo>
                  <a:cubicBezTo>
                    <a:pt x="152665" y="63500"/>
                    <a:pt x="152665" y="63500"/>
                    <a:pt x="19050" y="63500"/>
                  </a:cubicBezTo>
                  <a:close/>
                  <a:moveTo>
                    <a:pt x="52387" y="17463"/>
                  </a:moveTo>
                  <a:cubicBezTo>
                    <a:pt x="52387" y="17463"/>
                    <a:pt x="52387" y="17463"/>
                    <a:pt x="52387" y="43782"/>
                  </a:cubicBezTo>
                  <a:cubicBezTo>
                    <a:pt x="52387" y="43782"/>
                    <a:pt x="52387" y="43782"/>
                    <a:pt x="161817" y="43782"/>
                  </a:cubicBezTo>
                  <a:cubicBezTo>
                    <a:pt x="165773" y="43782"/>
                    <a:pt x="169728" y="49046"/>
                    <a:pt x="169728" y="52994"/>
                  </a:cubicBezTo>
                  <a:cubicBezTo>
                    <a:pt x="169728" y="52994"/>
                    <a:pt x="169728" y="52994"/>
                    <a:pt x="169728" y="118791"/>
                  </a:cubicBezTo>
                  <a:cubicBezTo>
                    <a:pt x="169728" y="118791"/>
                    <a:pt x="169728" y="118791"/>
                    <a:pt x="186868" y="167482"/>
                  </a:cubicBezTo>
                  <a:cubicBezTo>
                    <a:pt x="188186" y="171430"/>
                    <a:pt x="186868" y="174062"/>
                    <a:pt x="184231" y="176693"/>
                  </a:cubicBezTo>
                  <a:cubicBezTo>
                    <a:pt x="181594" y="178009"/>
                    <a:pt x="180275" y="179325"/>
                    <a:pt x="177639" y="179325"/>
                  </a:cubicBezTo>
                  <a:cubicBezTo>
                    <a:pt x="176320" y="179325"/>
                    <a:pt x="175002" y="179325"/>
                    <a:pt x="173683" y="178009"/>
                  </a:cubicBezTo>
                  <a:cubicBezTo>
                    <a:pt x="173683" y="178009"/>
                    <a:pt x="173683" y="178009"/>
                    <a:pt x="119627" y="150374"/>
                  </a:cubicBezTo>
                  <a:cubicBezTo>
                    <a:pt x="119627" y="150374"/>
                    <a:pt x="119627" y="150374"/>
                    <a:pt x="52387" y="150374"/>
                  </a:cubicBezTo>
                  <a:cubicBezTo>
                    <a:pt x="52387" y="150374"/>
                    <a:pt x="52387" y="150374"/>
                    <a:pt x="52387" y="217488"/>
                  </a:cubicBezTo>
                  <a:cubicBezTo>
                    <a:pt x="52387" y="217488"/>
                    <a:pt x="52387" y="217488"/>
                    <a:pt x="285750" y="217488"/>
                  </a:cubicBezTo>
                  <a:lnTo>
                    <a:pt x="285750" y="17463"/>
                  </a:lnTo>
                  <a:cubicBezTo>
                    <a:pt x="285750" y="17463"/>
                    <a:pt x="285750" y="17463"/>
                    <a:pt x="52387" y="17463"/>
                  </a:cubicBezTo>
                  <a:close/>
                  <a:moveTo>
                    <a:pt x="42267" y="0"/>
                  </a:moveTo>
                  <a:cubicBezTo>
                    <a:pt x="42267" y="0"/>
                    <a:pt x="42267" y="0"/>
                    <a:pt x="328892" y="0"/>
                  </a:cubicBezTo>
                  <a:cubicBezTo>
                    <a:pt x="334176" y="0"/>
                    <a:pt x="338138" y="3942"/>
                    <a:pt x="338138" y="9199"/>
                  </a:cubicBezTo>
                  <a:cubicBezTo>
                    <a:pt x="338138" y="9199"/>
                    <a:pt x="338138" y="9199"/>
                    <a:pt x="338138" y="227339"/>
                  </a:cubicBezTo>
                  <a:cubicBezTo>
                    <a:pt x="338138" y="232596"/>
                    <a:pt x="334176" y="236538"/>
                    <a:pt x="328892" y="236538"/>
                  </a:cubicBezTo>
                  <a:cubicBezTo>
                    <a:pt x="328892" y="236538"/>
                    <a:pt x="328892" y="236538"/>
                    <a:pt x="42267" y="236538"/>
                  </a:cubicBezTo>
                  <a:cubicBezTo>
                    <a:pt x="36984" y="236538"/>
                    <a:pt x="33021" y="232596"/>
                    <a:pt x="33021" y="227339"/>
                  </a:cubicBezTo>
                  <a:cubicBezTo>
                    <a:pt x="33021" y="227339"/>
                    <a:pt x="33021" y="227339"/>
                    <a:pt x="33021" y="151122"/>
                  </a:cubicBezTo>
                  <a:cubicBezTo>
                    <a:pt x="33021" y="151122"/>
                    <a:pt x="33021" y="151122"/>
                    <a:pt x="9246" y="151122"/>
                  </a:cubicBezTo>
                  <a:cubicBezTo>
                    <a:pt x="3962" y="151122"/>
                    <a:pt x="0" y="147179"/>
                    <a:pt x="0" y="141923"/>
                  </a:cubicBezTo>
                  <a:cubicBezTo>
                    <a:pt x="0" y="141923"/>
                    <a:pt x="0" y="141923"/>
                    <a:pt x="0" y="53878"/>
                  </a:cubicBezTo>
                  <a:cubicBezTo>
                    <a:pt x="0" y="49936"/>
                    <a:pt x="3962" y="44679"/>
                    <a:pt x="9246" y="44679"/>
                  </a:cubicBezTo>
                  <a:cubicBezTo>
                    <a:pt x="9246" y="44679"/>
                    <a:pt x="9246" y="44679"/>
                    <a:pt x="33021" y="44679"/>
                  </a:cubicBezTo>
                  <a:cubicBezTo>
                    <a:pt x="33021" y="44679"/>
                    <a:pt x="33021" y="44679"/>
                    <a:pt x="33021" y="9199"/>
                  </a:cubicBezTo>
                  <a:cubicBezTo>
                    <a:pt x="33021" y="3942"/>
                    <a:pt x="36984" y="0"/>
                    <a:pt x="42267" y="0"/>
                  </a:cubicBezTo>
                  <a:close/>
                </a:path>
              </a:pathLst>
            </a:custGeom>
            <a:solidFill>
              <a:srgbClr val="FFFFFF"/>
            </a:solidFill>
            <a:ln w="762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latin typeface="Arial" panose="020B0604020202020204"/>
                <a:ea typeface="楷体_GB2312"/>
              </a:endParaRPr>
            </a:p>
          </p:txBody>
        </p:sp>
      </p:grpSp>
      <p:sp>
        <p:nvSpPr>
          <p:cNvPr id="25" name="î$lîḓé"/>
          <p:cNvSpPr txBox="1"/>
          <p:nvPr/>
        </p:nvSpPr>
        <p:spPr bwMode="auto">
          <a:xfrm>
            <a:off x="5382324" y="1068322"/>
            <a:ext cx="3478227" cy="492001"/>
          </a:xfrm>
          <a:prstGeom prst="rect">
            <a:avLst/>
          </a:prstGeom>
          <a:noFill/>
        </p:spPr>
        <p:txBody>
          <a:bodyPr lIns="72000" tIns="0" rIns="72000" bIns="0" anchor="ctr">
            <a:noAutofit/>
          </a:bodyPr>
          <a:lstStyle/>
          <a:p>
            <a:pPr lvl="0" fontAlgn="base">
              <a:lnSpc>
                <a:spcPct val="120000"/>
              </a:lnSpc>
              <a:spcBef>
                <a:spcPct val="0"/>
              </a:spcBef>
              <a:spcAft>
                <a:spcPct val="0"/>
              </a:spcAft>
              <a:defRPr/>
            </a:pPr>
            <a:r>
              <a:rPr lang="zh-CN" altLang="zh-CN" sz="1200" dirty="0">
                <a:latin typeface="微软雅黑" panose="020B0503020204020204" pitchFamily="34" charset="-122"/>
                <a:ea typeface="微软雅黑" panose="020B0503020204020204" pitchFamily="34" charset="-122"/>
              </a:rPr>
              <a:t>公募</a:t>
            </a:r>
            <a:r>
              <a:rPr lang="en-US" altLang="zh-CN" sz="1200" dirty="0">
                <a:latin typeface="微软雅黑" panose="020B0503020204020204" pitchFamily="34" charset="-122"/>
                <a:ea typeface="微软雅黑" panose="020B0503020204020204" pitchFamily="34" charset="-122"/>
              </a:rPr>
              <a:t>REITs</a:t>
            </a:r>
            <a:r>
              <a:rPr lang="zh-CN" altLang="zh-CN" sz="1200" dirty="0">
                <a:latin typeface="微软雅黑" panose="020B0503020204020204" pitchFamily="34" charset="-122"/>
                <a:ea typeface="微软雅黑" panose="020B0503020204020204" pitchFamily="34" charset="-122"/>
              </a:rPr>
              <a:t>获得资金未使用时，我行可为客户提供定制化的资产管理方案，实现闲置资金的保值增值。</a:t>
            </a:r>
            <a:endParaRPr lang="zh-CN" altLang="en-US" sz="1200" dirty="0">
              <a:latin typeface="微软雅黑" panose="020B0503020204020204" pitchFamily="34" charset="-122"/>
              <a:ea typeface="微软雅黑" panose="020B0503020204020204" pitchFamily="34" charset="-122"/>
            </a:endParaRPr>
          </a:p>
        </p:txBody>
      </p:sp>
      <p:sp>
        <p:nvSpPr>
          <p:cNvPr id="26" name="ïṥ1ídé"/>
          <p:cNvSpPr/>
          <p:nvPr/>
        </p:nvSpPr>
        <p:spPr bwMode="auto">
          <a:xfrm>
            <a:off x="5378797" y="766214"/>
            <a:ext cx="2047358" cy="204559"/>
          </a:xfrm>
          <a:prstGeom prst="rect">
            <a:avLst/>
          </a:prstGeom>
        </p:spPr>
        <p:txBody>
          <a:bodyPr wrap="none" lIns="72000" tIns="0" rIns="72000" bIns="0">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srgbClr val="BFBFBF"/>
                </a:solidFill>
                <a:effectLst/>
                <a:uLnTx/>
                <a:uFillTx/>
                <a:latin typeface="微软雅黑" panose="020B0503020204020204" pitchFamily="34" charset="-122"/>
                <a:ea typeface="微软雅黑" panose="020B0503020204020204" pitchFamily="34" charset="-122"/>
              </a:rPr>
              <a:t>资产管理</a:t>
            </a:r>
            <a:endParaRPr kumimoji="0" lang="zh-CN" altLang="en-US" sz="1800" b="1" i="0" u="none" strike="noStrike" kern="0" cap="none" spc="0" normalizeH="0" baseline="0" noProof="0" dirty="0">
              <a:ln>
                <a:noFill/>
              </a:ln>
              <a:solidFill>
                <a:srgbClr val="BFBFBF"/>
              </a:solidFill>
              <a:effectLst/>
              <a:uLnTx/>
              <a:uFillTx/>
              <a:latin typeface="微软雅黑" panose="020B0503020204020204" pitchFamily="34" charset="-122"/>
              <a:ea typeface="微软雅黑" panose="020B0503020204020204" pitchFamily="34" charset="-122"/>
            </a:endParaRPr>
          </a:p>
        </p:txBody>
      </p:sp>
      <p:sp>
        <p:nvSpPr>
          <p:cNvPr id="27" name="íṧ1ïďè"/>
          <p:cNvSpPr/>
          <p:nvPr/>
        </p:nvSpPr>
        <p:spPr bwMode="auto">
          <a:xfrm>
            <a:off x="5004945" y="3891919"/>
            <a:ext cx="2047358" cy="204559"/>
          </a:xfrm>
          <a:prstGeom prst="rect">
            <a:avLst/>
          </a:prstGeom>
        </p:spPr>
        <p:txBody>
          <a:bodyPr wrap="none" lIns="72000" tIns="0" rIns="72000" bIns="0">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srgbClr val="B3C9E3"/>
                </a:solidFill>
                <a:effectLst/>
                <a:uLnTx/>
                <a:uFillTx/>
                <a:latin typeface="微软雅黑" panose="020B0503020204020204" pitchFamily="34" charset="-122"/>
                <a:ea typeface="微软雅黑" panose="020B0503020204020204" pitchFamily="34" charset="-122"/>
              </a:rPr>
              <a:t>综合金融产品提供</a:t>
            </a:r>
            <a:endParaRPr kumimoji="0" lang="zh-CN" altLang="en-US" sz="1800" b="1" i="0" u="none" strike="noStrike" kern="0" cap="none" spc="0" normalizeH="0" baseline="0" noProof="0" dirty="0">
              <a:ln>
                <a:noFill/>
              </a:ln>
              <a:solidFill>
                <a:srgbClr val="B3C9E3"/>
              </a:solidFill>
              <a:effectLst/>
              <a:uLnTx/>
              <a:uFillTx/>
              <a:latin typeface="微软雅黑" panose="020B0503020204020204" pitchFamily="34" charset="-122"/>
              <a:ea typeface="微软雅黑" panose="020B0503020204020204" pitchFamily="34" charset="-122"/>
            </a:endParaRPr>
          </a:p>
        </p:txBody>
      </p:sp>
      <p:sp>
        <p:nvSpPr>
          <p:cNvPr id="28" name="îṡḻiḋe"/>
          <p:cNvSpPr txBox="1"/>
          <p:nvPr/>
        </p:nvSpPr>
        <p:spPr bwMode="auto">
          <a:xfrm>
            <a:off x="354743" y="2963748"/>
            <a:ext cx="2488221" cy="492001"/>
          </a:xfrm>
          <a:prstGeom prst="rect">
            <a:avLst/>
          </a:prstGeom>
          <a:noFill/>
        </p:spPr>
        <p:txBody>
          <a:bodyPr lIns="72000" tIns="0" rIns="72000" bIns="0" anchor="ctr">
            <a:noAutofit/>
          </a:bodyPr>
          <a:lstStyle/>
          <a:p>
            <a:pPr fontAlgn="base">
              <a:lnSpc>
                <a:spcPct val="120000"/>
              </a:lnSpc>
              <a:spcBef>
                <a:spcPct val="0"/>
              </a:spcBef>
              <a:spcAft>
                <a:spcPct val="0"/>
              </a:spcAft>
              <a:defRPr/>
            </a:pPr>
            <a:r>
              <a:rPr lang="zh-CN" altLang="en-US" sz="1200" dirty="0" smtClean="0">
                <a:latin typeface="微软雅黑" panose="020B0503020204020204" pitchFamily="34" charset="-122"/>
                <a:ea typeface="微软雅黑" panose="020B0503020204020204" pitchFamily="34" charset="-122"/>
              </a:rPr>
              <a:t>在项目包装、方案设计、资产估值、协调中介、资金安排、资金托管等方面提供全周期、全方位业务支持</a:t>
            </a:r>
            <a:endParaRPr lang="zh-CN" altLang="en-US" sz="1200" dirty="0">
              <a:latin typeface="微软雅黑" panose="020B0503020204020204" pitchFamily="34" charset="-122"/>
              <a:ea typeface="微软雅黑" panose="020B0503020204020204" pitchFamily="34" charset="-122"/>
            </a:endParaRPr>
          </a:p>
        </p:txBody>
      </p:sp>
      <p:sp>
        <p:nvSpPr>
          <p:cNvPr id="29" name="ïṣľïḋê"/>
          <p:cNvSpPr/>
          <p:nvPr/>
        </p:nvSpPr>
        <p:spPr bwMode="auto">
          <a:xfrm>
            <a:off x="354743" y="2551702"/>
            <a:ext cx="2047359" cy="204559"/>
          </a:xfrm>
          <a:prstGeom prst="rect">
            <a:avLst/>
          </a:prstGeom>
        </p:spPr>
        <p:txBody>
          <a:bodyPr wrap="none" lIns="72000" tIns="0" rIns="72000" bIns="0">
            <a:normAutofit fontScale="85000" lnSpcReduction="20000"/>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smtClean="0">
                <a:ln>
                  <a:noFill/>
                </a:ln>
                <a:solidFill>
                  <a:srgbClr val="386398"/>
                </a:solidFill>
                <a:effectLst/>
                <a:uLnTx/>
                <a:uFillTx/>
                <a:latin typeface="微软雅黑" panose="020B0503020204020204" pitchFamily="34" charset="-122"/>
                <a:ea typeface="微软雅黑" panose="020B0503020204020204" pitchFamily="34" charset="-122"/>
              </a:rPr>
              <a:t>REITs</a:t>
            </a:r>
            <a:r>
              <a:rPr kumimoji="0" lang="zh-CN" altLang="en-US" sz="1800" b="1" i="0" u="none" strike="noStrike" kern="0" cap="none" spc="0" normalizeH="0" baseline="0" noProof="0" dirty="0" smtClean="0">
                <a:ln>
                  <a:noFill/>
                </a:ln>
                <a:solidFill>
                  <a:srgbClr val="386398"/>
                </a:solidFill>
                <a:effectLst/>
                <a:uLnTx/>
                <a:uFillTx/>
                <a:latin typeface="微软雅黑" panose="020B0503020204020204" pitchFamily="34" charset="-122"/>
                <a:ea typeface="微软雅黑" panose="020B0503020204020204" pitchFamily="34" charset="-122"/>
              </a:rPr>
              <a:t>全周期服务</a:t>
            </a:r>
            <a:endParaRPr kumimoji="0" lang="zh-CN" altLang="en-US" sz="1800" b="1" i="0" u="none" strike="noStrike" kern="0" cap="none" spc="0" normalizeH="0" baseline="0" noProof="0" dirty="0">
              <a:ln>
                <a:noFill/>
              </a:ln>
              <a:solidFill>
                <a:srgbClr val="386398"/>
              </a:solidFill>
              <a:effectLst/>
              <a:uLnTx/>
              <a:uFillTx/>
              <a:latin typeface="微软雅黑" panose="020B0503020204020204" pitchFamily="34" charset="-122"/>
              <a:ea typeface="微软雅黑" panose="020B0503020204020204" pitchFamily="34" charset="-122"/>
            </a:endParaRPr>
          </a:p>
        </p:txBody>
      </p:sp>
      <p:sp>
        <p:nvSpPr>
          <p:cNvPr id="30" name="ïs1ïḓe"/>
          <p:cNvSpPr txBox="1"/>
          <p:nvPr/>
        </p:nvSpPr>
        <p:spPr bwMode="auto">
          <a:xfrm>
            <a:off x="5976602" y="2479401"/>
            <a:ext cx="2587053" cy="492001"/>
          </a:xfrm>
          <a:prstGeom prst="rect">
            <a:avLst/>
          </a:prstGeom>
          <a:noFill/>
        </p:spPr>
        <p:txBody>
          <a:bodyPr lIns="72000" tIns="0" rIns="72000" bIns="0" anchor="ctr">
            <a:noAutofit/>
          </a:bodyPr>
          <a:lstStyle/>
          <a:p>
            <a:pPr lvl="0" fontAlgn="base">
              <a:lnSpc>
                <a:spcPct val="120000"/>
              </a:lnSpc>
              <a:spcBef>
                <a:spcPct val="0"/>
              </a:spcBef>
              <a:spcAft>
                <a:spcPct val="0"/>
              </a:spcAft>
              <a:defRPr/>
            </a:pPr>
            <a:r>
              <a:rPr lang="zh-CN" altLang="zh-CN" sz="1200" dirty="0">
                <a:latin typeface="微软雅黑" panose="020B0503020204020204" pitchFamily="34" charset="-122"/>
                <a:ea typeface="微软雅黑" panose="020B0503020204020204" pitchFamily="34" charset="-122"/>
              </a:rPr>
              <a:t>利用建行的业务撮合平台，为企业在全国范围内寻找合作项目或并购标的</a:t>
            </a:r>
            <a:r>
              <a:rPr lang="zh-CN" altLang="en-US" sz="1200" dirty="0">
                <a:latin typeface="微软雅黑" panose="020B0503020204020204" pitchFamily="34" charset="-122"/>
                <a:ea typeface="微软雅黑" panose="020B0503020204020204" pitchFamily="34" charset="-122"/>
              </a:rPr>
              <a:t/>
            </a:r>
            <a:br>
              <a:rPr lang="zh-CN" altLang="en-US" sz="1200" dirty="0">
                <a:latin typeface="微软雅黑" panose="020B0503020204020204" pitchFamily="34" charset="-122"/>
                <a:ea typeface="微软雅黑" panose="020B0503020204020204" pitchFamily="34" charset="-122"/>
              </a:rPr>
            </a:br>
            <a:endParaRPr lang="zh-CN" altLang="en-US" sz="1200" dirty="0">
              <a:latin typeface="微软雅黑" panose="020B0503020204020204" pitchFamily="34" charset="-122"/>
              <a:ea typeface="微软雅黑" panose="020B0503020204020204" pitchFamily="34" charset="-122"/>
            </a:endParaRPr>
          </a:p>
        </p:txBody>
      </p:sp>
      <p:sp>
        <p:nvSpPr>
          <p:cNvPr id="34" name="îśľiḋê"/>
          <p:cNvSpPr/>
          <p:nvPr/>
        </p:nvSpPr>
        <p:spPr bwMode="auto">
          <a:xfrm>
            <a:off x="5976602" y="2160216"/>
            <a:ext cx="2047359" cy="204559"/>
          </a:xfrm>
          <a:prstGeom prst="rect">
            <a:avLst/>
          </a:prstGeom>
        </p:spPr>
        <p:txBody>
          <a:bodyPr wrap="none" lIns="72000" tIns="0" rIns="72000" bIns="0">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srgbClr val="386398"/>
                </a:solidFill>
                <a:effectLst/>
                <a:uLnTx/>
                <a:uFillTx/>
                <a:latin typeface="微软雅黑" panose="020B0503020204020204" pitchFamily="34" charset="-122"/>
                <a:ea typeface="微软雅黑" panose="020B0503020204020204" pitchFamily="34" charset="-122"/>
              </a:rPr>
              <a:t>新项目挖掘</a:t>
            </a:r>
            <a:endParaRPr kumimoji="0" lang="zh-CN" altLang="en-US" sz="1800" b="1" i="0" u="none" strike="noStrike" kern="0" cap="none" spc="0" normalizeH="0" baseline="0" noProof="0" dirty="0">
              <a:ln>
                <a:noFill/>
              </a:ln>
              <a:solidFill>
                <a:srgbClr val="386398"/>
              </a:solidFill>
              <a:effectLst/>
              <a:uLnTx/>
              <a:uFillTx/>
              <a:latin typeface="微软雅黑" panose="020B0503020204020204" pitchFamily="34" charset="-122"/>
              <a:ea typeface="微软雅黑" panose="020B0503020204020204" pitchFamily="34" charset="-122"/>
            </a:endParaRPr>
          </a:p>
        </p:txBody>
      </p:sp>
      <p:sp>
        <p:nvSpPr>
          <p:cNvPr id="35" name="íŝ1îḍé"/>
          <p:cNvSpPr txBox="1"/>
          <p:nvPr/>
        </p:nvSpPr>
        <p:spPr bwMode="auto">
          <a:xfrm>
            <a:off x="371054" y="4345565"/>
            <a:ext cx="3977210" cy="490237"/>
          </a:xfrm>
          <a:prstGeom prst="rect">
            <a:avLst/>
          </a:prstGeom>
          <a:noFill/>
        </p:spPr>
        <p:txBody>
          <a:bodyPr lIns="72000" tIns="0" rIns="72000" bIns="0" anchor="ctr">
            <a:noAutofit/>
          </a:bodyPr>
          <a:lstStyle/>
          <a:p>
            <a:pPr lvl="0" algn="just" fontAlgn="base">
              <a:lnSpc>
                <a:spcPct val="120000"/>
              </a:lnSpc>
              <a:spcBef>
                <a:spcPct val="0"/>
              </a:spcBef>
              <a:spcAft>
                <a:spcPct val="0"/>
              </a:spcAft>
              <a:defRPr/>
            </a:pPr>
            <a:r>
              <a:rPr lang="zh-CN" altLang="zh-CN" sz="1200" dirty="0">
                <a:latin typeface="微软雅黑" panose="020B0503020204020204" pitchFamily="34" charset="-122"/>
                <a:ea typeface="微软雅黑" panose="020B0503020204020204" pitchFamily="34" charset="-122"/>
              </a:rPr>
              <a:t>为发起人新的募投项目建设继续提供配套信贷支持。</a:t>
            </a:r>
            <a:endParaRPr lang="en-US" altLang="zh-CN" sz="1200" dirty="0">
              <a:latin typeface="微软雅黑" panose="020B0503020204020204" pitchFamily="34" charset="-122"/>
              <a:ea typeface="微软雅黑" panose="020B0503020204020204" pitchFamily="34" charset="-122"/>
            </a:endParaRPr>
          </a:p>
          <a:p>
            <a:pPr lvl="0" algn="just" fontAlgn="base">
              <a:lnSpc>
                <a:spcPct val="120000"/>
              </a:lnSpc>
              <a:spcBef>
                <a:spcPct val="0"/>
              </a:spcBef>
              <a:spcAft>
                <a:spcPct val="0"/>
              </a:spcAft>
              <a:defRPr/>
            </a:pPr>
            <a:r>
              <a:rPr lang="zh-CN" altLang="zh-CN" sz="1200" dirty="0">
                <a:latin typeface="微软雅黑" panose="020B0503020204020204" pitchFamily="34" charset="-122"/>
                <a:ea typeface="微软雅黑" panose="020B0503020204020204" pitchFamily="34" charset="-122"/>
              </a:rPr>
              <a:t>待项目成熟后，建行集团还可以再继续采用公募</a:t>
            </a:r>
            <a:r>
              <a:rPr lang="en-US" altLang="zh-CN" sz="1200" dirty="0">
                <a:latin typeface="微软雅黑" panose="020B0503020204020204" pitchFamily="34" charset="-122"/>
                <a:ea typeface="微软雅黑" panose="020B0503020204020204" pitchFamily="34" charset="-122"/>
              </a:rPr>
              <a:t>REITs</a:t>
            </a:r>
            <a:r>
              <a:rPr lang="zh-CN" altLang="zh-CN" sz="1200" dirty="0">
                <a:latin typeface="微软雅黑" panose="020B0503020204020204" pitchFamily="34" charset="-122"/>
                <a:ea typeface="微软雅黑" panose="020B0503020204020204" pitchFamily="34" charset="-122"/>
              </a:rPr>
              <a:t>的方式协助客户实现项目退出，协助客户实现轻资产模式的运营。</a:t>
            </a:r>
            <a:endParaRPr lang="zh-CN" altLang="en-US" sz="1200" dirty="0">
              <a:latin typeface="微软雅黑" panose="020B0503020204020204" pitchFamily="34" charset="-122"/>
              <a:ea typeface="微软雅黑" panose="020B0503020204020204" pitchFamily="34" charset="-122"/>
            </a:endParaRPr>
          </a:p>
        </p:txBody>
      </p:sp>
      <p:sp>
        <p:nvSpPr>
          <p:cNvPr id="36" name="iŝlïďè"/>
          <p:cNvSpPr/>
          <p:nvPr/>
        </p:nvSpPr>
        <p:spPr bwMode="auto">
          <a:xfrm>
            <a:off x="1335219" y="3898284"/>
            <a:ext cx="2047358" cy="204559"/>
          </a:xfrm>
          <a:prstGeom prst="rect">
            <a:avLst/>
          </a:prstGeom>
        </p:spPr>
        <p:txBody>
          <a:bodyPr wrap="none" lIns="72000" tIns="0" rIns="72000" bIns="0">
            <a:normAutofit fontScale="85000" lnSpcReduction="20000"/>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srgbClr val="8EAFD6"/>
                </a:solidFill>
                <a:effectLst/>
                <a:uLnTx/>
                <a:uFillTx/>
                <a:latin typeface="微软雅黑" panose="020B0503020204020204" pitchFamily="34" charset="-122"/>
                <a:ea typeface="微软雅黑" panose="020B0503020204020204" pitchFamily="34" charset="-122"/>
              </a:rPr>
              <a:t>信贷资金配套</a:t>
            </a:r>
            <a:endParaRPr kumimoji="0" lang="zh-CN" altLang="en-US" sz="1800" b="1" i="0" u="none" strike="noStrike" kern="0" cap="none" spc="0" normalizeH="0" baseline="0" noProof="0" dirty="0">
              <a:ln>
                <a:noFill/>
              </a:ln>
              <a:solidFill>
                <a:srgbClr val="8EAFD6"/>
              </a:solidFill>
              <a:effectLst/>
              <a:uLnTx/>
              <a:uFillTx/>
              <a:latin typeface="微软雅黑" panose="020B0503020204020204" pitchFamily="34" charset="-122"/>
              <a:ea typeface="微软雅黑" panose="020B0503020204020204" pitchFamily="34" charset="-122"/>
            </a:endParaRPr>
          </a:p>
        </p:txBody>
      </p:sp>
      <p:sp>
        <p:nvSpPr>
          <p:cNvPr id="37" name="ïṣliḍé"/>
          <p:cNvSpPr/>
          <p:nvPr/>
        </p:nvSpPr>
        <p:spPr bwMode="auto">
          <a:xfrm>
            <a:off x="2770661" y="1745808"/>
            <a:ext cx="611916" cy="516688"/>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rgbClr val="FFFFFF">
              <a:lumMod val="50000"/>
            </a:srgbClr>
          </a:solidFill>
          <a:ln w="9525">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endParaRPr>
          </a:p>
        </p:txBody>
      </p:sp>
      <p:sp>
        <p:nvSpPr>
          <p:cNvPr id="39" name="isľíḋê"/>
          <p:cNvSpPr txBox="1"/>
          <p:nvPr/>
        </p:nvSpPr>
        <p:spPr bwMode="auto">
          <a:xfrm>
            <a:off x="5004945" y="4441520"/>
            <a:ext cx="3126662" cy="492001"/>
          </a:xfrm>
          <a:prstGeom prst="rect">
            <a:avLst/>
          </a:prstGeom>
          <a:noFill/>
        </p:spPr>
        <p:txBody>
          <a:bodyPr lIns="72000" tIns="0" rIns="72000" bIns="0" anchor="ctr">
            <a:noAutofit/>
          </a:bodyPr>
          <a:lstStyle/>
          <a:p>
            <a:pPr fontAlgn="base">
              <a:lnSpc>
                <a:spcPct val="120000"/>
              </a:lnSpc>
              <a:spcBef>
                <a:spcPct val="0"/>
              </a:spcBef>
              <a:spcAft>
                <a:spcPct val="0"/>
              </a:spcAft>
              <a:defRPr/>
            </a:pPr>
            <a:r>
              <a:rPr lang="zh-CN" altLang="zh-CN" sz="1200" dirty="0">
                <a:latin typeface="微软雅黑" panose="020B0503020204020204" pitchFamily="34" charset="-122"/>
                <a:ea typeface="微软雅黑" panose="020B0503020204020204" pitchFamily="34" charset="-122"/>
              </a:rPr>
              <a:t>充分发挥建行集团的综合</a:t>
            </a:r>
            <a:r>
              <a:rPr lang="zh-CN" altLang="en-US" sz="1200" dirty="0">
                <a:latin typeface="微软雅黑" panose="020B0503020204020204" pitchFamily="34" charset="-122"/>
                <a:ea typeface="微软雅黑" panose="020B0503020204020204" pitchFamily="34" charset="-122"/>
              </a:rPr>
              <a:t>金融</a:t>
            </a:r>
            <a:r>
              <a:rPr lang="zh-CN" altLang="zh-CN" sz="1200" dirty="0">
                <a:latin typeface="微软雅黑" panose="020B0503020204020204" pitchFamily="34" charset="-122"/>
                <a:ea typeface="微软雅黑" panose="020B0503020204020204" pitchFamily="34" charset="-122"/>
              </a:rPr>
              <a:t>牌照优势，如为企业</a:t>
            </a:r>
            <a:r>
              <a:rPr lang="zh-CN" altLang="en-US" sz="1200" dirty="0">
                <a:latin typeface="微软雅黑" panose="020B0503020204020204" pitchFamily="34" charset="-122"/>
                <a:ea typeface="微软雅黑" panose="020B0503020204020204" pitchFamily="34" charset="-122"/>
              </a:rPr>
              <a:t>的</a:t>
            </a:r>
            <a:r>
              <a:rPr lang="zh-CN" altLang="zh-CN" sz="1200" dirty="0">
                <a:latin typeface="微软雅黑" panose="020B0503020204020204" pitchFamily="34" charset="-122"/>
                <a:ea typeface="微软雅黑" panose="020B0503020204020204" pitchFamily="34" charset="-122"/>
              </a:rPr>
              <a:t>其他项目提供债转股等</a:t>
            </a:r>
            <a:r>
              <a:rPr lang="zh-CN" altLang="en-US" sz="1200" dirty="0">
                <a:latin typeface="微软雅黑" panose="020B0503020204020204" pitchFamily="34" charset="-122"/>
                <a:ea typeface="微软雅黑" panose="020B0503020204020204" pitchFamily="34" charset="-122"/>
              </a:rPr>
              <a:t>金融</a:t>
            </a:r>
            <a:r>
              <a:rPr lang="zh-CN" altLang="zh-CN" sz="1200" dirty="0">
                <a:latin typeface="微软雅黑" panose="020B0503020204020204" pitchFamily="34" charset="-122"/>
                <a:ea typeface="微软雅黑" panose="020B0503020204020204" pitchFamily="34" charset="-122"/>
              </a:rPr>
              <a:t>产品</a:t>
            </a:r>
            <a:r>
              <a:rPr lang="zh-CN" altLang="en-US" sz="1200" dirty="0" smtClean="0">
                <a:latin typeface="微软雅黑" panose="020B0503020204020204" pitchFamily="34" charset="-122"/>
                <a:ea typeface="微软雅黑" panose="020B0503020204020204" pitchFamily="34" charset="-122"/>
              </a:rPr>
              <a:t>，发行债券或者</a:t>
            </a:r>
            <a:r>
              <a:rPr lang="zh-CN" altLang="en-US" sz="1200" dirty="0">
                <a:latin typeface="微软雅黑" panose="020B0503020204020204" pitchFamily="34" charset="-122"/>
                <a:ea typeface="微软雅黑" panose="020B0503020204020204" pitchFamily="34" charset="-122"/>
              </a:rPr>
              <a:t>提供</a:t>
            </a:r>
            <a:r>
              <a:rPr lang="en-US" altLang="zh-CN" sz="1200" dirty="0">
                <a:latin typeface="微软雅黑" panose="020B0503020204020204" pitchFamily="34" charset="-122"/>
                <a:ea typeface="微软雅黑" panose="020B0503020204020204" pitchFamily="34" charset="-122"/>
              </a:rPr>
              <a:t>ABS</a:t>
            </a:r>
            <a:r>
              <a:rPr lang="zh-CN" altLang="en-US" sz="1200" dirty="0">
                <a:latin typeface="微软雅黑" panose="020B0503020204020204" pitchFamily="34" charset="-122"/>
                <a:ea typeface="微软雅黑" panose="020B0503020204020204" pitchFamily="34" charset="-122"/>
              </a:rPr>
              <a:t>融资服务</a:t>
            </a:r>
            <a:r>
              <a:rPr lang="zh-CN" altLang="zh-CN" sz="1200" dirty="0">
                <a:latin typeface="微软雅黑" panose="020B0503020204020204" pitchFamily="34" charset="-122"/>
                <a:ea typeface="微软雅黑" panose="020B0503020204020204" pitchFamily="34" charset="-122"/>
              </a:rPr>
              <a:t>。</a:t>
            </a: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accent1">
                    <a:lumMod val="50000"/>
                  </a:schemeClr>
                </a:solidFill>
                <a:effectLst/>
                <a:uLnTx/>
                <a:uFillTx/>
                <a:latin typeface="微软雅黑" panose="020B0503020204020204" pitchFamily="34" charset="-122"/>
                <a:ea typeface="微软雅黑" panose="020B0503020204020204" pitchFamily="34" charset="-122"/>
              </a:rPr>
              <a:t/>
            </a:r>
            <a:br>
              <a:rPr kumimoji="0" lang="zh-CN" altLang="en-US" sz="1200" b="0" i="0" u="none" strike="noStrike" kern="0" cap="none" spc="0" normalizeH="0" baseline="0" noProof="0" dirty="0">
                <a:ln>
                  <a:noFill/>
                </a:ln>
                <a:solidFill>
                  <a:schemeClr val="accent1">
                    <a:lumMod val="50000"/>
                  </a:schemeClr>
                </a:solidFill>
                <a:effectLst/>
                <a:uLnTx/>
                <a:uFillTx/>
                <a:latin typeface="微软雅黑" panose="020B0503020204020204" pitchFamily="34" charset="-122"/>
                <a:ea typeface="微软雅黑" panose="020B0503020204020204" pitchFamily="34" charset="-122"/>
              </a:rPr>
            </a:br>
            <a:endParaRPr kumimoji="0" lang="zh-CN" altLang="en-US" sz="1200" b="0" i="0" u="none" strike="noStrike" kern="0" cap="none" spc="0" normalizeH="0" baseline="0" noProof="0" dirty="0">
              <a:ln>
                <a:noFill/>
              </a:ln>
              <a:solidFill>
                <a:schemeClr val="accent1">
                  <a:lumMod val="50000"/>
                </a:scheme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789285" y="2353271"/>
            <a:ext cx="7886700" cy="566075"/>
          </a:xfrm>
        </p:spPr>
        <p:txBody>
          <a:bodyPr>
            <a:noAutofit/>
          </a:bodyPr>
          <a:lstStyle/>
          <a:p>
            <a:pPr fontAlgn="auto">
              <a:lnSpc>
                <a:spcPct val="150000"/>
              </a:lnSpc>
            </a:pPr>
            <a:r>
              <a:rPr kumimoji="1" lang="en-US" altLang="zh-CN" sz="2400" b="1" dirty="0">
                <a:solidFill>
                  <a:srgbClr val="A2917D"/>
                </a:solidFill>
                <a:latin typeface="彩虹黑体" panose="03000509000000000000" pitchFamily="65" charset="-122"/>
                <a:ea typeface="彩虹黑体" panose="03000509000000000000" pitchFamily="65" charset="-122"/>
              </a:rPr>
              <a:t/>
            </a:r>
            <a:br>
              <a:rPr kumimoji="1" lang="en-US" altLang="zh-CN" sz="2400" b="1" dirty="0">
                <a:solidFill>
                  <a:srgbClr val="A2917D"/>
                </a:solidFill>
                <a:latin typeface="彩虹黑体" panose="03000509000000000000" pitchFamily="65" charset="-122"/>
                <a:ea typeface="彩虹黑体" panose="03000509000000000000" pitchFamily="65" charset="-122"/>
              </a:rPr>
            </a:br>
            <a:r>
              <a:rPr kumimoji="1" lang="en-US" altLang="zh-CN" sz="2400" b="1" dirty="0">
                <a:solidFill>
                  <a:srgbClr val="A2917D"/>
                </a:solidFill>
                <a:latin typeface="彩虹黑体" panose="03000509000000000000" pitchFamily="65" charset="-122"/>
                <a:ea typeface="彩虹黑体" panose="03000509000000000000" pitchFamily="65" charset="-122"/>
              </a:rPr>
              <a:t/>
            </a:r>
            <a:br>
              <a:rPr kumimoji="1" lang="en-US" altLang="zh-CN" sz="2400" b="1" dirty="0">
                <a:solidFill>
                  <a:srgbClr val="A2917D"/>
                </a:solidFill>
                <a:latin typeface="彩虹黑体" panose="03000509000000000000" pitchFamily="65" charset="-122"/>
                <a:ea typeface="彩虹黑体" panose="03000509000000000000" pitchFamily="65" charset="-122"/>
              </a:rPr>
            </a:br>
            <a:r>
              <a:rPr kumimoji="1" lang="en-US" altLang="zh-CN" sz="2400" b="1" dirty="0">
                <a:solidFill>
                  <a:srgbClr val="A2917D"/>
                </a:solidFill>
                <a:latin typeface="彩虹黑体" panose="03000509000000000000" pitchFamily="65" charset="-122"/>
                <a:ea typeface="彩虹黑体" panose="03000509000000000000" pitchFamily="65" charset="-122"/>
              </a:rPr>
              <a:t>   </a:t>
            </a:r>
            <a:r>
              <a:rPr kumimoji="1" lang="zh-CN" altLang="en-US" sz="2000" b="1" dirty="0">
                <a:solidFill>
                  <a:schemeClr val="tx1"/>
                </a:solidFill>
                <a:latin typeface="彩虹黑体" panose="03000509000000000000" pitchFamily="65" charset="-122"/>
                <a:ea typeface="彩虹黑体" panose="03000509000000000000" pitchFamily="65" charset="-122"/>
              </a:rPr>
              <a:t>建行湖南省分行公募</a:t>
            </a:r>
            <a:r>
              <a:rPr kumimoji="1" lang="en-US" altLang="zh-CN" sz="2000" b="1" dirty="0">
                <a:solidFill>
                  <a:schemeClr val="tx1"/>
                </a:solidFill>
                <a:latin typeface="彩虹黑体" panose="03000509000000000000" pitchFamily="65" charset="-122"/>
                <a:ea typeface="彩虹黑体" panose="03000509000000000000" pitchFamily="65" charset="-122"/>
              </a:rPr>
              <a:t>REITs</a:t>
            </a:r>
            <a:r>
              <a:rPr kumimoji="1" lang="zh-CN" altLang="en-US" sz="2000" b="1" dirty="0">
                <a:solidFill>
                  <a:schemeClr val="tx1"/>
                </a:solidFill>
                <a:latin typeface="彩虹黑体" panose="03000509000000000000" pitchFamily="65" charset="-122"/>
                <a:ea typeface="彩虹黑体" panose="03000509000000000000" pitchFamily="65" charset="-122"/>
              </a:rPr>
              <a:t>联系人：</a:t>
            </a:r>
            <a:r>
              <a:rPr kumimoji="1" lang="en-US" altLang="zh-CN" sz="2000" b="1" dirty="0">
                <a:solidFill>
                  <a:schemeClr val="tx1"/>
                </a:solidFill>
                <a:latin typeface="彩虹黑体" panose="03000509000000000000" pitchFamily="65" charset="-122"/>
                <a:ea typeface="彩虹黑体" panose="03000509000000000000" pitchFamily="65" charset="-122"/>
              </a:rPr>
              <a:t/>
            </a:r>
            <a:br>
              <a:rPr kumimoji="1" lang="en-US" altLang="zh-CN" sz="2000" b="1" dirty="0">
                <a:solidFill>
                  <a:schemeClr val="tx1"/>
                </a:solidFill>
                <a:latin typeface="彩虹黑体" panose="03000509000000000000" pitchFamily="65" charset="-122"/>
                <a:ea typeface="彩虹黑体" panose="03000509000000000000" pitchFamily="65" charset="-122"/>
              </a:rPr>
            </a:br>
            <a:r>
              <a:rPr kumimoji="1" lang="zh-CN" altLang="en-US" sz="2000" b="1" dirty="0">
                <a:solidFill>
                  <a:schemeClr val="tx1"/>
                </a:solidFill>
                <a:latin typeface="彩虹黑体" panose="03000509000000000000" pitchFamily="65" charset="-122"/>
                <a:ea typeface="彩虹黑体" panose="03000509000000000000" pitchFamily="65" charset="-122"/>
              </a:rPr>
              <a:t>王  珏：</a:t>
            </a:r>
            <a:r>
              <a:rPr kumimoji="1" lang="en-US" altLang="zh-CN" sz="2000" b="1" dirty="0">
                <a:solidFill>
                  <a:schemeClr val="tx1"/>
                </a:solidFill>
                <a:latin typeface="彩虹黑体" panose="03000509000000000000" pitchFamily="65" charset="-122"/>
                <a:ea typeface="彩虹黑体" panose="03000509000000000000" pitchFamily="65" charset="-122"/>
              </a:rPr>
              <a:t>15974110226</a:t>
            </a:r>
            <a:br>
              <a:rPr kumimoji="1" lang="en-US" altLang="zh-CN" sz="2000" b="1" dirty="0">
                <a:solidFill>
                  <a:schemeClr val="tx1"/>
                </a:solidFill>
                <a:latin typeface="彩虹黑体" panose="03000509000000000000" pitchFamily="65" charset="-122"/>
                <a:ea typeface="彩虹黑体" panose="03000509000000000000" pitchFamily="65" charset="-122"/>
              </a:rPr>
            </a:br>
            <a:r>
              <a:rPr kumimoji="1" lang="zh-CN" altLang="en-US" sz="2000" b="1" dirty="0">
                <a:solidFill>
                  <a:schemeClr val="tx1"/>
                </a:solidFill>
                <a:latin typeface="彩虹黑体" panose="03000509000000000000" pitchFamily="65" charset="-122"/>
                <a:ea typeface="彩虹黑体" panose="03000509000000000000" pitchFamily="65" charset="-122"/>
              </a:rPr>
              <a:t>唐哲凝：</a:t>
            </a:r>
            <a:r>
              <a:rPr kumimoji="1" lang="en-US" altLang="zh-CN" sz="2000" b="1" dirty="0">
                <a:solidFill>
                  <a:schemeClr val="tx1"/>
                </a:solidFill>
                <a:latin typeface="彩虹黑体" panose="03000509000000000000" pitchFamily="65" charset="-122"/>
                <a:ea typeface="彩虹黑体" panose="03000509000000000000" pitchFamily="65" charset="-122"/>
              </a:rPr>
              <a:t>15116476989</a:t>
            </a:r>
            <a:br>
              <a:rPr kumimoji="1" lang="en-US" altLang="zh-CN" sz="2000" b="1" dirty="0">
                <a:solidFill>
                  <a:schemeClr val="tx1"/>
                </a:solidFill>
                <a:latin typeface="彩虹黑体" panose="03000509000000000000" pitchFamily="65" charset="-122"/>
                <a:ea typeface="彩虹黑体" panose="03000509000000000000" pitchFamily="65" charset="-122"/>
              </a:rPr>
            </a:br>
            <a:r>
              <a:rPr kumimoji="1" lang="en-US" altLang="zh-CN" sz="2400" b="1" dirty="0">
                <a:solidFill>
                  <a:schemeClr val="tx1"/>
                </a:solidFill>
                <a:latin typeface="彩虹黑体" panose="03000509000000000000" pitchFamily="65" charset="-122"/>
                <a:ea typeface="彩虹黑体" panose="03000509000000000000" pitchFamily="65" charset="-122"/>
              </a:rPr>
              <a:t/>
            </a:r>
            <a:br>
              <a:rPr kumimoji="1" lang="en-US" altLang="zh-CN" sz="2400" b="1" dirty="0">
                <a:solidFill>
                  <a:schemeClr val="tx1"/>
                </a:solidFill>
                <a:latin typeface="彩虹黑体" panose="03000509000000000000" pitchFamily="65" charset="-122"/>
                <a:ea typeface="彩虹黑体" panose="03000509000000000000" pitchFamily="65" charset="-122"/>
              </a:rPr>
            </a:br>
            <a:endParaRPr kumimoji="1" lang="zh-CN" altLang="en-US" sz="2400" b="1" dirty="0">
              <a:solidFill>
                <a:schemeClr val="tx1"/>
              </a:solidFill>
              <a:latin typeface="彩虹黑体" panose="03000509000000000000" pitchFamily="65" charset="-122"/>
              <a:ea typeface="彩虹黑体" panose="03000509000000000000" pitchFamily="65" charset="-122"/>
            </a:endParaRPr>
          </a:p>
        </p:txBody>
      </p:sp>
      <p:sp>
        <p:nvSpPr>
          <p:cNvPr id="3" name="幻灯片编号占位符 2"/>
          <p:cNvSpPr>
            <a:spLocks noGrp="1"/>
          </p:cNvSpPr>
          <p:nvPr>
            <p:ph type="sldNum" sz="quarter" idx="4294967295"/>
          </p:nvPr>
        </p:nvSpPr>
        <p:spPr>
          <a:xfrm>
            <a:off x="7086600" y="4767264"/>
            <a:ext cx="2057400" cy="273844"/>
          </a:xfrm>
          <a:prstGeom prst="rect">
            <a:avLst/>
          </a:prstGeom>
        </p:spPr>
        <p:txBody>
          <a:bodyPr/>
          <a:lstStyle/>
          <a:p>
            <a:fld id="{DCD00DFC-BB7E-6C4E-9718-8AF533CF9D8D}" type="slidenum">
              <a:rPr kumimoji="1" lang="zh-CN" altLang="en-US" smtClean="0"/>
              <a:pPr/>
              <a:t>31</a:t>
            </a:fld>
            <a:endParaRPr kumimoji="1" lang="zh-CN" altLang="en-US"/>
          </a:p>
        </p:txBody>
      </p:sp>
      <p:pic>
        <p:nvPicPr>
          <p:cNvPr id="4" name="图片 3"/>
          <p:cNvPicPr>
            <a:picLocks noChangeAspect="1"/>
          </p:cNvPicPr>
          <p:nvPr/>
        </p:nvPicPr>
        <p:blipFill>
          <a:blip r:embed="rId3"/>
          <a:stretch>
            <a:fillRect/>
          </a:stretch>
        </p:blipFill>
        <p:spPr>
          <a:xfrm>
            <a:off x="2809188" y="1313347"/>
            <a:ext cx="1906301" cy="42028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772140" y="2288501"/>
            <a:ext cx="7886700" cy="566075"/>
          </a:xfrm>
        </p:spPr>
        <p:txBody>
          <a:bodyPr>
            <a:normAutofit fontScale="90000"/>
          </a:bodyPr>
          <a:lstStyle/>
          <a:p>
            <a:pPr fontAlgn="auto">
              <a:lnSpc>
                <a:spcPct val="150000"/>
              </a:lnSpc>
            </a:pPr>
            <a:r>
              <a:rPr kumimoji="1" lang="zh-CN" altLang="en-US" b="1" dirty="0">
                <a:solidFill>
                  <a:srgbClr val="A2917D"/>
                </a:solidFill>
                <a:latin typeface="彩虹黑体" panose="03000509000000000000" pitchFamily="65" charset="-122"/>
                <a:ea typeface="彩虹黑体" panose="03000509000000000000" pitchFamily="65" charset="-122"/>
              </a:rPr>
              <a:t>善建财富 相伴成长</a:t>
            </a:r>
            <a:br>
              <a:rPr kumimoji="1" lang="zh-CN" altLang="en-US" b="1" dirty="0">
                <a:solidFill>
                  <a:srgbClr val="A2917D"/>
                </a:solidFill>
                <a:latin typeface="彩虹黑体" panose="03000509000000000000" pitchFamily="65" charset="-122"/>
                <a:ea typeface="彩虹黑体" panose="03000509000000000000" pitchFamily="65" charset="-122"/>
              </a:rPr>
            </a:br>
            <a:r>
              <a:rPr kumimoji="1" lang="zh-CN" altLang="en-US" b="1" dirty="0">
                <a:solidFill>
                  <a:srgbClr val="A2917D"/>
                </a:solidFill>
                <a:latin typeface="彩虹黑体" panose="03000509000000000000" pitchFamily="65" charset="-122"/>
                <a:ea typeface="彩虹黑体" panose="03000509000000000000" pitchFamily="65" charset="-122"/>
              </a:rPr>
              <a:t>谢谢聆听！</a:t>
            </a:r>
          </a:p>
        </p:txBody>
      </p:sp>
      <p:sp>
        <p:nvSpPr>
          <p:cNvPr id="3" name="幻灯片编号占位符 2"/>
          <p:cNvSpPr>
            <a:spLocks noGrp="1"/>
          </p:cNvSpPr>
          <p:nvPr>
            <p:ph type="sldNum" sz="quarter" idx="4294967295"/>
          </p:nvPr>
        </p:nvSpPr>
        <p:spPr>
          <a:xfrm>
            <a:off x="7086600" y="4767264"/>
            <a:ext cx="2057400" cy="273844"/>
          </a:xfrm>
          <a:prstGeom prst="rect">
            <a:avLst/>
          </a:prstGeom>
        </p:spPr>
        <p:txBody>
          <a:bodyPr/>
          <a:lstStyle/>
          <a:p>
            <a:fld id="{DCD00DFC-BB7E-6C4E-9718-8AF533CF9D8D}" type="slidenum">
              <a:rPr kumimoji="1" lang="zh-CN" altLang="en-US" smtClean="0"/>
              <a:pPr/>
              <a:t>32</a:t>
            </a:fld>
            <a:endParaRPr kumimoji="1" lang="zh-CN" altLang="en-US"/>
          </a:p>
        </p:txBody>
      </p:sp>
      <p:pic>
        <p:nvPicPr>
          <p:cNvPr id="2" name="图片 1"/>
          <p:cNvPicPr>
            <a:picLocks noChangeAspect="1"/>
          </p:cNvPicPr>
          <p:nvPr/>
        </p:nvPicPr>
        <p:blipFill>
          <a:blip r:embed="rId3"/>
          <a:stretch>
            <a:fillRect/>
          </a:stretch>
        </p:blipFill>
        <p:spPr>
          <a:xfrm>
            <a:off x="0" y="0"/>
            <a:ext cx="9144000" cy="5143500"/>
          </a:xfrm>
          <a:prstGeom prst="rect">
            <a:avLst/>
          </a:prstGeom>
        </p:spPr>
      </p:pic>
      <p:pic>
        <p:nvPicPr>
          <p:cNvPr id="8" name="图片 7"/>
          <p:cNvPicPr>
            <a:picLocks noChangeAspect="1"/>
          </p:cNvPicPr>
          <p:nvPr/>
        </p:nvPicPr>
        <p:blipFill>
          <a:blip r:embed="rId4"/>
          <a:stretch>
            <a:fillRect/>
          </a:stretch>
        </p:blipFill>
        <p:spPr>
          <a:xfrm>
            <a:off x="2809188" y="1313347"/>
            <a:ext cx="1906301" cy="42028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normAutofit fontScale="90000"/>
          </a:bodyPr>
          <a:lstStyle/>
          <a:p>
            <a:r>
              <a:rPr lang="zh-CN" altLang="en-US" b="1" dirty="0" smtClean="0"/>
              <a:t>什么是</a:t>
            </a:r>
            <a:r>
              <a:rPr lang="en-US" altLang="zh-CN" b="1" dirty="0" smtClean="0"/>
              <a:t>REITs</a:t>
            </a:r>
            <a:r>
              <a:rPr lang="zh-CN" altLang="en-US" b="1" dirty="0" smtClean="0"/>
              <a:t>？</a:t>
            </a:r>
            <a:endParaRPr lang="zh-CN" altLang="en-US" b="1" dirty="0"/>
          </a:p>
        </p:txBody>
      </p:sp>
      <p:sp>
        <p:nvSpPr>
          <p:cNvPr id="3" name="灯片编号占位符 2"/>
          <p:cNvSpPr>
            <a:spLocks noGrp="1"/>
          </p:cNvSpPr>
          <p:nvPr>
            <p:ph type="sldNum" sz="quarter" idx="4"/>
          </p:nvPr>
        </p:nvSpPr>
        <p:spPr>
          <a:xfrm>
            <a:off x="6860898" y="4782762"/>
            <a:ext cx="2057400" cy="273844"/>
          </a:xfrm>
        </p:spPr>
        <p:txBody>
          <a:bodyPr/>
          <a:lstStyle/>
          <a:p>
            <a:fld id="{DCD00DFC-BB7E-6C4E-9718-8AF533CF9D8D}" type="slidenum">
              <a:rPr kumimoji="1" lang="zh-CN" altLang="en-US" sz="1100" smtClean="0">
                <a:latin typeface="Arial" panose="020B0604020202020204" pitchFamily="34" charset="0"/>
                <a:cs typeface="Arial" panose="020B0604020202020204" pitchFamily="34" charset="0"/>
              </a:rPr>
              <a:pPr/>
              <a:t>4</a:t>
            </a:fld>
            <a:endParaRPr kumimoji="1" lang="zh-CN" altLang="en-US" sz="1100" dirty="0">
              <a:latin typeface="Arial" panose="020B0604020202020204" pitchFamily="34" charset="0"/>
              <a:cs typeface="Arial" panose="020B0604020202020204" pitchFamily="34" charset="0"/>
            </a:endParaRPr>
          </a:p>
        </p:txBody>
      </p:sp>
      <p:sp>
        <p:nvSpPr>
          <p:cNvPr id="8" name="文本框 9"/>
          <p:cNvSpPr txBox="1"/>
          <p:nvPr/>
        </p:nvSpPr>
        <p:spPr>
          <a:xfrm>
            <a:off x="346965" y="784512"/>
            <a:ext cx="8369698" cy="1398905"/>
          </a:xfrm>
          <a:prstGeom prst="rect">
            <a:avLst/>
          </a:prstGeom>
          <a:noFill/>
        </p:spPr>
        <p:txBody>
          <a:bodyPr wrap="square" rtlCol="0">
            <a:spAutoFit/>
          </a:bodyPr>
          <a:lstStyle/>
          <a:p>
            <a:pPr marL="342900" indent="-342900">
              <a:buFont typeface="Wingdings" panose="05000000000000000000" pitchFamily="2" charset="2"/>
              <a:buChar char="Ø"/>
            </a:pPr>
            <a:r>
              <a:rPr lang="en-US" altLang="zh-CN" sz="1600" dirty="0" smtClean="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REITs</a:t>
            </a:r>
            <a:r>
              <a:rPr lang="zh-CN" altLang="en-US"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a:t>
            </a:r>
            <a:r>
              <a:rPr lang="en-US" altLang="zh-CN" sz="1600" dirty="0" smtClean="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Real Estate Investment Trusts</a:t>
            </a:r>
            <a:r>
              <a:rPr lang="zh-CN" altLang="en-US"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a:t>
            </a:r>
            <a:r>
              <a:rPr lang="zh-CN" altLang="en-US" sz="1600" dirty="0" smtClean="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是</a:t>
            </a:r>
            <a:r>
              <a:rPr lang="zh-CN" altLang="en-US"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不动产投资信托基金</a:t>
            </a:r>
            <a:r>
              <a:rPr lang="zh-CN" altLang="en-US" sz="1600" dirty="0" smtClean="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，是一</a:t>
            </a:r>
            <a:r>
              <a:rPr lang="zh-CN" altLang="en-US"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种不动产证券化产品，以发行权益类证券的方式募集资金，由专门投资机构进行不动产投资经营管理</a:t>
            </a:r>
            <a:r>
              <a:rPr lang="zh-CN" altLang="en-US" sz="1600" dirty="0" smtClean="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，并</a:t>
            </a:r>
            <a:r>
              <a:rPr lang="zh-CN" altLang="en-US"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将产生的收入以派息的方式分配给投资者，获取长期稳定的投资收</a:t>
            </a:r>
            <a:r>
              <a:rPr lang="zh-CN" altLang="en-US" sz="1600" dirty="0" smtClean="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益。</a:t>
            </a:r>
            <a:endParaRPr lang="en-US" altLang="zh-CN" sz="1600" dirty="0" smtClean="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endParaRPr>
          </a:p>
          <a:p>
            <a:pPr marL="342900" indent="-342900">
              <a:spcBef>
                <a:spcPts val="600"/>
              </a:spcBef>
              <a:buFont typeface="Wingdings" panose="05000000000000000000" pitchFamily="2" charset="2"/>
              <a:buChar char="Ø"/>
            </a:pPr>
            <a:r>
              <a:rPr kumimoji="1" lang="zh-CN" altLang="en-US"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只要能够产生稳健现金流且产权明晰的资产都可以成</a:t>
            </a:r>
            <a:r>
              <a:rPr kumimoji="1" lang="zh-CN" altLang="en-US" sz="1600" dirty="0" smtClean="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为</a:t>
            </a:r>
            <a:r>
              <a:rPr lang="en-US" altLang="zh-CN" sz="1600" dirty="0" smtClean="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REITs</a:t>
            </a:r>
            <a:r>
              <a:rPr lang="zh-CN" altLang="en-US" sz="1600" dirty="0" smtClean="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，包括</a:t>
            </a:r>
            <a:r>
              <a:rPr kumimoji="1" lang="zh-CN" altLang="en-US"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办公楼、商业零售、酒店、公寓、物流、工业厂房、电力、水务、交运、通信设施</a:t>
            </a:r>
            <a:r>
              <a:rPr kumimoji="1" lang="zh-CN" altLang="en-US" sz="1600" dirty="0" smtClean="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等</a:t>
            </a:r>
            <a:r>
              <a:rPr kumimoji="1" lang="zh-CN" altLang="en-US"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a:t>
            </a:r>
          </a:p>
        </p:txBody>
      </p:sp>
      <p:grpSp>
        <p:nvGrpSpPr>
          <p:cNvPr id="2" name="组合 1"/>
          <p:cNvGrpSpPr/>
          <p:nvPr/>
        </p:nvGrpSpPr>
        <p:grpSpPr>
          <a:xfrm>
            <a:off x="1544541" y="2370912"/>
            <a:ext cx="6368918" cy="2036167"/>
            <a:chOff x="1397472" y="2679573"/>
            <a:chExt cx="6368918" cy="2036167"/>
          </a:xfrm>
        </p:grpSpPr>
        <p:sp>
          <p:nvSpPr>
            <p:cNvPr id="43" name="圆角矩形 42"/>
            <p:cNvSpPr/>
            <p:nvPr/>
          </p:nvSpPr>
          <p:spPr bwMode="auto">
            <a:xfrm>
              <a:off x="3149414" y="2779166"/>
              <a:ext cx="1382400" cy="295359"/>
            </a:xfrm>
            <a:prstGeom prst="roundRect">
              <a:avLst/>
            </a:prstGeom>
            <a:solidFill>
              <a:srgbClr val="4472C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1" lang="zh-CN" altLang="en-US" sz="14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rPr>
                <a:t>发起人：房企</a:t>
              </a:r>
            </a:p>
          </p:txBody>
        </p:sp>
        <p:sp>
          <p:nvSpPr>
            <p:cNvPr id="44" name="圆角矩形 43"/>
            <p:cNvSpPr/>
            <p:nvPr/>
          </p:nvSpPr>
          <p:spPr bwMode="auto">
            <a:xfrm>
              <a:off x="3989760" y="3595186"/>
              <a:ext cx="1382400" cy="295359"/>
            </a:xfrm>
            <a:prstGeom prst="roundRect">
              <a:avLst/>
            </a:prstGeom>
            <a:solidFill>
              <a:srgbClr val="4472C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1" lang="en-US" altLang="zh-CN"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REITS</a:t>
              </a:r>
              <a:endParaRPr kumimoji="1" lang="zh-CN" altLang="en-US" sz="14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45" name="圆角矩形 44"/>
            <p:cNvSpPr/>
            <p:nvPr/>
          </p:nvSpPr>
          <p:spPr bwMode="auto">
            <a:xfrm>
              <a:off x="1601242" y="3585445"/>
              <a:ext cx="1380785" cy="295359"/>
            </a:xfrm>
            <a:prstGeom prst="roundRect">
              <a:avLst/>
            </a:prstGeom>
            <a:solidFill>
              <a:srgbClr val="4472C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1" lang="zh-CN" altLang="en-US" sz="14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rPr>
                <a:t>基金管理机构</a:t>
              </a:r>
            </a:p>
          </p:txBody>
        </p:sp>
        <p:sp>
          <p:nvSpPr>
            <p:cNvPr id="46" name="圆角矩形 45"/>
            <p:cNvSpPr/>
            <p:nvPr/>
          </p:nvSpPr>
          <p:spPr bwMode="auto">
            <a:xfrm>
              <a:off x="6383990" y="3575392"/>
              <a:ext cx="1382400" cy="295359"/>
            </a:xfrm>
            <a:prstGeom prst="roundRect">
              <a:avLst/>
            </a:prstGeom>
            <a:solidFill>
              <a:srgbClr val="4472C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1" lang="zh-CN" altLang="en-US"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基金托管机构</a:t>
              </a:r>
              <a:endParaRPr kumimoji="1" lang="zh-CN" altLang="en-US" sz="14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47" name="圆角矩形 46"/>
            <p:cNvSpPr/>
            <p:nvPr/>
          </p:nvSpPr>
          <p:spPr bwMode="auto">
            <a:xfrm>
              <a:off x="4877606" y="2778855"/>
              <a:ext cx="1382400" cy="295359"/>
            </a:xfrm>
            <a:prstGeom prst="roundRect">
              <a:avLst/>
            </a:prstGeom>
            <a:solidFill>
              <a:srgbClr val="4472C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1" lang="zh-CN" altLang="en-US" sz="14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rPr>
                <a:t>其他投资者</a:t>
              </a:r>
            </a:p>
          </p:txBody>
        </p:sp>
        <p:cxnSp>
          <p:nvCxnSpPr>
            <p:cNvPr id="48" name="直接箭头连接符 47"/>
            <p:cNvCxnSpPr/>
            <p:nvPr/>
          </p:nvCxnSpPr>
          <p:spPr bwMode="auto">
            <a:xfrm>
              <a:off x="2897386" y="3280966"/>
              <a:ext cx="1188132" cy="0"/>
            </a:xfrm>
            <a:prstGeom prst="straightConnector1">
              <a:avLst/>
            </a:prstGeom>
            <a:noFill/>
            <a:ln w="9525" cap="flat" cmpd="sng" algn="ctr">
              <a:noFill/>
              <a:prstDash val="solid"/>
              <a:round/>
              <a:headEnd type="none" w="med" len="med"/>
              <a:tailEnd type="arrow"/>
            </a:ln>
            <a:effectLst/>
          </p:spPr>
        </p:cxnSp>
        <p:cxnSp>
          <p:nvCxnSpPr>
            <p:cNvPr id="49" name="直接箭头连接符 48"/>
            <p:cNvCxnSpPr/>
            <p:nvPr/>
          </p:nvCxnSpPr>
          <p:spPr bwMode="auto">
            <a:xfrm>
              <a:off x="2981648" y="3674674"/>
              <a:ext cx="1008112" cy="0"/>
            </a:xfrm>
            <a:prstGeom prst="straightConnector1">
              <a:avLst/>
            </a:prstGeom>
            <a:noFill/>
            <a:ln w="19050" cap="flat" cmpd="sng" algn="ctr">
              <a:solidFill>
                <a:schemeClr val="accent1"/>
              </a:solidFill>
              <a:prstDash val="solid"/>
              <a:round/>
              <a:headEnd type="none" w="med" len="med"/>
              <a:tailEnd type="triangle" w="med" len="med"/>
            </a:ln>
            <a:effectLst/>
          </p:spPr>
        </p:cxnSp>
        <p:sp>
          <p:nvSpPr>
            <p:cNvPr id="50" name="TextBox 49"/>
            <p:cNvSpPr txBox="1"/>
            <p:nvPr/>
          </p:nvSpPr>
          <p:spPr>
            <a:xfrm>
              <a:off x="3041023" y="3408532"/>
              <a:ext cx="1008113" cy="276999"/>
            </a:xfrm>
            <a:prstGeom prst="rect">
              <a:avLst/>
            </a:prstGeom>
            <a:noFill/>
          </p:spPr>
          <p:txBody>
            <a:bodyPr wrap="square" rtlCol="0">
              <a:spAutoFit/>
            </a:bodyPr>
            <a:lstStyle/>
            <a:p>
              <a:r>
                <a:rPr lang="zh-CN" altLang="en-US" sz="1200" dirty="0">
                  <a:solidFill>
                    <a:schemeClr val="accent1">
                      <a:lumMod val="50000"/>
                    </a:schemeClr>
                  </a:solidFill>
                  <a:latin typeface="微软雅黑" panose="020B0503020204020204" pitchFamily="34" charset="-122"/>
                  <a:ea typeface="微软雅黑" panose="020B0503020204020204" pitchFamily="34" charset="-122"/>
                  <a:cs typeface="Arial" panose="020B0604020202020204" pitchFamily="34" charset="0"/>
                </a:rPr>
                <a:t>资产管理</a:t>
              </a:r>
            </a:p>
          </p:txBody>
        </p:sp>
        <p:cxnSp>
          <p:nvCxnSpPr>
            <p:cNvPr id="51" name="直接箭头连接符 50"/>
            <p:cNvCxnSpPr/>
            <p:nvPr/>
          </p:nvCxnSpPr>
          <p:spPr bwMode="auto">
            <a:xfrm flipH="1">
              <a:off x="2969394" y="3802249"/>
              <a:ext cx="1008112" cy="0"/>
            </a:xfrm>
            <a:prstGeom prst="straightConnector1">
              <a:avLst/>
            </a:prstGeom>
            <a:noFill/>
            <a:ln w="19050" cap="flat" cmpd="sng" algn="ctr">
              <a:solidFill>
                <a:schemeClr val="accent1"/>
              </a:solidFill>
              <a:prstDash val="solid"/>
              <a:round/>
              <a:headEnd type="none" w="med" len="med"/>
              <a:tailEnd type="triangle" w="med" len="med"/>
            </a:ln>
            <a:effectLst/>
          </p:spPr>
        </p:cxnSp>
        <p:sp>
          <p:nvSpPr>
            <p:cNvPr id="52" name="TextBox 51"/>
            <p:cNvSpPr txBox="1"/>
            <p:nvPr/>
          </p:nvSpPr>
          <p:spPr>
            <a:xfrm>
              <a:off x="3041402" y="3764717"/>
              <a:ext cx="1008113" cy="276999"/>
            </a:xfrm>
            <a:prstGeom prst="rect">
              <a:avLst/>
            </a:prstGeom>
            <a:noFill/>
          </p:spPr>
          <p:txBody>
            <a:bodyPr wrap="square" rtlCol="0">
              <a:spAutoFit/>
            </a:bodyPr>
            <a:lstStyle/>
            <a:p>
              <a:r>
                <a:rPr lang="zh-CN" altLang="en-US" sz="1200" dirty="0">
                  <a:solidFill>
                    <a:schemeClr val="accent1">
                      <a:lumMod val="50000"/>
                    </a:schemeClr>
                  </a:solidFill>
                  <a:latin typeface="微软雅黑" panose="020B0503020204020204" pitchFamily="34" charset="-122"/>
                  <a:ea typeface="微软雅黑" panose="020B0503020204020204" pitchFamily="34" charset="-122"/>
                  <a:cs typeface="Arial" panose="020B0604020202020204" pitchFamily="34" charset="0"/>
                </a:rPr>
                <a:t>管理费用</a:t>
              </a:r>
            </a:p>
          </p:txBody>
        </p:sp>
        <p:cxnSp>
          <p:nvCxnSpPr>
            <p:cNvPr id="53" name="直接箭头连接符 52"/>
            <p:cNvCxnSpPr/>
            <p:nvPr/>
          </p:nvCxnSpPr>
          <p:spPr bwMode="auto">
            <a:xfrm>
              <a:off x="5370166" y="3674053"/>
              <a:ext cx="1008112" cy="0"/>
            </a:xfrm>
            <a:prstGeom prst="straightConnector1">
              <a:avLst/>
            </a:prstGeom>
            <a:noFill/>
            <a:ln w="19050" cap="flat" cmpd="sng" algn="ctr">
              <a:solidFill>
                <a:schemeClr val="accent1"/>
              </a:solidFill>
              <a:prstDash val="solid"/>
              <a:round/>
              <a:headEnd type="none" w="med" len="med"/>
              <a:tailEnd type="triangle" w="med" len="med"/>
            </a:ln>
            <a:effectLst/>
          </p:spPr>
        </p:cxnSp>
        <p:cxnSp>
          <p:nvCxnSpPr>
            <p:cNvPr id="54" name="直接箭头连接符 53"/>
            <p:cNvCxnSpPr/>
            <p:nvPr/>
          </p:nvCxnSpPr>
          <p:spPr bwMode="auto">
            <a:xfrm flipH="1">
              <a:off x="5369787" y="3801938"/>
              <a:ext cx="1008112" cy="0"/>
            </a:xfrm>
            <a:prstGeom prst="straightConnector1">
              <a:avLst/>
            </a:prstGeom>
            <a:noFill/>
            <a:ln w="19050" cap="flat" cmpd="sng" algn="ctr">
              <a:solidFill>
                <a:schemeClr val="accent1"/>
              </a:solidFill>
              <a:prstDash val="solid"/>
              <a:round/>
              <a:headEnd type="none" w="med" len="med"/>
              <a:tailEnd type="triangle" w="med" len="med"/>
            </a:ln>
            <a:effectLst/>
          </p:spPr>
        </p:cxnSp>
        <p:sp>
          <p:nvSpPr>
            <p:cNvPr id="55" name="TextBox 54"/>
            <p:cNvSpPr txBox="1"/>
            <p:nvPr/>
          </p:nvSpPr>
          <p:spPr>
            <a:xfrm>
              <a:off x="5453670" y="3399653"/>
              <a:ext cx="1008113" cy="276999"/>
            </a:xfrm>
            <a:prstGeom prst="rect">
              <a:avLst/>
            </a:prstGeom>
            <a:noFill/>
          </p:spPr>
          <p:txBody>
            <a:bodyPr wrap="square" rtlCol="0">
              <a:spAutoFit/>
            </a:bodyPr>
            <a:lstStyle/>
            <a:p>
              <a:r>
                <a:rPr lang="zh-CN" altLang="en-US" sz="1200" dirty="0">
                  <a:solidFill>
                    <a:schemeClr val="accent1">
                      <a:lumMod val="50000"/>
                    </a:schemeClr>
                  </a:solidFill>
                  <a:latin typeface="微软雅黑" panose="020B0503020204020204" pitchFamily="34" charset="-122"/>
                  <a:ea typeface="微软雅黑" panose="020B0503020204020204" pitchFamily="34" charset="-122"/>
                  <a:cs typeface="Arial" panose="020B0604020202020204" pitchFamily="34" charset="0"/>
                </a:rPr>
                <a:t>资产托管</a:t>
              </a:r>
            </a:p>
          </p:txBody>
        </p:sp>
        <p:sp>
          <p:nvSpPr>
            <p:cNvPr id="56" name="TextBox 55"/>
            <p:cNvSpPr txBox="1"/>
            <p:nvPr/>
          </p:nvSpPr>
          <p:spPr>
            <a:xfrm>
              <a:off x="5477800" y="3773190"/>
              <a:ext cx="1008113" cy="276999"/>
            </a:xfrm>
            <a:prstGeom prst="rect">
              <a:avLst/>
            </a:prstGeom>
            <a:noFill/>
          </p:spPr>
          <p:txBody>
            <a:bodyPr wrap="square" rtlCol="0">
              <a:spAutoFit/>
            </a:bodyPr>
            <a:lstStyle/>
            <a:p>
              <a:r>
                <a:rPr lang="zh-CN" altLang="en-US" sz="1200" dirty="0">
                  <a:solidFill>
                    <a:schemeClr val="accent1">
                      <a:lumMod val="50000"/>
                    </a:schemeClr>
                  </a:solidFill>
                  <a:latin typeface="微软雅黑" panose="020B0503020204020204" pitchFamily="34" charset="-122"/>
                  <a:ea typeface="微软雅黑" panose="020B0503020204020204" pitchFamily="34" charset="-122"/>
                  <a:cs typeface="Arial" panose="020B0604020202020204" pitchFamily="34" charset="0"/>
                </a:rPr>
                <a:t>管理费用</a:t>
              </a:r>
            </a:p>
          </p:txBody>
        </p:sp>
        <p:sp>
          <p:nvSpPr>
            <p:cNvPr id="57" name="圆角矩形 56"/>
            <p:cNvSpPr/>
            <p:nvPr/>
          </p:nvSpPr>
          <p:spPr bwMode="auto">
            <a:xfrm>
              <a:off x="4001635" y="4254718"/>
              <a:ext cx="1382400" cy="295359"/>
            </a:xfrm>
            <a:prstGeom prst="roundRect">
              <a:avLst/>
            </a:prstGeom>
            <a:solidFill>
              <a:srgbClr val="4472C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1" lang="zh-CN" altLang="en-US" sz="14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rPr>
                <a:t>物业</a:t>
              </a:r>
            </a:p>
          </p:txBody>
        </p:sp>
        <p:sp>
          <p:nvSpPr>
            <p:cNvPr id="58" name="圆角矩形 57"/>
            <p:cNvSpPr/>
            <p:nvPr/>
          </p:nvSpPr>
          <p:spPr bwMode="auto">
            <a:xfrm>
              <a:off x="1577492" y="4245288"/>
              <a:ext cx="1382400" cy="295359"/>
            </a:xfrm>
            <a:prstGeom prst="roundRect">
              <a:avLst/>
            </a:prstGeom>
            <a:solidFill>
              <a:srgbClr val="4472C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1" lang="zh-CN" altLang="en-US" sz="14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rPr>
                <a:t>物业管理公司</a:t>
              </a:r>
            </a:p>
          </p:txBody>
        </p:sp>
        <p:cxnSp>
          <p:nvCxnSpPr>
            <p:cNvPr id="59" name="直接箭头连接符 58"/>
            <p:cNvCxnSpPr/>
            <p:nvPr/>
          </p:nvCxnSpPr>
          <p:spPr bwMode="auto">
            <a:xfrm>
              <a:off x="2969394" y="4325708"/>
              <a:ext cx="1008112" cy="0"/>
            </a:xfrm>
            <a:prstGeom prst="straightConnector1">
              <a:avLst/>
            </a:prstGeom>
            <a:noFill/>
            <a:ln w="19050" cap="flat" cmpd="sng" algn="ctr">
              <a:solidFill>
                <a:schemeClr val="accent1"/>
              </a:solidFill>
              <a:prstDash val="solid"/>
              <a:round/>
              <a:headEnd type="none" w="med" len="med"/>
              <a:tailEnd type="triangle" w="med" len="med"/>
            </a:ln>
            <a:effectLst/>
          </p:spPr>
        </p:cxnSp>
        <p:sp>
          <p:nvSpPr>
            <p:cNvPr id="60" name="TextBox 59"/>
            <p:cNvSpPr txBox="1"/>
            <p:nvPr/>
          </p:nvSpPr>
          <p:spPr>
            <a:xfrm>
              <a:off x="3028769" y="4083728"/>
              <a:ext cx="1008113" cy="276999"/>
            </a:xfrm>
            <a:prstGeom prst="rect">
              <a:avLst/>
            </a:prstGeom>
            <a:noFill/>
          </p:spPr>
          <p:txBody>
            <a:bodyPr wrap="square" rtlCol="0">
              <a:spAutoFit/>
            </a:bodyPr>
            <a:lstStyle/>
            <a:p>
              <a:r>
                <a:rPr lang="zh-CN" altLang="en-US" sz="1200" dirty="0">
                  <a:solidFill>
                    <a:schemeClr val="accent1">
                      <a:lumMod val="50000"/>
                    </a:schemeClr>
                  </a:solidFill>
                  <a:latin typeface="微软雅黑" panose="020B0503020204020204" pitchFamily="34" charset="-122"/>
                  <a:ea typeface="微软雅黑" panose="020B0503020204020204" pitchFamily="34" charset="-122"/>
                  <a:cs typeface="Arial" panose="020B0604020202020204" pitchFamily="34" charset="0"/>
                </a:rPr>
                <a:t>物业管理</a:t>
              </a:r>
            </a:p>
          </p:txBody>
        </p:sp>
        <p:cxnSp>
          <p:nvCxnSpPr>
            <p:cNvPr id="61" name="直接箭头连接符 60"/>
            <p:cNvCxnSpPr/>
            <p:nvPr/>
          </p:nvCxnSpPr>
          <p:spPr bwMode="auto">
            <a:xfrm flipH="1">
              <a:off x="2957140" y="4453283"/>
              <a:ext cx="1008112" cy="0"/>
            </a:xfrm>
            <a:prstGeom prst="straightConnector1">
              <a:avLst/>
            </a:prstGeom>
            <a:noFill/>
            <a:ln w="19050" cap="flat" cmpd="sng" algn="ctr">
              <a:solidFill>
                <a:schemeClr val="accent1"/>
              </a:solidFill>
              <a:prstDash val="solid"/>
              <a:round/>
              <a:headEnd type="none" w="med" len="med"/>
              <a:tailEnd type="triangle" w="med" len="med"/>
            </a:ln>
            <a:effectLst/>
          </p:spPr>
        </p:cxnSp>
        <p:sp>
          <p:nvSpPr>
            <p:cNvPr id="62" name="TextBox 61"/>
            <p:cNvSpPr txBox="1"/>
            <p:nvPr/>
          </p:nvSpPr>
          <p:spPr>
            <a:xfrm>
              <a:off x="3029148" y="4438741"/>
              <a:ext cx="1008113" cy="276999"/>
            </a:xfrm>
            <a:prstGeom prst="rect">
              <a:avLst/>
            </a:prstGeom>
            <a:noFill/>
          </p:spPr>
          <p:txBody>
            <a:bodyPr wrap="square" rtlCol="0">
              <a:spAutoFit/>
            </a:bodyPr>
            <a:lstStyle/>
            <a:p>
              <a:r>
                <a:rPr lang="zh-CN" altLang="en-US" sz="1200" dirty="0">
                  <a:solidFill>
                    <a:schemeClr val="accent1">
                      <a:lumMod val="50000"/>
                    </a:schemeClr>
                  </a:solidFill>
                  <a:latin typeface="微软雅黑" panose="020B0503020204020204" pitchFamily="34" charset="-122"/>
                  <a:ea typeface="微软雅黑" panose="020B0503020204020204" pitchFamily="34" charset="-122"/>
                  <a:cs typeface="Arial" panose="020B0604020202020204" pitchFamily="34" charset="0"/>
                </a:rPr>
                <a:t>管理费用</a:t>
              </a:r>
            </a:p>
          </p:txBody>
        </p:sp>
        <p:cxnSp>
          <p:nvCxnSpPr>
            <p:cNvPr id="63" name="直接箭头连接符 62"/>
            <p:cNvCxnSpPr/>
            <p:nvPr/>
          </p:nvCxnSpPr>
          <p:spPr bwMode="auto">
            <a:xfrm rot="16200000">
              <a:off x="4721648" y="4052956"/>
              <a:ext cx="383924" cy="0"/>
            </a:xfrm>
            <a:prstGeom prst="straightConnector1">
              <a:avLst/>
            </a:prstGeom>
            <a:noFill/>
            <a:ln w="19050" cap="flat" cmpd="sng" algn="ctr">
              <a:solidFill>
                <a:schemeClr val="accent1"/>
              </a:solidFill>
              <a:prstDash val="solid"/>
              <a:round/>
              <a:headEnd type="none" w="med" len="med"/>
              <a:tailEnd type="triangle" w="med" len="med"/>
            </a:ln>
            <a:effectLst/>
          </p:spPr>
        </p:cxnSp>
        <p:sp>
          <p:nvSpPr>
            <p:cNvPr id="64" name="TextBox 63"/>
            <p:cNvSpPr txBox="1"/>
            <p:nvPr/>
          </p:nvSpPr>
          <p:spPr>
            <a:xfrm>
              <a:off x="4889860" y="3836957"/>
              <a:ext cx="1008113" cy="461665"/>
            </a:xfrm>
            <a:prstGeom prst="rect">
              <a:avLst/>
            </a:prstGeom>
            <a:noFill/>
          </p:spPr>
          <p:txBody>
            <a:bodyPr wrap="square" rtlCol="0">
              <a:spAutoFit/>
            </a:bodyPr>
            <a:lstStyle/>
            <a:p>
              <a:r>
                <a:rPr lang="zh-CN" altLang="en-US" sz="1200" dirty="0">
                  <a:solidFill>
                    <a:schemeClr val="accent1">
                      <a:lumMod val="50000"/>
                    </a:schemeClr>
                  </a:solidFill>
                  <a:latin typeface="微软雅黑" panose="020B0503020204020204" pitchFamily="34" charset="-122"/>
                  <a:ea typeface="微软雅黑" panose="020B0503020204020204" pitchFamily="34" charset="-122"/>
                  <a:cs typeface="Arial" panose="020B0604020202020204" pitchFamily="34" charset="0"/>
                </a:rPr>
                <a:t>租金</a:t>
              </a:r>
              <a:endParaRPr lang="en-US" altLang="zh-CN" sz="1200" dirty="0">
                <a:solidFill>
                  <a:schemeClr val="accent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a:p>
              <a:r>
                <a:rPr lang="zh-CN" altLang="en-US" sz="1200" dirty="0">
                  <a:solidFill>
                    <a:schemeClr val="accent1">
                      <a:lumMod val="50000"/>
                    </a:schemeClr>
                  </a:solidFill>
                  <a:latin typeface="微软雅黑" panose="020B0503020204020204" pitchFamily="34" charset="-122"/>
                  <a:ea typeface="微软雅黑" panose="020B0503020204020204" pitchFamily="34" charset="-122"/>
                  <a:cs typeface="Arial" panose="020B0604020202020204" pitchFamily="34" charset="0"/>
                </a:rPr>
                <a:t>升值收益</a:t>
              </a:r>
            </a:p>
          </p:txBody>
        </p:sp>
        <p:cxnSp>
          <p:nvCxnSpPr>
            <p:cNvPr id="65" name="直接箭头连接符 64"/>
            <p:cNvCxnSpPr/>
            <p:nvPr/>
          </p:nvCxnSpPr>
          <p:spPr bwMode="auto">
            <a:xfrm rot="5400000" flipV="1">
              <a:off x="4324467" y="4072766"/>
              <a:ext cx="383924" cy="0"/>
            </a:xfrm>
            <a:prstGeom prst="straightConnector1">
              <a:avLst/>
            </a:prstGeom>
            <a:noFill/>
            <a:ln w="19050" cap="flat" cmpd="sng" algn="ctr">
              <a:solidFill>
                <a:schemeClr val="accent1"/>
              </a:solidFill>
              <a:prstDash val="solid"/>
              <a:round/>
              <a:headEnd type="none" w="med" len="med"/>
              <a:tailEnd type="triangle" w="med" len="med"/>
            </a:ln>
            <a:effectLst/>
          </p:spPr>
        </p:cxnSp>
        <p:sp>
          <p:nvSpPr>
            <p:cNvPr id="66" name="TextBox 65"/>
            <p:cNvSpPr txBox="1"/>
            <p:nvPr/>
          </p:nvSpPr>
          <p:spPr>
            <a:xfrm>
              <a:off x="4025763" y="3969101"/>
              <a:ext cx="1008113" cy="276999"/>
            </a:xfrm>
            <a:prstGeom prst="rect">
              <a:avLst/>
            </a:prstGeom>
            <a:noFill/>
          </p:spPr>
          <p:txBody>
            <a:bodyPr wrap="square" rtlCol="0">
              <a:spAutoFit/>
            </a:bodyPr>
            <a:lstStyle/>
            <a:p>
              <a:r>
                <a:rPr lang="zh-CN" altLang="en-US" sz="1200" dirty="0">
                  <a:solidFill>
                    <a:schemeClr val="accent1">
                      <a:lumMod val="50000"/>
                    </a:schemeClr>
                  </a:solidFill>
                  <a:latin typeface="微软雅黑" panose="020B0503020204020204" pitchFamily="34" charset="-122"/>
                  <a:ea typeface="微软雅黑" panose="020B0503020204020204" pitchFamily="34" charset="-122"/>
                  <a:cs typeface="Arial" panose="020B0604020202020204" pitchFamily="34" charset="0"/>
                </a:rPr>
                <a:t>持有</a:t>
              </a:r>
            </a:p>
          </p:txBody>
        </p:sp>
        <p:sp>
          <p:nvSpPr>
            <p:cNvPr id="67" name="矩形 66"/>
            <p:cNvSpPr/>
            <p:nvPr/>
          </p:nvSpPr>
          <p:spPr bwMode="auto">
            <a:xfrm>
              <a:off x="3041402" y="2723236"/>
              <a:ext cx="3348372" cy="413503"/>
            </a:xfrm>
            <a:prstGeom prst="rect">
              <a:avLst/>
            </a:prstGeom>
            <a:noFill/>
            <a:ln w="19050"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1800" b="0" i="0" u="none" strike="noStrike" cap="none" normalizeH="0" baseline="0">
                <a:ln>
                  <a:noFill/>
                </a:ln>
                <a:solidFill>
                  <a:srgbClr val="003399"/>
                </a:solidFill>
                <a:effectLst/>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68" name="直接箭头连接符 67"/>
            <p:cNvCxnSpPr/>
            <p:nvPr/>
          </p:nvCxnSpPr>
          <p:spPr bwMode="auto">
            <a:xfrm rot="16200000" flipH="1">
              <a:off x="4281305" y="3369542"/>
              <a:ext cx="472522" cy="0"/>
            </a:xfrm>
            <a:prstGeom prst="straightConnector1">
              <a:avLst/>
            </a:prstGeom>
            <a:noFill/>
            <a:ln w="19050" cap="flat" cmpd="sng" algn="ctr">
              <a:solidFill>
                <a:schemeClr val="accent1"/>
              </a:solidFill>
              <a:prstDash val="solid"/>
              <a:round/>
              <a:headEnd type="none" w="med" len="med"/>
              <a:tailEnd type="triangle" w="med" len="med"/>
            </a:ln>
            <a:effectLst/>
          </p:spPr>
        </p:cxnSp>
        <p:cxnSp>
          <p:nvCxnSpPr>
            <p:cNvPr id="69" name="直接箭头连接符 68"/>
            <p:cNvCxnSpPr/>
            <p:nvPr/>
          </p:nvCxnSpPr>
          <p:spPr bwMode="auto">
            <a:xfrm rot="5400000" flipH="1" flipV="1">
              <a:off x="4676970" y="3359184"/>
              <a:ext cx="472522" cy="0"/>
            </a:xfrm>
            <a:prstGeom prst="straightConnector1">
              <a:avLst/>
            </a:prstGeom>
            <a:noFill/>
            <a:ln w="19050" cap="flat" cmpd="sng" algn="ctr">
              <a:solidFill>
                <a:schemeClr val="accent1"/>
              </a:solidFill>
              <a:prstDash val="solid"/>
              <a:round/>
              <a:headEnd type="none" w="med" len="med"/>
              <a:tailEnd type="triangle" w="med" len="med"/>
            </a:ln>
            <a:effectLst/>
          </p:spPr>
        </p:cxnSp>
        <p:sp>
          <p:nvSpPr>
            <p:cNvPr id="70" name="TextBox 69"/>
            <p:cNvSpPr txBox="1"/>
            <p:nvPr/>
          </p:nvSpPr>
          <p:spPr>
            <a:xfrm>
              <a:off x="4025763" y="3250497"/>
              <a:ext cx="1008113" cy="276999"/>
            </a:xfrm>
            <a:prstGeom prst="rect">
              <a:avLst/>
            </a:prstGeom>
            <a:noFill/>
          </p:spPr>
          <p:txBody>
            <a:bodyPr wrap="square" rtlCol="0">
              <a:spAutoFit/>
            </a:bodyPr>
            <a:lstStyle/>
            <a:p>
              <a:r>
                <a:rPr lang="zh-CN" altLang="en-US" sz="1200" dirty="0">
                  <a:solidFill>
                    <a:schemeClr val="accent1">
                      <a:lumMod val="50000"/>
                    </a:schemeClr>
                  </a:solidFill>
                  <a:latin typeface="微软雅黑" panose="020B0503020204020204" pitchFamily="34" charset="-122"/>
                  <a:ea typeface="微软雅黑" panose="020B0503020204020204" pitchFamily="34" charset="-122"/>
                  <a:cs typeface="Arial" panose="020B0604020202020204" pitchFamily="34" charset="0"/>
                </a:rPr>
                <a:t>持有</a:t>
              </a:r>
            </a:p>
          </p:txBody>
        </p:sp>
        <p:sp>
          <p:nvSpPr>
            <p:cNvPr id="71" name="TextBox 70"/>
            <p:cNvSpPr txBox="1"/>
            <p:nvPr/>
          </p:nvSpPr>
          <p:spPr>
            <a:xfrm>
              <a:off x="4889860" y="3259859"/>
              <a:ext cx="1008113" cy="276999"/>
            </a:xfrm>
            <a:prstGeom prst="rect">
              <a:avLst/>
            </a:prstGeom>
            <a:noFill/>
          </p:spPr>
          <p:txBody>
            <a:bodyPr wrap="square" rtlCol="0">
              <a:spAutoFit/>
            </a:bodyPr>
            <a:lstStyle/>
            <a:p>
              <a:r>
                <a:rPr lang="zh-CN" altLang="en-US" sz="1200" dirty="0">
                  <a:solidFill>
                    <a:schemeClr val="accent1">
                      <a:lumMod val="50000"/>
                    </a:schemeClr>
                  </a:solidFill>
                  <a:latin typeface="微软雅黑" panose="020B0503020204020204" pitchFamily="34" charset="-122"/>
                  <a:ea typeface="微软雅黑" panose="020B0503020204020204" pitchFamily="34" charset="-122"/>
                  <a:cs typeface="Arial" panose="020B0604020202020204" pitchFamily="34" charset="0"/>
                </a:rPr>
                <a:t>股利</a:t>
              </a:r>
            </a:p>
          </p:txBody>
        </p:sp>
        <p:cxnSp>
          <p:nvCxnSpPr>
            <p:cNvPr id="72" name="肘形连接符 71"/>
            <p:cNvCxnSpPr>
              <a:stCxn id="43" idx="1"/>
              <a:endCxn id="58" idx="1"/>
            </p:cNvCxnSpPr>
            <p:nvPr/>
          </p:nvCxnSpPr>
          <p:spPr bwMode="auto">
            <a:xfrm rot="10800000" flipV="1">
              <a:off x="1577492" y="2926846"/>
              <a:ext cx="1571922" cy="1466121"/>
            </a:xfrm>
            <a:prstGeom prst="bentConnector3">
              <a:avLst>
                <a:gd name="adj1" fmla="val 112277"/>
              </a:avLst>
            </a:prstGeom>
            <a:noFill/>
            <a:ln w="19050" cap="flat" cmpd="sng" algn="ctr">
              <a:solidFill>
                <a:schemeClr val="accent1"/>
              </a:solidFill>
              <a:prstDash val="dash"/>
              <a:round/>
              <a:headEnd type="none" w="med" len="med"/>
              <a:tailEnd type="triangle" w="med" len="med"/>
            </a:ln>
            <a:effectLst/>
          </p:spPr>
        </p:cxnSp>
        <p:cxnSp>
          <p:nvCxnSpPr>
            <p:cNvPr id="73" name="直接箭头连接符 72"/>
            <p:cNvCxnSpPr/>
            <p:nvPr/>
          </p:nvCxnSpPr>
          <p:spPr bwMode="auto">
            <a:xfrm>
              <a:off x="1397472" y="3713330"/>
              <a:ext cx="216000" cy="0"/>
            </a:xfrm>
            <a:prstGeom prst="straightConnector1">
              <a:avLst/>
            </a:prstGeom>
            <a:noFill/>
            <a:ln w="19050" cap="flat" cmpd="sng" algn="ctr">
              <a:solidFill>
                <a:schemeClr val="accent1"/>
              </a:solidFill>
              <a:prstDash val="dash"/>
              <a:round/>
              <a:headEnd type="none" w="med" len="med"/>
              <a:tailEnd type="triangle" w="med" len="med"/>
            </a:ln>
            <a:effectLst/>
          </p:spPr>
        </p:cxnSp>
        <p:sp>
          <p:nvSpPr>
            <p:cNvPr id="74" name="TextBox 73"/>
            <p:cNvSpPr txBox="1"/>
            <p:nvPr/>
          </p:nvSpPr>
          <p:spPr>
            <a:xfrm>
              <a:off x="1673249" y="2679573"/>
              <a:ext cx="1089405" cy="276999"/>
            </a:xfrm>
            <a:prstGeom prst="rect">
              <a:avLst/>
            </a:prstGeom>
            <a:noFill/>
          </p:spPr>
          <p:txBody>
            <a:bodyPr wrap="square" rtlCol="0">
              <a:spAutoFit/>
            </a:bodyPr>
            <a:lstStyle/>
            <a:p>
              <a:r>
                <a:rPr lang="zh-CN" altLang="en-US" sz="1200" dirty="0">
                  <a:solidFill>
                    <a:schemeClr val="accent1">
                      <a:lumMod val="50000"/>
                    </a:schemeClr>
                  </a:solidFill>
                  <a:latin typeface="微软雅黑" panose="020B0503020204020204" pitchFamily="34" charset="-122"/>
                  <a:ea typeface="微软雅黑" panose="020B0503020204020204" pitchFamily="34" charset="-122"/>
                  <a:cs typeface="Arial" panose="020B0604020202020204" pitchFamily="34" charset="0"/>
                </a:rPr>
                <a:t>持</a:t>
              </a:r>
              <a:r>
                <a:rPr lang="zh-CN" altLang="en-US" sz="1200" dirty="0" smtClean="0">
                  <a:solidFill>
                    <a:schemeClr val="accent1">
                      <a:lumMod val="50000"/>
                    </a:schemeClr>
                  </a:solidFill>
                  <a:latin typeface="微软雅黑" panose="020B0503020204020204" pitchFamily="34" charset="-122"/>
                  <a:ea typeface="微软雅黑" panose="020B0503020204020204" pitchFamily="34" charset="-122"/>
                  <a:cs typeface="Arial" panose="020B0604020202020204" pitchFamily="34" charset="0"/>
                </a:rPr>
                <a:t>有</a:t>
              </a:r>
              <a:r>
                <a:rPr lang="en-US" altLang="zh-CN" sz="1200" dirty="0" smtClean="0">
                  <a:solidFill>
                    <a:schemeClr val="accent1">
                      <a:lumMod val="50000"/>
                    </a:schemeClr>
                  </a:solidFill>
                  <a:latin typeface="微软雅黑" panose="020B0503020204020204" pitchFamily="34" charset="-122"/>
                  <a:ea typeface="微软雅黑" panose="020B0503020204020204" pitchFamily="34" charset="-122"/>
                  <a:cs typeface="Arial" panose="020B0604020202020204" pitchFamily="34" charset="0"/>
                </a:rPr>
                <a:t>100</a:t>
              </a:r>
              <a:r>
                <a:rPr lang="en-US" altLang="zh-CN" sz="1200" dirty="0">
                  <a:solidFill>
                    <a:schemeClr val="accent1">
                      <a:lumMod val="50000"/>
                    </a:schemeClr>
                  </a:solidFill>
                  <a:latin typeface="微软雅黑" panose="020B0503020204020204" pitchFamily="34" charset="-122"/>
                  <a:ea typeface="微软雅黑" panose="020B0503020204020204" pitchFamily="34" charset="-122"/>
                  <a:cs typeface="Arial" panose="020B0604020202020204" pitchFamily="34" charset="0"/>
                </a:rPr>
                <a:t>%</a:t>
              </a:r>
              <a:endParaRPr lang="zh-CN" altLang="en-US" sz="1200" dirty="0">
                <a:solidFill>
                  <a:schemeClr val="accent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normAutofit fontScale="90000"/>
          </a:bodyPr>
          <a:lstStyle/>
          <a:p>
            <a:r>
              <a:rPr lang="zh-CN" altLang="en-US" b="1" dirty="0" smtClean="0"/>
              <a:t>基础设施公募</a:t>
            </a:r>
            <a:r>
              <a:rPr lang="en-US" altLang="zh-CN" b="1" dirty="0" smtClean="0"/>
              <a:t>REITs</a:t>
            </a:r>
            <a:r>
              <a:rPr lang="zh-CN" altLang="en-US" b="1" dirty="0" smtClean="0"/>
              <a:t>政策的出台</a:t>
            </a:r>
            <a:endParaRPr lang="zh-CN" altLang="en-US" b="1" dirty="0"/>
          </a:p>
        </p:txBody>
      </p:sp>
      <p:sp>
        <p:nvSpPr>
          <p:cNvPr id="8" name="文本框 9"/>
          <p:cNvSpPr txBox="1"/>
          <p:nvPr/>
        </p:nvSpPr>
        <p:spPr>
          <a:xfrm>
            <a:off x="340621" y="747615"/>
            <a:ext cx="8307433" cy="3784600"/>
          </a:xfrm>
          <a:prstGeom prst="rect">
            <a:avLst/>
          </a:prstGeom>
          <a:noFill/>
        </p:spPr>
        <p:txBody>
          <a:bodyPr wrap="square" rtlCol="0">
            <a:spAutoFit/>
          </a:bodyPr>
          <a:lstStyle/>
          <a:p>
            <a:pPr marL="285750" indent="-285750">
              <a:buClr>
                <a:srgbClr val="4472C4"/>
              </a:buClr>
              <a:buFont typeface="Wingdings" panose="05000000000000000000" pitchFamily="2" charset="2"/>
              <a:buChar char="n"/>
            </a:pPr>
            <a:endParaRPr lang="en-US" altLang="zh-CN" sz="1600" dirty="0" smtClean="0">
              <a:latin typeface="微软雅黑" panose="020B0503020204020204" pitchFamily="34" charset="-122"/>
              <a:ea typeface="微软雅黑" panose="020B0503020204020204" pitchFamily="34" charset="-122"/>
            </a:endParaRPr>
          </a:p>
          <a:p>
            <a:pPr marL="285750" indent="-285750">
              <a:buClr>
                <a:srgbClr val="4472C4"/>
              </a:buClr>
              <a:buFont typeface="Wingdings" panose="05000000000000000000" pitchFamily="2" charset="2"/>
              <a:buChar char="n"/>
            </a:pPr>
            <a:endParaRPr lang="en-US" altLang="zh-CN" sz="1600" dirty="0">
              <a:latin typeface="微软雅黑" panose="020B0503020204020204" pitchFamily="34" charset="-122"/>
              <a:ea typeface="微软雅黑" panose="020B0503020204020204" pitchFamily="34" charset="-122"/>
            </a:endParaRPr>
          </a:p>
          <a:p>
            <a:pPr marL="285750" indent="-285750">
              <a:buClr>
                <a:srgbClr val="4472C4"/>
              </a:buClr>
              <a:buFont typeface="Wingdings" panose="05000000000000000000" pitchFamily="2" charset="2"/>
              <a:buChar char="n"/>
            </a:pPr>
            <a:endParaRPr lang="en-US" altLang="zh-CN" sz="1600" dirty="0" smtClean="0">
              <a:latin typeface="微软雅黑" panose="020B0503020204020204" pitchFamily="34" charset="-122"/>
              <a:ea typeface="微软雅黑" panose="020B0503020204020204" pitchFamily="34" charset="-122"/>
            </a:endParaRPr>
          </a:p>
          <a:p>
            <a:pPr marL="285750" indent="-285750">
              <a:buClr>
                <a:srgbClr val="4472C4"/>
              </a:buClr>
              <a:buFont typeface="Wingdings" panose="05000000000000000000" pitchFamily="2" charset="2"/>
              <a:buChar char="n"/>
            </a:pPr>
            <a:endParaRPr lang="en-US" altLang="zh-CN" sz="1600" dirty="0">
              <a:latin typeface="微软雅黑" panose="020B0503020204020204" pitchFamily="34" charset="-122"/>
              <a:ea typeface="微软雅黑" panose="020B0503020204020204" pitchFamily="34" charset="-122"/>
            </a:endParaRPr>
          </a:p>
          <a:p>
            <a:pPr marL="285750" indent="-285750" algn="just">
              <a:buClr>
                <a:srgbClr val="4472C4"/>
              </a:buClr>
              <a:buFont typeface="Wingdings" panose="05000000000000000000" pitchFamily="2" charset="2"/>
              <a:buChar char="Ø"/>
            </a:pPr>
            <a:r>
              <a:rPr lang="en-US" altLang="zh-CN"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2020</a:t>
            </a:r>
            <a:r>
              <a:rPr lang="zh-CN" altLang="en-US"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年</a:t>
            </a:r>
            <a:r>
              <a:rPr lang="en-US" altLang="zh-CN"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4</a:t>
            </a:r>
            <a:r>
              <a:rPr lang="zh-CN" altLang="en-US"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月</a:t>
            </a:r>
            <a:r>
              <a:rPr lang="en-US" altLang="zh-CN"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30</a:t>
            </a:r>
            <a:r>
              <a:rPr lang="zh-CN" altLang="en-US"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日，</a:t>
            </a:r>
            <a:r>
              <a:rPr lang="zh-CN" altLang="en-US" sz="1600" b="1"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中国证监会、国家发展改革委</a:t>
            </a:r>
            <a:r>
              <a:rPr lang="zh-CN" altLang="en-US"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联合发布</a:t>
            </a:r>
            <a:r>
              <a:rPr lang="en-US" altLang="zh-CN" sz="1600" b="1"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a:t>
            </a:r>
            <a:r>
              <a:rPr lang="zh-CN" altLang="en-US" sz="1600" b="1"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关于推进基础设施领域不动产投资信托基金（</a:t>
            </a:r>
            <a:r>
              <a:rPr lang="en-US" altLang="zh-CN" sz="1600" b="1"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REITs</a:t>
            </a:r>
            <a:r>
              <a:rPr lang="zh-CN" altLang="en-US" sz="1600" b="1"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）试点相关工作的通知</a:t>
            </a:r>
            <a:r>
              <a:rPr lang="en-US" altLang="zh-CN" sz="1600" b="1"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a:t>
            </a:r>
            <a:r>
              <a:rPr lang="zh-CN" altLang="en-US" sz="160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（证监发【</a:t>
            </a:r>
            <a:r>
              <a:rPr lang="en-US" altLang="zh-CN" sz="160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2020</a:t>
            </a:r>
            <a:r>
              <a:rPr lang="zh-CN" altLang="en-US" sz="160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40</a:t>
            </a:r>
            <a:r>
              <a:rPr lang="zh-CN" altLang="en-US" sz="1600"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号）</a:t>
            </a:r>
            <a:r>
              <a:rPr lang="zh-CN" altLang="en-US"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，正式启动基础设施领域的公募</a:t>
            </a:r>
            <a:r>
              <a:rPr lang="en-US" altLang="zh-CN"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REITs</a:t>
            </a:r>
            <a:r>
              <a:rPr lang="zh-CN" altLang="en-US"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试点工作。</a:t>
            </a:r>
            <a:endParaRPr lang="en-US" altLang="zh-CN"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endParaRPr>
          </a:p>
          <a:p>
            <a:pPr marL="285750" indent="-285750" algn="just">
              <a:buClr>
                <a:srgbClr val="4472C4"/>
              </a:buClr>
              <a:buFont typeface="Wingdings" panose="05000000000000000000" pitchFamily="2" charset="2"/>
              <a:buChar char="Ø"/>
            </a:pPr>
            <a:endParaRPr lang="en-US" altLang="zh-CN"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endParaRPr>
          </a:p>
          <a:p>
            <a:pPr marL="285750" indent="-285750" algn="just">
              <a:buClr>
                <a:srgbClr val="4472C4"/>
              </a:buClr>
              <a:buFont typeface="Wingdings" panose="05000000000000000000" pitchFamily="2" charset="2"/>
              <a:buChar char="Ø"/>
            </a:pPr>
            <a:endParaRPr lang="en-US" altLang="zh-CN"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endParaRPr>
          </a:p>
          <a:p>
            <a:pPr marL="285750" indent="-285750" algn="just">
              <a:buClr>
                <a:srgbClr val="4472C4"/>
              </a:buClr>
              <a:buFont typeface="Wingdings" panose="05000000000000000000" pitchFamily="2" charset="2"/>
              <a:buChar char="Ø"/>
            </a:pPr>
            <a:r>
              <a:rPr lang="zh-CN" altLang="en-US"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同日，</a:t>
            </a:r>
            <a:r>
              <a:rPr lang="zh-CN" altLang="en-US" sz="1600" b="1"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证监会</a:t>
            </a:r>
            <a:r>
              <a:rPr lang="zh-CN" altLang="en-US"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发布</a:t>
            </a:r>
            <a:r>
              <a:rPr lang="en-US" altLang="zh-CN" sz="1600" b="1"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a:t>
            </a:r>
            <a:r>
              <a:rPr lang="zh-CN" altLang="en-US" sz="1600" b="1"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公开募集基础设施证券投资基金指引（试行）</a:t>
            </a:r>
            <a:r>
              <a:rPr lang="en-US" altLang="zh-CN" sz="1600" b="1"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a:t>
            </a:r>
            <a:r>
              <a:rPr lang="zh-CN" altLang="en-US"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（征求意见稿），向社会公开征求意见。</a:t>
            </a:r>
            <a:endParaRPr lang="en-US" altLang="zh-CN"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endParaRPr>
          </a:p>
          <a:p>
            <a:pPr marL="285750" indent="-285750" algn="just">
              <a:buClr>
                <a:srgbClr val="4472C4"/>
              </a:buClr>
              <a:buFont typeface="Wingdings" panose="05000000000000000000" pitchFamily="2" charset="2"/>
              <a:buChar char="Ø"/>
            </a:pPr>
            <a:endParaRPr lang="en-US" altLang="zh-CN"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endParaRPr>
          </a:p>
          <a:p>
            <a:pPr marL="285750" indent="-285750" algn="just">
              <a:buClr>
                <a:srgbClr val="4472C4"/>
              </a:buClr>
              <a:buFont typeface="Wingdings" panose="05000000000000000000" pitchFamily="2" charset="2"/>
              <a:buChar char="Ø"/>
            </a:pPr>
            <a:endParaRPr lang="en-US" altLang="zh-CN"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endParaRPr>
          </a:p>
          <a:p>
            <a:pPr marL="285750" indent="-285750" algn="just">
              <a:buClr>
                <a:srgbClr val="4472C4"/>
              </a:buClr>
              <a:buFont typeface="Wingdings" panose="05000000000000000000" pitchFamily="2" charset="2"/>
              <a:buChar char="Ø"/>
            </a:pPr>
            <a:r>
              <a:rPr lang="en-US" altLang="zh-CN"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a:t>
            </a:r>
            <a:r>
              <a:rPr lang="zh-CN" altLang="en-US"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通知</a:t>
            </a:r>
            <a:r>
              <a:rPr lang="en-US" altLang="zh-CN"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a:t>
            </a:r>
            <a:r>
              <a:rPr lang="zh-CN" altLang="en-US"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和</a:t>
            </a:r>
            <a:r>
              <a:rPr lang="en-US" altLang="zh-CN"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a:t>
            </a:r>
            <a:r>
              <a:rPr lang="zh-CN" altLang="en-US"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指引</a:t>
            </a:r>
            <a:r>
              <a:rPr lang="en-US" altLang="zh-CN"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a:t>
            </a:r>
            <a:r>
              <a:rPr lang="zh-CN" altLang="en-US"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的发布是中国</a:t>
            </a:r>
            <a:r>
              <a:rPr lang="en-US" altLang="zh-CN"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REITs</a:t>
            </a:r>
            <a:r>
              <a:rPr lang="zh-CN" altLang="en-US"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市场建设的一个里程碑式的事件，中国版公募</a:t>
            </a:r>
            <a:r>
              <a:rPr lang="en-US" altLang="zh-CN"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REITs</a:t>
            </a:r>
            <a:r>
              <a:rPr lang="zh-CN" altLang="en-US"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的大幕就此拉开。</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8198" y="965610"/>
            <a:ext cx="3497774" cy="5490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40547" y="957353"/>
            <a:ext cx="4433331" cy="54950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灯片编号占位符 2"/>
          <p:cNvSpPr>
            <a:spLocks noGrp="1"/>
          </p:cNvSpPr>
          <p:nvPr>
            <p:ph type="sldNum" sz="quarter" idx="4"/>
          </p:nvPr>
        </p:nvSpPr>
        <p:spPr>
          <a:xfrm>
            <a:off x="6860898" y="4782762"/>
            <a:ext cx="2057400" cy="273844"/>
          </a:xfrm>
        </p:spPr>
        <p:txBody>
          <a:bodyPr/>
          <a:lstStyle/>
          <a:p>
            <a:fld id="{DCD00DFC-BB7E-6C4E-9718-8AF533CF9D8D}" type="slidenum">
              <a:rPr kumimoji="1" lang="zh-CN" altLang="en-US" sz="1100" smtClean="0">
                <a:latin typeface="Arial" panose="020B0604020202020204" pitchFamily="34" charset="0"/>
                <a:cs typeface="Arial" panose="020B0604020202020204" pitchFamily="34" charset="0"/>
              </a:rPr>
              <a:pPr/>
              <a:t>5</a:t>
            </a:fld>
            <a:endParaRPr kumimoji="1" lang="zh-CN" altLang="en-US" sz="11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normAutofit fontScale="90000"/>
          </a:bodyPr>
          <a:lstStyle/>
          <a:p>
            <a:r>
              <a:rPr lang="zh-CN" altLang="en-US" b="1" dirty="0"/>
              <a:t>基础设施公募</a:t>
            </a:r>
            <a:r>
              <a:rPr lang="en-US" altLang="zh-CN" b="1" dirty="0"/>
              <a:t>REITs</a:t>
            </a:r>
            <a:r>
              <a:rPr lang="zh-CN" altLang="en-US" b="1" dirty="0"/>
              <a:t>的意义</a:t>
            </a:r>
            <a:r>
              <a:rPr lang="en-US" altLang="zh-CN" b="1" dirty="0" smtClean="0"/>
              <a:t>: </a:t>
            </a:r>
            <a:r>
              <a:rPr lang="zh-CN" altLang="en-US" b="1" dirty="0" smtClean="0"/>
              <a:t>盘活基础设施存量资产</a:t>
            </a:r>
            <a:endParaRPr lang="zh-CN" altLang="en-US"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28717" y="2362259"/>
            <a:ext cx="3563994" cy="21896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矩形 3"/>
          <p:cNvSpPr/>
          <p:nvPr/>
        </p:nvSpPr>
        <p:spPr>
          <a:xfrm>
            <a:off x="517487" y="788734"/>
            <a:ext cx="7671917" cy="1168400"/>
          </a:xfrm>
          <a:prstGeom prst="rect">
            <a:avLst/>
          </a:prstGeom>
        </p:spPr>
        <p:txBody>
          <a:bodyPr wrap="square">
            <a:spAutoFit/>
          </a:bodyPr>
          <a:lstStyle/>
          <a:p>
            <a:pPr marL="285750" indent="-285750">
              <a:buFont typeface="Wingdings" panose="05000000000000000000" charset="0"/>
              <a:buChar char="Ø"/>
            </a:pPr>
            <a:r>
              <a:rPr lang="zh-CN" altLang="en-US" sz="1400" dirty="0" smtClean="0">
                <a:solidFill>
                  <a:schemeClr val="accent1">
                    <a:lumMod val="50000"/>
                  </a:schemeClr>
                </a:solidFill>
                <a:latin typeface="微软雅黑" panose="020B0503020204020204" pitchFamily="34" charset="-122"/>
                <a:ea typeface="微软雅黑" panose="020B0503020204020204" pitchFamily="34" charset="-122"/>
              </a:rPr>
              <a:t>基建行业经过</a:t>
            </a:r>
            <a:r>
              <a:rPr lang="en-US" altLang="zh-CN" sz="1400" dirty="0" smtClean="0">
                <a:solidFill>
                  <a:schemeClr val="accent1">
                    <a:lumMod val="50000"/>
                  </a:schemeClr>
                </a:solidFill>
                <a:latin typeface="微软雅黑" panose="020B0503020204020204" pitchFamily="34" charset="-122"/>
                <a:ea typeface="微软雅黑" panose="020B0503020204020204" pitchFamily="34" charset="-122"/>
              </a:rPr>
              <a:t>20</a:t>
            </a:r>
            <a:r>
              <a:rPr lang="zh-CN" altLang="en-US" sz="1400" dirty="0" smtClean="0">
                <a:solidFill>
                  <a:schemeClr val="accent1">
                    <a:lumMod val="50000"/>
                  </a:schemeClr>
                </a:solidFill>
                <a:latin typeface="微软雅黑" panose="020B0503020204020204" pitchFamily="34" charset="-122"/>
                <a:ea typeface="微软雅黑" panose="020B0503020204020204" pitchFamily="34" charset="-122"/>
              </a:rPr>
              <a:t>多年的高速发展，现在已经进入存量时代，目前估计存量规模达到百万亿；</a:t>
            </a:r>
            <a:endParaRPr lang="en-US" altLang="zh-CN" sz="1400" dirty="0" smtClean="0">
              <a:solidFill>
                <a:schemeClr val="accent1">
                  <a:lumMod val="50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Ø"/>
            </a:pPr>
            <a:r>
              <a:rPr lang="zh-CN" altLang="en-US" sz="1400" dirty="0">
                <a:solidFill>
                  <a:schemeClr val="accent1">
                    <a:lumMod val="50000"/>
                  </a:schemeClr>
                </a:solidFill>
                <a:latin typeface="微软雅黑" panose="020B0503020204020204" pitchFamily="34" charset="-122"/>
                <a:ea typeface="微软雅黑" panose="020B0503020204020204" pitchFamily="34" charset="-122"/>
              </a:rPr>
              <a:t>近</a:t>
            </a:r>
            <a:r>
              <a:rPr lang="zh-CN" altLang="en-US" sz="1400" dirty="0" smtClean="0">
                <a:solidFill>
                  <a:schemeClr val="accent1">
                    <a:lumMod val="50000"/>
                  </a:schemeClr>
                </a:solidFill>
                <a:latin typeface="微软雅黑" panose="020B0503020204020204" pitchFamily="34" charset="-122"/>
                <a:ea typeface="微软雅黑" panose="020B0503020204020204" pitchFamily="34" charset="-122"/>
              </a:rPr>
              <a:t>年来，固</a:t>
            </a:r>
            <a:r>
              <a:rPr lang="zh-CN" altLang="en-US" sz="1400" dirty="0">
                <a:solidFill>
                  <a:schemeClr val="accent1">
                    <a:lumMod val="50000"/>
                  </a:schemeClr>
                </a:solidFill>
                <a:latin typeface="微软雅黑" panose="020B0503020204020204" pitchFamily="34" charset="-122"/>
                <a:ea typeface="微软雅黑" panose="020B0503020204020204" pitchFamily="34" charset="-122"/>
              </a:rPr>
              <a:t>定资产投资总体放</a:t>
            </a:r>
            <a:r>
              <a:rPr lang="zh-CN" altLang="en-US" sz="1400" dirty="0" smtClean="0">
                <a:solidFill>
                  <a:schemeClr val="accent1">
                    <a:lumMod val="50000"/>
                  </a:schemeClr>
                </a:solidFill>
                <a:latin typeface="微软雅黑" panose="020B0503020204020204" pitchFamily="34" charset="-122"/>
                <a:ea typeface="微软雅黑" panose="020B0503020204020204" pitchFamily="34" charset="-122"/>
              </a:rPr>
              <a:t>缓，</a:t>
            </a:r>
            <a:r>
              <a:rPr lang="en-US" altLang="zh-CN" sz="1400" dirty="0" smtClean="0">
                <a:solidFill>
                  <a:schemeClr val="accent1">
                    <a:lumMod val="50000"/>
                  </a:schemeClr>
                </a:solidFill>
                <a:latin typeface="微软雅黑" panose="020B0503020204020204" pitchFamily="34" charset="-122"/>
                <a:ea typeface="微软雅黑" panose="020B0503020204020204" pitchFamily="34" charset="-122"/>
              </a:rPr>
              <a:t>2019</a:t>
            </a:r>
            <a:r>
              <a:rPr lang="zh-CN" altLang="en-US" sz="1400" dirty="0" smtClean="0">
                <a:solidFill>
                  <a:schemeClr val="accent1">
                    <a:lumMod val="50000"/>
                  </a:schemeClr>
                </a:solidFill>
                <a:latin typeface="微软雅黑" panose="020B0503020204020204" pitchFamily="34" charset="-122"/>
                <a:ea typeface="微软雅黑" panose="020B0503020204020204" pitchFamily="34" charset="-122"/>
              </a:rPr>
              <a:t>年</a:t>
            </a:r>
            <a:r>
              <a:rPr lang="en-US" altLang="zh-CN" sz="1400" dirty="0" smtClean="0">
                <a:solidFill>
                  <a:schemeClr val="accent1">
                    <a:lumMod val="50000"/>
                  </a:schemeClr>
                </a:solidFill>
                <a:latin typeface="微软雅黑" panose="020B0503020204020204" pitchFamily="34" charset="-122"/>
                <a:ea typeface="微软雅黑" panose="020B0503020204020204" pitchFamily="34" charset="-122"/>
              </a:rPr>
              <a:t>7</a:t>
            </a:r>
            <a:r>
              <a:rPr lang="zh-CN" altLang="en-US" sz="1400" dirty="0" smtClean="0">
                <a:solidFill>
                  <a:schemeClr val="accent1">
                    <a:lumMod val="50000"/>
                  </a:schemeClr>
                </a:solidFill>
                <a:latin typeface="微软雅黑" panose="020B0503020204020204" pitchFamily="34" charset="-122"/>
                <a:ea typeface="微软雅黑" panose="020B0503020204020204" pitchFamily="34" charset="-122"/>
              </a:rPr>
              <a:t>月起出现负值，基础设施建设投资完成额增速也在缓慢下降，</a:t>
            </a:r>
            <a:r>
              <a:rPr lang="en-US" altLang="zh-CN" sz="1400" dirty="0" smtClean="0">
                <a:solidFill>
                  <a:schemeClr val="accent1">
                    <a:lumMod val="50000"/>
                  </a:schemeClr>
                </a:solidFill>
                <a:latin typeface="微软雅黑" panose="020B0503020204020204" pitchFamily="34" charset="-122"/>
                <a:ea typeface="微软雅黑" panose="020B0503020204020204" pitchFamily="34" charset="-122"/>
              </a:rPr>
              <a:t>2019</a:t>
            </a:r>
            <a:r>
              <a:rPr lang="zh-CN" altLang="en-US" sz="1400" dirty="0" smtClean="0">
                <a:solidFill>
                  <a:schemeClr val="accent1">
                    <a:lumMod val="50000"/>
                  </a:schemeClr>
                </a:solidFill>
                <a:latin typeface="微软雅黑" panose="020B0503020204020204" pitchFamily="34" charset="-122"/>
                <a:ea typeface="微软雅黑" panose="020B0503020204020204" pitchFamily="34" charset="-122"/>
              </a:rPr>
              <a:t>年基建投资增速仅</a:t>
            </a:r>
            <a:r>
              <a:rPr lang="en-US" altLang="zh-CN" sz="1400" dirty="0" smtClean="0">
                <a:solidFill>
                  <a:schemeClr val="accent1">
                    <a:lumMod val="50000"/>
                  </a:schemeClr>
                </a:solidFill>
                <a:latin typeface="微软雅黑" panose="020B0503020204020204" pitchFamily="34" charset="-122"/>
                <a:ea typeface="微软雅黑" panose="020B0503020204020204" pitchFamily="34" charset="-122"/>
              </a:rPr>
              <a:t>3.3%</a:t>
            </a:r>
            <a:r>
              <a:rPr lang="zh-CN" altLang="en-US" sz="1400" dirty="0" smtClean="0">
                <a:solidFill>
                  <a:schemeClr val="accent1">
                    <a:lumMod val="50000"/>
                  </a:schemeClr>
                </a:solidFill>
                <a:latin typeface="微软雅黑" panose="020B0503020204020204" pitchFamily="34" charset="-122"/>
                <a:ea typeface="微软雅黑" panose="020B0503020204020204" pitchFamily="34" charset="-122"/>
              </a:rPr>
              <a:t>，连续两年保持在历史低位水平；</a:t>
            </a:r>
            <a:endParaRPr lang="en-US" altLang="zh-CN" sz="1400" dirty="0" smtClean="0">
              <a:solidFill>
                <a:schemeClr val="accent1">
                  <a:lumMod val="50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Ø"/>
            </a:pPr>
            <a:r>
              <a:rPr lang="zh-CN" altLang="en-US" sz="1400" dirty="0">
                <a:solidFill>
                  <a:schemeClr val="accent1">
                    <a:lumMod val="50000"/>
                  </a:schemeClr>
                </a:solidFill>
                <a:latin typeface="微软雅黑" panose="020B0503020204020204" pitchFamily="34" charset="-122"/>
                <a:ea typeface="微软雅黑" panose="020B0503020204020204" pitchFamily="34" charset="-122"/>
              </a:rPr>
              <a:t>基</a:t>
            </a:r>
            <a:r>
              <a:rPr lang="zh-CN" altLang="en-US" sz="1400" dirty="0" smtClean="0">
                <a:solidFill>
                  <a:schemeClr val="accent1">
                    <a:lumMod val="50000"/>
                  </a:schemeClr>
                </a:solidFill>
                <a:latin typeface="微软雅黑" panose="020B0503020204020204" pitchFamily="34" charset="-122"/>
                <a:ea typeface="微软雅黑" panose="020B0503020204020204" pitchFamily="34" charset="-122"/>
              </a:rPr>
              <a:t>础设施</a:t>
            </a:r>
            <a:r>
              <a:rPr lang="en-US" altLang="zh-CN" sz="1400" dirty="0" smtClean="0">
                <a:solidFill>
                  <a:schemeClr val="accent1">
                    <a:lumMod val="50000"/>
                  </a:schemeClr>
                </a:solidFill>
                <a:latin typeface="微软雅黑" panose="020B0503020204020204" pitchFamily="34" charset="-122"/>
                <a:ea typeface="微软雅黑" panose="020B0503020204020204" pitchFamily="34" charset="-122"/>
              </a:rPr>
              <a:t>REITs</a:t>
            </a:r>
            <a:r>
              <a:rPr lang="zh-CN" altLang="en-US" sz="1400" dirty="0" smtClean="0">
                <a:solidFill>
                  <a:schemeClr val="accent1">
                    <a:lumMod val="50000"/>
                  </a:schemeClr>
                </a:solidFill>
                <a:latin typeface="微软雅黑" panose="020B0503020204020204" pitchFamily="34" charset="-122"/>
                <a:ea typeface="微软雅黑" panose="020B0503020204020204" pitchFamily="34" charset="-122"/>
              </a:rPr>
              <a:t>可以给老基础设施项目退出途径，增加融资渠道，融资后可以用于再投资，刺激基建进一步增长。</a:t>
            </a:r>
            <a:endParaRPr lang="zh-CN" altLang="en-US" sz="1400" dirty="0">
              <a:solidFill>
                <a:schemeClr val="accent1">
                  <a:lumMod val="50000"/>
                </a:schemeClr>
              </a:solidFill>
              <a:latin typeface="微软雅黑" panose="020B0503020204020204" pitchFamily="34" charset="-122"/>
              <a:ea typeface="微软雅黑" panose="020B0503020204020204" pitchFamily="34" charset="-122"/>
            </a:endParaRPr>
          </a:p>
        </p:txBody>
      </p:sp>
      <p:graphicFrame>
        <p:nvGraphicFramePr>
          <p:cNvPr id="8" name="图表 7"/>
          <p:cNvGraphicFramePr/>
          <p:nvPr/>
        </p:nvGraphicFramePr>
        <p:xfrm>
          <a:off x="356717" y="2024064"/>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9" name="灯片编号占位符 2"/>
          <p:cNvSpPr>
            <a:spLocks noGrp="1"/>
          </p:cNvSpPr>
          <p:nvPr>
            <p:ph type="sldNum" sz="quarter" idx="4"/>
          </p:nvPr>
        </p:nvSpPr>
        <p:spPr>
          <a:xfrm>
            <a:off x="6860898" y="4782762"/>
            <a:ext cx="2057400" cy="273844"/>
          </a:xfrm>
        </p:spPr>
        <p:txBody>
          <a:bodyPr/>
          <a:lstStyle/>
          <a:p>
            <a:fld id="{DCD00DFC-BB7E-6C4E-9718-8AF533CF9D8D}" type="slidenum">
              <a:rPr kumimoji="1" lang="zh-CN" altLang="en-US" sz="1100" smtClean="0">
                <a:latin typeface="Arial" panose="020B0604020202020204" pitchFamily="34" charset="0"/>
                <a:cs typeface="Arial" panose="020B0604020202020204" pitchFamily="34" charset="0"/>
              </a:rPr>
              <a:pPr/>
              <a:t>6</a:t>
            </a:fld>
            <a:endParaRPr kumimoji="1" lang="zh-CN" altLang="en-US" sz="11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0345" y="136525"/>
            <a:ext cx="5615940" cy="300990"/>
          </a:xfrm>
        </p:spPr>
        <p:txBody>
          <a:bodyPr>
            <a:normAutofit fontScale="90000"/>
          </a:bodyPr>
          <a:lstStyle/>
          <a:p>
            <a:r>
              <a:rPr lang="zh-CN" altLang="en-US" b="1" dirty="0" smtClean="0"/>
              <a:t>公募</a:t>
            </a:r>
            <a:r>
              <a:rPr lang="en-US" altLang="zh-CN" b="1" dirty="0" smtClean="0"/>
              <a:t>REITs</a:t>
            </a:r>
            <a:r>
              <a:rPr lang="zh-CN" altLang="en-US" b="1" dirty="0" smtClean="0"/>
              <a:t>的意义</a:t>
            </a:r>
            <a:r>
              <a:rPr lang="en-US" altLang="zh-CN" b="1" dirty="0" smtClean="0"/>
              <a:t>: </a:t>
            </a:r>
            <a:r>
              <a:rPr lang="zh-CN" altLang="en-US" b="1" dirty="0" smtClean="0"/>
              <a:t>稳投资，</a:t>
            </a:r>
            <a:r>
              <a:rPr lang="zh-CN" altLang="zh-CN" b="1" dirty="0" smtClean="0"/>
              <a:t>促</a:t>
            </a:r>
            <a:r>
              <a:rPr lang="zh-CN" altLang="zh-CN" b="1" dirty="0"/>
              <a:t>进经济增长和升级转</a:t>
            </a:r>
            <a:r>
              <a:rPr lang="zh-CN" altLang="zh-CN" b="1" dirty="0" smtClean="0"/>
              <a:t>型</a:t>
            </a:r>
            <a:endParaRPr lang="zh-CN" altLang="en-US" b="1" dirty="0"/>
          </a:p>
        </p:txBody>
      </p:sp>
      <p:sp>
        <p:nvSpPr>
          <p:cNvPr id="5" name="TextBox 4"/>
          <p:cNvSpPr txBox="1"/>
          <p:nvPr/>
        </p:nvSpPr>
        <p:spPr>
          <a:xfrm>
            <a:off x="442127" y="783771"/>
            <a:ext cx="7807570" cy="1591310"/>
          </a:xfrm>
          <a:prstGeom prst="rect">
            <a:avLst/>
          </a:prstGeom>
          <a:noFill/>
        </p:spPr>
        <p:txBody>
          <a:bodyPr wrap="square" rtlCol="0">
            <a:spAutoFit/>
          </a:bodyPr>
          <a:lstStyle/>
          <a:p>
            <a:pPr marL="285750" indent="-285750">
              <a:lnSpc>
                <a:spcPct val="125000"/>
              </a:lnSpc>
              <a:spcBef>
                <a:spcPts val="600"/>
              </a:spcBef>
              <a:buFont typeface="Wingdings" panose="05000000000000000000" charset="0"/>
              <a:buChar char="Ø"/>
            </a:pPr>
            <a:r>
              <a:rPr lang="zh-CN" altLang="en-US" sz="1400" dirty="0">
                <a:solidFill>
                  <a:schemeClr val="accent1">
                    <a:lumMod val="50000"/>
                  </a:schemeClr>
                </a:solidFill>
                <a:latin typeface="微软雅黑" panose="020B0503020204020204" pitchFamily="34" charset="-122"/>
                <a:ea typeface="微软雅黑" panose="020B0503020204020204" pitchFamily="34" charset="-122"/>
              </a:rPr>
              <a:t>当前面临一定经济下行和就业压力</a:t>
            </a:r>
            <a:r>
              <a:rPr lang="zh-CN" altLang="en-US" sz="1400" dirty="0" smtClean="0">
                <a:solidFill>
                  <a:schemeClr val="accent1">
                    <a:lumMod val="50000"/>
                  </a:schemeClr>
                </a:solidFill>
                <a:latin typeface="微软雅黑" panose="020B0503020204020204" pitchFamily="34" charset="-122"/>
                <a:ea typeface="微软雅黑" panose="020B0503020204020204" pitchFamily="34" charset="-122"/>
              </a:rPr>
              <a:t>，基建是拉动经济增长的重要板块；</a:t>
            </a:r>
            <a:endParaRPr lang="en-US" altLang="zh-CN" sz="1400" dirty="0" smtClean="0">
              <a:solidFill>
                <a:schemeClr val="accent1">
                  <a:lumMod val="50000"/>
                </a:schemeClr>
              </a:solidFill>
              <a:latin typeface="微软雅黑" panose="020B0503020204020204" pitchFamily="34" charset="-122"/>
              <a:ea typeface="微软雅黑" panose="020B0503020204020204" pitchFamily="34" charset="-122"/>
            </a:endParaRPr>
          </a:p>
          <a:p>
            <a:pPr marL="285750" indent="-285750">
              <a:lnSpc>
                <a:spcPct val="125000"/>
              </a:lnSpc>
              <a:spcBef>
                <a:spcPts val="600"/>
              </a:spcBef>
              <a:buFont typeface="Wingdings" panose="05000000000000000000" charset="0"/>
              <a:buChar char="Ø"/>
            </a:pPr>
            <a:r>
              <a:rPr lang="en-US" altLang="zh-CN" sz="1400" dirty="0" smtClean="0">
                <a:solidFill>
                  <a:schemeClr val="accent1">
                    <a:lumMod val="50000"/>
                  </a:schemeClr>
                </a:solidFill>
                <a:latin typeface="微软雅黑" panose="020B0503020204020204" pitchFamily="34" charset="-122"/>
                <a:ea typeface="微软雅黑" panose="020B0503020204020204" pitchFamily="34" charset="-122"/>
              </a:rPr>
              <a:t>REITs</a:t>
            </a:r>
            <a:r>
              <a:rPr lang="zh-CN" altLang="en-US" sz="1400" dirty="0" smtClean="0">
                <a:solidFill>
                  <a:schemeClr val="accent1">
                    <a:lumMod val="50000"/>
                  </a:schemeClr>
                </a:solidFill>
                <a:latin typeface="微软雅黑" panose="020B0503020204020204" pitchFamily="34" charset="-122"/>
                <a:ea typeface="微软雅黑" panose="020B0503020204020204" pitchFamily="34" charset="-122"/>
              </a:rPr>
              <a:t>发</a:t>
            </a:r>
            <a:r>
              <a:rPr lang="zh-CN" altLang="en-US" sz="1400" dirty="0">
                <a:solidFill>
                  <a:schemeClr val="accent1">
                    <a:lumMod val="50000"/>
                  </a:schemeClr>
                </a:solidFill>
                <a:latin typeface="微软雅黑" panose="020B0503020204020204" pitchFamily="34" charset="-122"/>
                <a:ea typeface="微软雅黑" panose="020B0503020204020204" pitchFamily="34" charset="-122"/>
              </a:rPr>
              <a:t>展有望推动解决基建市场融资渠道窄效率低、退出困难等症结，为基建投资补充中长期资金，更好地发挥基建作为逆周期对冲工具的作用，起到稳投资补短板的作用； </a:t>
            </a:r>
          </a:p>
          <a:p>
            <a:pPr marL="285750" indent="-285750">
              <a:lnSpc>
                <a:spcPct val="125000"/>
              </a:lnSpc>
              <a:spcBef>
                <a:spcPts val="600"/>
              </a:spcBef>
              <a:buFont typeface="Wingdings" panose="05000000000000000000" charset="0"/>
              <a:buChar char="Ø"/>
            </a:pPr>
            <a:r>
              <a:rPr lang="zh-CN" altLang="en-US" sz="1400" dirty="0" smtClean="0">
                <a:solidFill>
                  <a:schemeClr val="accent1">
                    <a:lumMod val="50000"/>
                  </a:schemeClr>
                </a:solidFill>
                <a:latin typeface="微软雅黑" panose="020B0503020204020204" pitchFamily="34" charset="-122"/>
                <a:ea typeface="微软雅黑" panose="020B0503020204020204" pitchFamily="34" charset="-122"/>
              </a:rPr>
              <a:t>基</a:t>
            </a:r>
            <a:r>
              <a:rPr lang="zh-CN" altLang="en-US" sz="1400" dirty="0">
                <a:solidFill>
                  <a:schemeClr val="accent1">
                    <a:lumMod val="50000"/>
                  </a:schemeClr>
                </a:solidFill>
                <a:latin typeface="微软雅黑" panose="020B0503020204020204" pitchFamily="34" charset="-122"/>
                <a:ea typeface="微软雅黑" panose="020B0503020204020204" pitchFamily="34" charset="-122"/>
              </a:rPr>
              <a:t>础设施公募</a:t>
            </a:r>
            <a:r>
              <a:rPr lang="en-US" altLang="zh-CN" sz="1400" dirty="0">
                <a:solidFill>
                  <a:schemeClr val="accent1">
                    <a:lumMod val="50000"/>
                  </a:schemeClr>
                </a:solidFill>
                <a:latin typeface="微软雅黑" panose="020B0503020204020204" pitchFamily="34" charset="-122"/>
                <a:ea typeface="微软雅黑" panose="020B0503020204020204" pitchFamily="34" charset="-122"/>
              </a:rPr>
              <a:t>REITs</a:t>
            </a:r>
            <a:r>
              <a:rPr lang="zh-CN" altLang="en-US" sz="1400" dirty="0">
                <a:solidFill>
                  <a:schemeClr val="accent1">
                    <a:lumMod val="50000"/>
                  </a:schemeClr>
                </a:solidFill>
                <a:latin typeface="微软雅黑" panose="020B0503020204020204" pitchFamily="34" charset="-122"/>
                <a:ea typeface="微软雅黑" panose="020B0503020204020204" pitchFamily="34" charset="-122"/>
              </a:rPr>
              <a:t>可作为扩张性财政政策的有益补充，从提高基建企业资金的流动性和吸引社会资本参与两方面拉动基建投资，进而保持投资对经济增长的托底和拉动作</a:t>
            </a:r>
            <a:r>
              <a:rPr lang="zh-CN" altLang="en-US" sz="1400" dirty="0" smtClean="0">
                <a:solidFill>
                  <a:schemeClr val="accent1">
                    <a:lumMod val="50000"/>
                  </a:schemeClr>
                </a:solidFill>
                <a:latin typeface="微软雅黑" panose="020B0503020204020204" pitchFamily="34" charset="-122"/>
                <a:ea typeface="微软雅黑" panose="020B0503020204020204" pitchFamily="34" charset="-122"/>
              </a:rPr>
              <a:t>用</a:t>
            </a:r>
            <a:r>
              <a:rPr lang="zh-CN" altLang="en-US" sz="1400" dirty="0">
                <a:solidFill>
                  <a:schemeClr val="accent1">
                    <a:lumMod val="50000"/>
                  </a:schemeClr>
                </a:solidFill>
                <a:latin typeface="微软雅黑" panose="020B0503020204020204" pitchFamily="34" charset="-122"/>
                <a:ea typeface="微软雅黑" panose="020B0503020204020204" pitchFamily="34" charset="-122"/>
              </a:rPr>
              <a:t>；</a:t>
            </a:r>
            <a:endParaRPr lang="en-US" altLang="zh-CN" sz="1400" dirty="0" smtClean="0">
              <a:solidFill>
                <a:schemeClr val="accent1">
                  <a:lumMod val="50000"/>
                </a:schemeClr>
              </a:solidFill>
              <a:latin typeface="微软雅黑" panose="020B0503020204020204" pitchFamily="34" charset="-122"/>
              <a:ea typeface="微软雅黑" panose="020B0503020204020204" pitchFamily="34" charset="-122"/>
            </a:endParaRPr>
          </a:p>
        </p:txBody>
      </p:sp>
      <p:pic>
        <p:nvPicPr>
          <p:cNvPr id="5122" name="Picture 2" descr="C:\Users\wangchunjing\Desktop\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66493" y="2616291"/>
            <a:ext cx="3102638" cy="184240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矩形 5"/>
          <p:cNvSpPr/>
          <p:nvPr/>
        </p:nvSpPr>
        <p:spPr>
          <a:xfrm>
            <a:off x="442127" y="2470376"/>
            <a:ext cx="3617407" cy="1168400"/>
          </a:xfrm>
          <a:prstGeom prst="rect">
            <a:avLst/>
          </a:prstGeom>
        </p:spPr>
        <p:txBody>
          <a:bodyPr wrap="square">
            <a:spAutoFit/>
          </a:bodyPr>
          <a:lstStyle/>
          <a:p>
            <a:pPr marL="285750" indent="-285750">
              <a:lnSpc>
                <a:spcPct val="125000"/>
              </a:lnSpc>
              <a:spcBef>
                <a:spcPts val="600"/>
              </a:spcBef>
              <a:buFont typeface="Wingdings" panose="05000000000000000000" charset="0"/>
              <a:buChar char="Ø"/>
            </a:pPr>
            <a:r>
              <a:rPr lang="zh-CN" altLang="en-US" sz="1400" dirty="0">
                <a:solidFill>
                  <a:schemeClr val="accent1">
                    <a:lumMod val="50000"/>
                  </a:schemeClr>
                </a:solidFill>
                <a:latin typeface="微软雅黑" panose="020B0503020204020204" pitchFamily="34" charset="-122"/>
                <a:ea typeface="微软雅黑" panose="020B0503020204020204" pitchFamily="34" charset="-122"/>
              </a:rPr>
              <a:t>通过推行基础设施公募</a:t>
            </a:r>
            <a:r>
              <a:rPr lang="en-US" altLang="zh-CN" sz="1400" dirty="0">
                <a:solidFill>
                  <a:schemeClr val="accent1">
                    <a:lumMod val="50000"/>
                  </a:schemeClr>
                </a:solidFill>
                <a:latin typeface="微软雅黑" panose="020B0503020204020204" pitchFamily="34" charset="-122"/>
                <a:ea typeface="微软雅黑" panose="020B0503020204020204" pitchFamily="34" charset="-122"/>
              </a:rPr>
              <a:t>REITs</a:t>
            </a:r>
            <a:r>
              <a:rPr lang="zh-CN" altLang="en-US" sz="1400" dirty="0">
                <a:solidFill>
                  <a:schemeClr val="accent1">
                    <a:lumMod val="50000"/>
                  </a:schemeClr>
                </a:solidFill>
                <a:latin typeface="微软雅黑" panose="020B0503020204020204" pitchFamily="34" charset="-122"/>
                <a:ea typeface="微软雅黑" panose="020B0503020204020204" pitchFamily="34" charset="-122"/>
              </a:rPr>
              <a:t>，可实现存量基础设施投资退出并置换出流量资金，满足新基建的投资和扩张，促进经济升级转型。</a:t>
            </a:r>
          </a:p>
        </p:txBody>
      </p:sp>
      <p:sp>
        <p:nvSpPr>
          <p:cNvPr id="7" name="灯片编号占位符 2"/>
          <p:cNvSpPr>
            <a:spLocks noGrp="1"/>
          </p:cNvSpPr>
          <p:nvPr>
            <p:ph type="sldNum" sz="quarter" idx="4"/>
          </p:nvPr>
        </p:nvSpPr>
        <p:spPr>
          <a:xfrm>
            <a:off x="6860898" y="4782762"/>
            <a:ext cx="2057400" cy="273844"/>
          </a:xfrm>
        </p:spPr>
        <p:txBody>
          <a:bodyPr/>
          <a:lstStyle/>
          <a:p>
            <a:fld id="{DCD00DFC-BB7E-6C4E-9718-8AF533CF9D8D}" type="slidenum">
              <a:rPr kumimoji="1" lang="zh-CN" altLang="en-US" sz="1100" smtClean="0">
                <a:latin typeface="Arial" panose="020B0604020202020204" pitchFamily="34" charset="0"/>
                <a:cs typeface="Arial" panose="020B0604020202020204" pitchFamily="34" charset="0"/>
              </a:rPr>
              <a:pPr/>
              <a:t>7</a:t>
            </a:fld>
            <a:endParaRPr kumimoji="1" lang="zh-CN" altLang="en-US" sz="11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220345" y="136525"/>
            <a:ext cx="5781675" cy="300990"/>
          </a:xfrm>
        </p:spPr>
        <p:txBody>
          <a:bodyPr>
            <a:normAutofit fontScale="90000"/>
          </a:bodyPr>
          <a:lstStyle/>
          <a:p>
            <a:r>
              <a:rPr lang="zh-CN" altLang="en-US" b="1" dirty="0"/>
              <a:t>基础设施公募</a:t>
            </a:r>
            <a:r>
              <a:rPr lang="en-US" altLang="zh-CN" b="1" dirty="0"/>
              <a:t>REITs</a:t>
            </a:r>
            <a:r>
              <a:rPr lang="zh-CN" altLang="en-US" b="1" dirty="0"/>
              <a:t>的意义</a:t>
            </a:r>
            <a:r>
              <a:rPr lang="en-US" altLang="zh-CN" b="1" dirty="0" smtClean="0"/>
              <a:t>: </a:t>
            </a:r>
            <a:r>
              <a:rPr lang="zh-CN" altLang="en-US" b="1" dirty="0" smtClean="0"/>
              <a:t>减轻地方政府基建投资压力</a:t>
            </a:r>
            <a:endParaRPr lang="zh-CN" altLang="en-US" b="1" dirty="0"/>
          </a:p>
        </p:txBody>
      </p:sp>
      <p:sp>
        <p:nvSpPr>
          <p:cNvPr id="2" name="TextBox 1"/>
          <p:cNvSpPr txBox="1"/>
          <p:nvPr/>
        </p:nvSpPr>
        <p:spPr>
          <a:xfrm>
            <a:off x="582443" y="758758"/>
            <a:ext cx="7734705" cy="953135"/>
          </a:xfrm>
          <a:prstGeom prst="rect">
            <a:avLst/>
          </a:prstGeom>
          <a:noFill/>
        </p:spPr>
        <p:txBody>
          <a:bodyPr wrap="square" rtlCol="0">
            <a:spAutoFit/>
          </a:bodyPr>
          <a:lstStyle>
            <a:defPPr>
              <a:defRPr lang="zh-CN"/>
            </a:defPPr>
            <a:lvl1pPr marL="285750" indent="-285750">
              <a:buFont typeface="Arial" panose="020B0604020202020204" pitchFamily="34" charset="0"/>
              <a:buChar char="•"/>
              <a:defRPr sz="1600">
                <a:solidFill>
                  <a:schemeClr val="accent1">
                    <a:lumMod val="50000"/>
                  </a:schemeClr>
                </a:solidFill>
                <a:latin typeface="微软雅黑" panose="020B0503020204020204" pitchFamily="34" charset="-122"/>
                <a:ea typeface="微软雅黑" panose="020B0503020204020204" pitchFamily="34" charset="-122"/>
              </a:defRPr>
            </a:lvl1pPr>
          </a:lstStyle>
          <a:p>
            <a:pPr>
              <a:buFont typeface="Wingdings" panose="05000000000000000000" charset="0"/>
              <a:buChar char="Ø"/>
            </a:pPr>
            <a:r>
              <a:rPr lang="zh-CN" altLang="en-US" sz="1400" dirty="0"/>
              <a:t>今年一季</a:t>
            </a:r>
            <a:r>
              <a:rPr lang="zh-CN" altLang="en-US" sz="1400" dirty="0" smtClean="0"/>
              <a:t>度以</a:t>
            </a:r>
            <a:r>
              <a:rPr lang="zh-CN" altLang="en-US" sz="1400" dirty="0"/>
              <a:t>来，受疫情冲击，地方政府财税收入大幅下降，但其依旧承担补助中小企业和困难居民户</a:t>
            </a:r>
            <a:r>
              <a:rPr lang="zh-CN" altLang="en-US" sz="1400" dirty="0" smtClean="0"/>
              <a:t>的任</a:t>
            </a:r>
            <a:r>
              <a:rPr lang="zh-CN" altLang="en-US" sz="1400" dirty="0"/>
              <a:t>务，财政开支压力较大</a:t>
            </a:r>
            <a:r>
              <a:rPr lang="zh-CN" altLang="en-US" sz="1400" dirty="0" smtClean="0"/>
              <a:t>。</a:t>
            </a:r>
            <a:endParaRPr lang="en-US" altLang="zh-CN" sz="1400" dirty="0" smtClean="0"/>
          </a:p>
          <a:p>
            <a:pPr>
              <a:buFont typeface="Wingdings" panose="05000000000000000000" charset="0"/>
              <a:buChar char="Ø"/>
            </a:pPr>
            <a:r>
              <a:rPr lang="zh-CN" altLang="en-US" sz="1400" dirty="0" smtClean="0"/>
              <a:t>推</a:t>
            </a:r>
            <a:r>
              <a:rPr lang="zh-CN" altLang="en-US" sz="1400" dirty="0"/>
              <a:t>出基础设施 </a:t>
            </a:r>
            <a:r>
              <a:rPr lang="en-US" altLang="zh-CN" sz="1400" dirty="0"/>
              <a:t>REITs</a:t>
            </a:r>
            <a:r>
              <a:rPr lang="zh-CN" altLang="en-US" sz="1400" dirty="0" smtClean="0"/>
              <a:t>，可</a:t>
            </a:r>
            <a:r>
              <a:rPr lang="zh-CN" altLang="en-US" sz="1400" dirty="0"/>
              <a:t>在一定程度上将资金引入到基建行业</a:t>
            </a:r>
            <a:r>
              <a:rPr lang="zh-CN" altLang="en-US" sz="1400" dirty="0" smtClean="0"/>
              <a:t>，减轻地方政府在基建投资上的压力。 </a:t>
            </a:r>
            <a:endParaRPr lang="zh-CN" altLang="en-US" sz="1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43064" y="1872816"/>
            <a:ext cx="3710830" cy="25834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灯片编号占位符 2"/>
          <p:cNvSpPr>
            <a:spLocks noGrp="1"/>
          </p:cNvSpPr>
          <p:nvPr>
            <p:ph type="sldNum" sz="quarter" idx="4"/>
          </p:nvPr>
        </p:nvSpPr>
        <p:spPr>
          <a:xfrm>
            <a:off x="6860898" y="4782762"/>
            <a:ext cx="2057400" cy="273844"/>
          </a:xfrm>
        </p:spPr>
        <p:txBody>
          <a:bodyPr/>
          <a:lstStyle/>
          <a:p>
            <a:fld id="{DCD00DFC-BB7E-6C4E-9718-8AF533CF9D8D}" type="slidenum">
              <a:rPr kumimoji="1" lang="zh-CN" altLang="en-US" sz="1100" smtClean="0">
                <a:latin typeface="Arial" panose="020B0604020202020204" pitchFamily="34" charset="0"/>
                <a:cs typeface="Arial" panose="020B0604020202020204" pitchFamily="34" charset="0"/>
              </a:rPr>
              <a:pPr/>
              <a:t>8</a:t>
            </a:fld>
            <a:endParaRPr kumimoji="1" lang="zh-CN" altLang="en-US" sz="11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normAutofit fontScale="90000"/>
          </a:bodyPr>
          <a:lstStyle/>
          <a:p>
            <a:r>
              <a:rPr lang="zh-CN" altLang="en-US" b="1" dirty="0"/>
              <a:t>基础设施公募</a:t>
            </a:r>
            <a:r>
              <a:rPr lang="en-US" altLang="zh-CN" b="1" dirty="0"/>
              <a:t>REITs</a:t>
            </a:r>
            <a:r>
              <a:rPr lang="zh-CN" altLang="en-US" b="1" dirty="0"/>
              <a:t>的意义</a:t>
            </a:r>
            <a:r>
              <a:rPr lang="en-US" altLang="zh-CN" b="1" dirty="0" smtClean="0"/>
              <a:t>: </a:t>
            </a:r>
            <a:r>
              <a:rPr lang="zh-CN" altLang="en-US" b="1" dirty="0" smtClean="0"/>
              <a:t>降低地方政府杠杆率</a:t>
            </a:r>
            <a:endParaRPr lang="zh-CN" altLang="en-US" b="1" dirty="0"/>
          </a:p>
        </p:txBody>
      </p:sp>
      <p:sp>
        <p:nvSpPr>
          <p:cNvPr id="2" name="TextBox 1"/>
          <p:cNvSpPr txBox="1"/>
          <p:nvPr/>
        </p:nvSpPr>
        <p:spPr>
          <a:xfrm>
            <a:off x="582443" y="758758"/>
            <a:ext cx="7734705" cy="1599565"/>
          </a:xfrm>
          <a:prstGeom prst="rect">
            <a:avLst/>
          </a:prstGeom>
          <a:noFill/>
        </p:spPr>
        <p:txBody>
          <a:bodyPr wrap="square" rtlCol="0">
            <a:spAutoFit/>
          </a:bodyPr>
          <a:lstStyle>
            <a:defPPr>
              <a:defRPr lang="zh-CN"/>
            </a:defPPr>
            <a:lvl1pPr marL="285750" indent="-285750">
              <a:buFont typeface="Arial" panose="020B0604020202020204" pitchFamily="34" charset="0"/>
              <a:buChar char="•"/>
              <a:defRPr sz="1600">
                <a:solidFill>
                  <a:schemeClr val="accent1">
                    <a:lumMod val="50000"/>
                  </a:schemeClr>
                </a:solidFill>
                <a:latin typeface="微软雅黑" panose="020B0503020204020204" pitchFamily="34" charset="-122"/>
                <a:ea typeface="微软雅黑" panose="020B0503020204020204" pitchFamily="34" charset="-122"/>
              </a:defRPr>
            </a:lvl1pPr>
          </a:lstStyle>
          <a:p>
            <a:pPr>
              <a:buFont typeface="Wingdings" panose="05000000000000000000" charset="0"/>
              <a:buChar char="Ø"/>
            </a:pPr>
            <a:r>
              <a:rPr lang="zh-CN" altLang="en-US" sz="1400" dirty="0" smtClean="0"/>
              <a:t>近年来，</a:t>
            </a:r>
            <a:r>
              <a:rPr lang="zh-CN" altLang="en-US" sz="1400" dirty="0"/>
              <a:t>政府部门</a:t>
            </a:r>
            <a:r>
              <a:rPr lang="zh-CN" altLang="en-US" sz="1400" dirty="0" smtClean="0"/>
              <a:t>杠杆率持续攀升，非金融企业部门杠杆率在</a:t>
            </a:r>
            <a:r>
              <a:rPr lang="en-US" altLang="zh-CN" sz="1400" dirty="0" smtClean="0"/>
              <a:t>2020</a:t>
            </a:r>
            <a:r>
              <a:rPr lang="zh-CN" altLang="en-US" sz="1400" dirty="0" smtClean="0"/>
              <a:t>年更是快速攀升。</a:t>
            </a:r>
            <a:endParaRPr lang="en-US" altLang="zh-CN" sz="1400" dirty="0" smtClean="0"/>
          </a:p>
          <a:p>
            <a:pPr>
              <a:buFont typeface="Wingdings" panose="05000000000000000000" charset="0"/>
              <a:buChar char="Ø"/>
            </a:pPr>
            <a:r>
              <a:rPr lang="zh-CN" altLang="en-US" sz="1400" dirty="0" smtClean="0"/>
              <a:t>推</a:t>
            </a:r>
            <a:r>
              <a:rPr lang="zh-CN" altLang="en-US" sz="1400" dirty="0"/>
              <a:t>行基础设</a:t>
            </a:r>
            <a:r>
              <a:rPr lang="zh-CN" altLang="en-US" sz="1400" dirty="0" smtClean="0"/>
              <a:t>施</a:t>
            </a:r>
            <a:r>
              <a:rPr lang="en-US" altLang="zh-CN" sz="1400" dirty="0" smtClean="0"/>
              <a:t>REITs</a:t>
            </a:r>
            <a:r>
              <a:rPr lang="zh-CN" altLang="en-US" sz="1400" dirty="0"/>
              <a:t>，属于拓宽直接融资的</a:t>
            </a:r>
            <a:r>
              <a:rPr lang="zh-CN" altLang="en-US" sz="1400" dirty="0" smtClean="0"/>
              <a:t>渠道</a:t>
            </a:r>
            <a:r>
              <a:rPr lang="zh-CN" altLang="en-US" sz="1400" dirty="0"/>
              <a:t>，能在一定程度上缓解宏观杠杆率过快攀升的问题。 </a:t>
            </a:r>
            <a:endParaRPr lang="en-US" altLang="zh-CN" sz="1400" dirty="0" smtClean="0"/>
          </a:p>
          <a:p>
            <a:pPr>
              <a:buFont typeface="Wingdings" panose="05000000000000000000" charset="0"/>
              <a:buChar char="Ø"/>
            </a:pPr>
            <a:r>
              <a:rPr lang="zh-CN" altLang="zh-CN" sz="1400" dirty="0"/>
              <a:t>一方面，</a:t>
            </a:r>
            <a:r>
              <a:rPr lang="en-US" altLang="zh-CN" sz="1400" dirty="0"/>
              <a:t>REITs</a:t>
            </a:r>
            <a:r>
              <a:rPr lang="zh-CN" altLang="zh-CN" sz="1400" dirty="0"/>
              <a:t>可以通过存量资产的融资引入更为广泛的投资资金，置换出存量项目中的国有资本，降低地方政府对债务融资的依赖</a:t>
            </a:r>
            <a:r>
              <a:rPr lang="zh-CN" altLang="zh-CN" sz="1400" dirty="0" smtClean="0"/>
              <a:t>；</a:t>
            </a:r>
            <a:endParaRPr lang="en-US" altLang="zh-CN" sz="1400" dirty="0" smtClean="0"/>
          </a:p>
          <a:p>
            <a:pPr>
              <a:buFont typeface="Wingdings" panose="05000000000000000000" charset="0"/>
              <a:buChar char="Ø"/>
            </a:pPr>
            <a:r>
              <a:rPr lang="zh-CN" altLang="zh-CN" sz="1400" dirty="0" smtClean="0"/>
              <a:t>另</a:t>
            </a:r>
            <a:r>
              <a:rPr lang="zh-CN" altLang="zh-CN" sz="1400" dirty="0"/>
              <a:t>一方面，在新增项目中，</a:t>
            </a:r>
            <a:r>
              <a:rPr lang="en-US" altLang="zh-CN" sz="1400" dirty="0"/>
              <a:t>REITs</a:t>
            </a:r>
            <a:r>
              <a:rPr lang="zh-CN" altLang="zh-CN" sz="1400" dirty="0"/>
              <a:t>也可以实现对政府资金的替代，避免地方政府通过新增负债扩大基础设施建设。</a:t>
            </a:r>
            <a:endParaRPr lang="zh-CN" altLang="en-US" sz="1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2443" y="2420751"/>
            <a:ext cx="3577940" cy="24965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290170" y="2420751"/>
            <a:ext cx="4225180" cy="22245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灯片编号占位符 2"/>
          <p:cNvSpPr>
            <a:spLocks noGrp="1"/>
          </p:cNvSpPr>
          <p:nvPr>
            <p:ph type="sldNum" sz="quarter" idx="4"/>
          </p:nvPr>
        </p:nvSpPr>
        <p:spPr>
          <a:xfrm>
            <a:off x="6860898" y="4782762"/>
            <a:ext cx="2057400" cy="273844"/>
          </a:xfrm>
        </p:spPr>
        <p:txBody>
          <a:bodyPr/>
          <a:lstStyle/>
          <a:p>
            <a:fld id="{DCD00DFC-BB7E-6C4E-9718-8AF533CF9D8D}" type="slidenum">
              <a:rPr kumimoji="1" lang="zh-CN" altLang="en-US" sz="1100" smtClean="0">
                <a:latin typeface="Arial" panose="020B0604020202020204" pitchFamily="34" charset="0"/>
                <a:cs typeface="Arial" panose="020B0604020202020204" pitchFamily="34" charset="0"/>
              </a:rPr>
              <a:pPr/>
              <a:t>9</a:t>
            </a:fld>
            <a:endParaRPr kumimoji="1" lang="zh-CN" altLang="en-US" sz="11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LIDE.DIAGRAM" val="4abbb167-716c-44ef-89a0-4b92b01bf5df"/>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fa6a96d6-082e-4604-a4c4-c2ea06427722}"/>
</p:tagLst>
</file>

<file path=ppt/tags/tag3.xml><?xml version="1.0" encoding="utf-8"?>
<p:tagLst xmlns:a="http://schemas.openxmlformats.org/drawingml/2006/main" xmlns:r="http://schemas.openxmlformats.org/officeDocument/2006/relationships" xmlns:p="http://schemas.openxmlformats.org/presentationml/2006/main">
  <p:tag name="ISLIDE.DIAGRAM" val="22e26f2d-35b2-4758-87e4-99e3bc08fc93"/>
</p:tagLst>
</file>

<file path=ppt/tags/tag4.xml><?xml version="1.0" encoding="utf-8"?>
<p:tagLst xmlns:a="http://schemas.openxmlformats.org/drawingml/2006/main" xmlns:r="http://schemas.openxmlformats.org/officeDocument/2006/relationships" xmlns:p="http://schemas.openxmlformats.org/presentationml/2006/main">
  <p:tag name="ISLIDE.DIAGRAM" val="f894bb4d-acf1-4db5-8da9-14cb4d36bad1"/>
</p:tagLst>
</file>

<file path=ppt/tags/tag5.xml><?xml version="1.0" encoding="utf-8"?>
<p:tagLst xmlns:a="http://schemas.openxmlformats.org/drawingml/2006/main" xmlns:r="http://schemas.openxmlformats.org/officeDocument/2006/relationships" xmlns:p="http://schemas.openxmlformats.org/presentationml/2006/main">
  <p:tag name="ISLIDE.DIAGRAM" val="41d66d05-58e3-4d0c-97a2-d4b29a526fc5"/>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spAutoFit/>
      </a:bodyPr>
      <a:lstStyle>
        <a:defPPr algn="ctr">
          <a:defRPr sz="1600" dirty="0">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headEnd type="none" w="med" len="med"/>
          <a:tailEnd type="triangl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285750" indent="-285750">
          <a:buFont typeface="Arial" panose="020B0604020202020204" pitchFamily="34" charset="0"/>
          <a:buChar char="•"/>
          <a:defRPr sz="1600" dirty="0">
            <a:solidFill>
              <a:schemeClr val="accent1">
                <a:lumMod val="50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主题1">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29</TotalTime>
  <Words>3200</Words>
  <Application>Microsoft Office PowerPoint</Application>
  <PresentationFormat>全屏显示(16:9)</PresentationFormat>
  <Paragraphs>369</Paragraphs>
  <Slides>32</Slides>
  <Notes>32</Notes>
  <HiddenSlides>0</HiddenSlides>
  <MMClips>0</MMClips>
  <ScaleCrop>false</ScaleCrop>
  <HeadingPairs>
    <vt:vector size="4" baseType="variant">
      <vt:variant>
        <vt:lpstr>主题</vt:lpstr>
      </vt:variant>
      <vt:variant>
        <vt:i4>1</vt:i4>
      </vt:variant>
      <vt:variant>
        <vt:lpstr>幻灯片标题</vt:lpstr>
      </vt:variant>
      <vt:variant>
        <vt:i4>32</vt:i4>
      </vt:variant>
    </vt:vector>
  </HeadingPairs>
  <TitlesOfParts>
    <vt:vector size="33" baseType="lpstr">
      <vt:lpstr>Office 主题</vt:lpstr>
      <vt:lpstr>基础设施公募REITs介绍与建行集团综合服务</vt:lpstr>
      <vt:lpstr>目 录</vt:lpstr>
      <vt:lpstr>基础设施公募REITs出台的背景及意义</vt:lpstr>
      <vt:lpstr>什么是REITs？</vt:lpstr>
      <vt:lpstr>基础设施公募REITs政策的出台</vt:lpstr>
      <vt:lpstr>基础设施公募REITs的意义: 盘活基础设施存量资产</vt:lpstr>
      <vt:lpstr>公募REITs的意义: 稳投资，促进经济增长和升级转型</vt:lpstr>
      <vt:lpstr>基础设施公募REITs的意义: 减轻地方政府基建投资压力</vt:lpstr>
      <vt:lpstr>基础设施公募REITs的意义: 降低地方政府杠杆率</vt:lpstr>
      <vt:lpstr>基础设施公募REITs的意义：对企业的优势</vt:lpstr>
      <vt:lpstr>基础设施公募REITs的意义: 打通了基建商业模式</vt:lpstr>
      <vt:lpstr>基础设施公募REITs简介</vt:lpstr>
      <vt:lpstr>基础设施公募REITs产品结构：公募基金+ABS</vt:lpstr>
      <vt:lpstr>基础设施公募REITs流程图</vt:lpstr>
      <vt:lpstr>项目筛选</vt:lpstr>
      <vt:lpstr>公募基金发行募集</vt:lpstr>
      <vt:lpstr>募集资金用途</vt:lpstr>
      <vt:lpstr>基础设施公募REITs</vt:lpstr>
      <vt:lpstr>基础设施公募REITs试点阶段流程</vt:lpstr>
      <vt:lpstr>原始权益人的准备</vt:lpstr>
      <vt:lpstr>建设集团支持REITs 的产品与综合服务</vt:lpstr>
      <vt:lpstr>合作方选择</vt:lpstr>
      <vt:lpstr>建设银行：基建领域金融服务能力强</vt:lpstr>
      <vt:lpstr>建行集团可提供全面的综合性配套金融服务</vt:lpstr>
      <vt:lpstr>建设集团满足REITs试点资质要求</vt:lpstr>
      <vt:lpstr>建信基金为基金行业龙头公司</vt:lpstr>
      <vt:lpstr>建信基金：管理能力屡获殊荣，硕果满满</vt:lpstr>
      <vt:lpstr>建信资本在ABS领域有丰富的业务发行和管理经验</vt:lpstr>
      <vt:lpstr>建信资本在ABS领域有丰富的业务发行和管理经验</vt:lpstr>
      <vt:lpstr>建行集团可提供全面的综合性配套金融服务</vt:lpstr>
      <vt:lpstr>     建行湖南省分行公募REITs联系人： 王  珏：15974110226 唐哲凝：15116476989  </vt:lpstr>
      <vt:lpstr>善建财富 相伴成长 谢谢聆听！</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用户</dc:creator>
  <cp:lastModifiedBy>王珏</cp:lastModifiedBy>
  <cp:revision>386</cp:revision>
  <dcterms:created xsi:type="dcterms:W3CDTF">2018-12-05T08:35:00Z</dcterms:created>
  <dcterms:modified xsi:type="dcterms:W3CDTF">2020-07-03T07:12:41Z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